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tiff" ContentType="image/tif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media/image113.svg" ContentType="image/svg+xml"/>
  <Override PartName="/ppt/media/image11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sldIdLst>
    <p:sldId id="424" r:id="rId3"/>
    <p:sldId id="592" r:id="rId5"/>
    <p:sldId id="639" r:id="rId6"/>
    <p:sldId id="1074" r:id="rId7"/>
    <p:sldId id="1075" r:id="rId8"/>
    <p:sldId id="1076" r:id="rId9"/>
    <p:sldId id="1077" r:id="rId10"/>
    <p:sldId id="636" r:id="rId11"/>
    <p:sldId id="677" r:id="rId12"/>
    <p:sldId id="1153" r:id="rId13"/>
    <p:sldId id="1154" r:id="rId14"/>
    <p:sldId id="1155" r:id="rId15"/>
    <p:sldId id="1157" r:id="rId16"/>
    <p:sldId id="1156" r:id="rId17"/>
    <p:sldId id="1081" r:id="rId18"/>
    <p:sldId id="1003" r:id="rId19"/>
    <p:sldId id="678" r:id="rId20"/>
    <p:sldId id="684" r:id="rId21"/>
    <p:sldId id="792" r:id="rId22"/>
    <p:sldId id="680" r:id="rId23"/>
    <p:sldId id="679" r:id="rId24"/>
    <p:sldId id="682" r:id="rId25"/>
    <p:sldId id="683" r:id="rId26"/>
    <p:sldId id="793" r:id="rId27"/>
    <p:sldId id="453" r:id="rId28"/>
    <p:sldId id="454" r:id="rId29"/>
    <p:sldId id="529" r:id="rId30"/>
    <p:sldId id="676" r:id="rId31"/>
    <p:sldId id="456" r:id="rId32"/>
    <p:sldId id="455" r:id="rId33"/>
    <p:sldId id="532" r:id="rId34"/>
    <p:sldId id="675" r:id="rId35"/>
    <p:sldId id="637" r:id="rId36"/>
    <p:sldId id="611" r:id="rId37"/>
    <p:sldId id="646" r:id="rId38"/>
    <p:sldId id="612" r:id="rId39"/>
    <p:sldId id="618" r:id="rId40"/>
    <p:sldId id="623" r:id="rId41"/>
    <p:sldId id="621" r:id="rId42"/>
    <p:sldId id="619" r:id="rId43"/>
    <p:sldId id="614" r:id="rId44"/>
    <p:sldId id="748" r:id="rId45"/>
    <p:sldId id="615" r:id="rId46"/>
    <p:sldId id="747" r:id="rId47"/>
    <p:sldId id="749" r:id="rId48"/>
    <p:sldId id="665" r:id="rId49"/>
    <p:sldId id="666" r:id="rId50"/>
    <p:sldId id="746" r:id="rId51"/>
    <p:sldId id="667" r:id="rId52"/>
    <p:sldId id="638" r:id="rId53"/>
    <p:sldId id="888" r:id="rId54"/>
    <p:sldId id="967" r:id="rId55"/>
    <p:sldId id="651" r:id="rId56"/>
    <p:sldId id="622" r:id="rId57"/>
    <p:sldId id="624" r:id="rId58"/>
    <p:sldId id="640" r:id="rId59"/>
    <p:sldId id="642" r:id="rId60"/>
    <p:sldId id="620" r:id="rId61"/>
    <p:sldId id="647" r:id="rId62"/>
    <p:sldId id="668" r:id="rId63"/>
    <p:sldId id="661" r:id="rId64"/>
    <p:sldId id="597" r:id="rId65"/>
    <p:sldId id="649" r:id="rId66"/>
    <p:sldId id="595" r:id="rId67"/>
    <p:sldId id="863" r:id="rId68"/>
    <p:sldId id="864" r:id="rId69"/>
    <p:sldId id="862" r:id="rId70"/>
    <p:sldId id="598" r:id="rId71"/>
    <p:sldId id="750" r:id="rId72"/>
    <p:sldId id="587" r:id="rId73"/>
    <p:sldId id="588" r:id="rId74"/>
    <p:sldId id="589" r:id="rId75"/>
    <p:sldId id="590" r:id="rId76"/>
    <p:sldId id="648" r:id="rId77"/>
    <p:sldId id="626" r:id="rId78"/>
    <p:sldId id="641" r:id="rId79"/>
    <p:sldId id="654" r:id="rId80"/>
    <p:sldId id="655" r:id="rId81"/>
    <p:sldId id="662" r:id="rId82"/>
    <p:sldId id="663" r:id="rId83"/>
    <p:sldId id="656" r:id="rId84"/>
    <p:sldId id="657" r:id="rId85"/>
    <p:sldId id="664" r:id="rId86"/>
    <p:sldId id="670" r:id="rId87"/>
    <p:sldId id="671" r:id="rId88"/>
    <p:sldId id="430" r:id="rId89"/>
  </p:sldIdLst>
  <p:sldSz cx="12192000" cy="6858000"/>
  <p:notesSz cx="6858000" cy="9144000"/>
  <p:custDataLst>
    <p:tags r:id="rId94"/>
  </p:custDataLst>
  <p:defaultTextStyle>
    <a:defPPr>
      <a:defRPr lang="zh-CN"/>
    </a:defPPr>
    <a:lvl1pPr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p:defaultTextStyle>
  <p:extLst>
    <p:ext uri="{EFAFB233-063F-42B5-8137-9DF3F51BA10A}">
      <p15:sldGuideLst xmlns:p15="http://schemas.microsoft.com/office/powerpoint/2012/main">
        <p15:guide id="1" orient="horz" pos="2227" userDrawn="1">
          <p15:clr>
            <a:srgbClr val="A4A3A4"/>
          </p15:clr>
        </p15:guide>
        <p15:guide id="2" pos="380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李 思遥" initials="李" lastIdx="1" clrIdx="0"/>
  <p:cmAuthor id="2" name="杨丽华" initials="Y" lastIdx="1" clrIdx="1"/>
  <p:cmAuthor id="3" name="Administrator" initials="A" lastIdx="4" clrIdx="2"/>
  <p:cmAuthor id="4" name="杨 丽华" initials="杨"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9B9A"/>
    <a:srgbClr val="CAF2A6"/>
    <a:srgbClr val="BE0000"/>
    <a:srgbClr val="CC1415"/>
    <a:srgbClr val="A0681E"/>
    <a:srgbClr val="BCBCBD"/>
    <a:srgbClr val="951614"/>
    <a:srgbClr val="F2F2F2"/>
    <a:srgbClr val="808382"/>
    <a:srgbClr val="D0C4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2" autoAdjust="0"/>
    <p:restoredTop sz="78667" autoAdjust="0"/>
  </p:normalViewPr>
  <p:slideViewPr>
    <p:cSldViewPr snapToGrid="0" showGuides="1">
      <p:cViewPr varScale="1">
        <p:scale>
          <a:sx n="72" d="100"/>
          <a:sy n="72" d="100"/>
        </p:scale>
        <p:origin x="582" y="54"/>
      </p:cViewPr>
      <p:guideLst>
        <p:guide orient="horz" pos="2227"/>
        <p:guide pos="3807"/>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4" Type="http://schemas.openxmlformats.org/officeDocument/2006/relationships/tags" Target="tags/tag34.xml"/><Relationship Id="rId93" Type="http://schemas.openxmlformats.org/officeDocument/2006/relationships/commentAuthors" Target="commentAuthors.xml"/><Relationship Id="rId92" Type="http://schemas.openxmlformats.org/officeDocument/2006/relationships/tableStyles" Target="tableStyles.xml"/><Relationship Id="rId91" Type="http://schemas.openxmlformats.org/officeDocument/2006/relationships/viewProps" Target="viewProps.xml"/><Relationship Id="rId90" Type="http://schemas.openxmlformats.org/officeDocument/2006/relationships/presProps" Target="presProps.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3EB8633-8B3C-4959-9682-3C27EE212181}" type="doc">
      <dgm:prSet loTypeId="process" loCatId="process" qsTypeId="urn:microsoft.com/office/officeart/2005/8/quickstyle/simple1#1" qsCatId="simple" csTypeId="urn:microsoft.com/office/officeart/2005/8/colors/accent1_2#1" csCatId="accent1" phldr="1"/>
      <dgm:spPr/>
    </dgm:pt>
    <dgm:pt modelId="{E5B69773-88D6-4C14-8B90-A1C719DBA53F}">
      <dgm:prSet phldrT="[文本]" phldr="0" custT="1"/>
      <dgm:spPr>
        <a:solidFill>
          <a:schemeClr val="accent2">
            <a:lumMod val="40000"/>
            <a:lumOff val="60000"/>
          </a:schemeClr>
        </a:solidFill>
      </dgm:spPr>
      <dgm:t>
        <a:bodyPr vert="horz" wrap="square"/>
        <a:p>
          <a:pPr algn="l">
            <a:lnSpc>
              <a:spcPct val="100000"/>
            </a:lnSpc>
            <a:spcBef>
              <a:spcPct val="0"/>
            </a:spcBef>
            <a:spcAft>
              <a:spcPct val="35000"/>
            </a:spcAft>
          </a:pPr>
          <a:r>
            <a:rPr lang="zh-CN" altLang="en-US" sz="1400" dirty="0">
              <a:solidFill>
                <a:schemeClr val="tx1"/>
              </a:solidFill>
            </a:rPr>
            <a:t>联系本地财务提交预算追加流程</a:t>
          </a:r>
          <a:r>
            <a:rPr lang="zh-CN" altLang="en-US" sz="1400" dirty="0">
              <a:solidFill>
                <a:schemeClr val="tx1"/>
              </a:solidFill>
            </a:rPr>
            <a:t/>
          </a:r>
          <a:endParaRPr lang="zh-CN" altLang="en-US" sz="1400" dirty="0">
            <a:solidFill>
              <a:schemeClr val="tx1"/>
            </a:solidFill>
          </a:endParaRPr>
        </a:p>
      </dgm:t>
    </dgm:pt>
    <dgm:pt modelId="{4B0B86CB-6278-4573-94F2-E150FDF7A5F2}" cxnId="{5161B94E-9F82-4B08-A9BE-B21A53A9CC6D}" type="parTrans">
      <dgm:prSet/>
      <dgm:spPr/>
      <dgm:t>
        <a:bodyPr/>
        <a:lstStyle/>
        <a:p>
          <a:endParaRPr lang="zh-CN" altLang="en-US"/>
        </a:p>
      </dgm:t>
    </dgm:pt>
    <dgm:pt modelId="{5F367D54-64C2-4A92-891C-80DC6C4C653E}" cxnId="{5161B94E-9F82-4B08-A9BE-B21A53A9CC6D}" type="sibTrans">
      <dgm:prSet/>
      <dgm:spPr/>
      <dgm:t>
        <a:bodyPr/>
        <a:lstStyle/>
        <a:p>
          <a:endParaRPr lang="zh-CN" altLang="en-US"/>
        </a:p>
      </dgm:t>
    </dgm:pt>
    <dgm:pt modelId="{0CB59394-0FB2-46EA-8C56-9BE6A3A57BD8}">
      <dgm:prSet phldrT="[文本]" phldr="0" custT="1"/>
      <dgm:spPr>
        <a:solidFill>
          <a:srgbClr val="D59B9A"/>
        </a:solidFill>
      </dgm:spPr>
      <dgm:t>
        <a:bodyPr vert="horz" wrap="square"/>
        <a:p>
          <a:pPr algn="l">
            <a:lnSpc>
              <a:spcPct val="100000"/>
            </a:lnSpc>
            <a:spcBef>
              <a:spcPct val="0"/>
            </a:spcBef>
            <a:spcAft>
              <a:spcPct val="35000"/>
            </a:spcAft>
          </a:pPr>
          <a:r>
            <a:rPr lang="zh-CN" altLang="en-US" sz="1200" dirty="0">
              <a:solidFill>
                <a:schemeClr val="tx1"/>
              </a:solidFill>
            </a:rPr>
            <a:t>子公司审批</a:t>
          </a:r>
          <a:r>
            <a:rPr lang="zh-CN" altLang="en-US" sz="1200" dirty="0">
              <a:solidFill>
                <a:schemeClr val="tx1"/>
              </a:solidFill>
            </a:rPr>
            <a:t>后</a:t>
          </a:r>
          <a:r>
            <a:rPr lang="zh-CN" altLang="en-US" sz="1200" dirty="0">
              <a:solidFill>
                <a:schemeClr val="tx1"/>
              </a:solidFill>
            </a:rPr>
            <a:t>的会议纪要审批文件成本中心预算模版反馈给总</a:t>
          </a:r>
          <a:r>
            <a:rPr lang="zh-CN" altLang="en-US" sz="1200" dirty="0">
              <a:solidFill>
                <a:schemeClr val="tx1"/>
              </a:solidFill>
            </a:rPr>
            <a:t>部成本会计</a:t>
          </a:r>
          <a:r>
            <a:rPr lang="zh-CN" altLang="en-US" sz="1200" dirty="0">
              <a:solidFill>
                <a:schemeClr val="tx1"/>
              </a:solidFill>
            </a:rPr>
            <a:t/>
          </a:r>
          <a:endParaRPr lang="zh-CN" altLang="en-US" sz="1200" dirty="0">
            <a:solidFill>
              <a:schemeClr val="tx1"/>
            </a:solidFill>
          </a:endParaRPr>
        </a:p>
      </dgm:t>
    </dgm:pt>
    <dgm:pt modelId="{4C0E145E-8BC0-4868-9166-2D2CE4F81FB7}" cxnId="{CADC9BDB-356A-4D8A-A53E-C296A1D1C4C1}" type="parTrans">
      <dgm:prSet/>
      <dgm:spPr/>
      <dgm:t>
        <a:bodyPr/>
        <a:lstStyle/>
        <a:p>
          <a:endParaRPr lang="zh-CN" altLang="en-US"/>
        </a:p>
      </dgm:t>
    </dgm:pt>
    <dgm:pt modelId="{8939AFF7-125A-49F7-8AB7-C3A1AF5D0069}" cxnId="{CADC9BDB-356A-4D8A-A53E-C296A1D1C4C1}" type="sibTrans">
      <dgm:prSet/>
      <dgm:spPr/>
      <dgm:t>
        <a:bodyPr/>
        <a:lstStyle/>
        <a:p>
          <a:endParaRPr lang="zh-CN" altLang="en-US"/>
        </a:p>
      </dgm:t>
    </dgm:pt>
    <dgm:pt modelId="{C9FF46D7-FAA7-4E3B-9A12-526D81970D86}">
      <dgm:prSet phldrT="[文本]" phldr="0" custT="1"/>
      <dgm:spPr>
        <a:solidFill>
          <a:schemeClr val="accent2">
            <a:lumMod val="60000"/>
            <a:lumOff val="40000"/>
          </a:schemeClr>
        </a:solidFill>
      </dgm:spPr>
      <dgm:t>
        <a:bodyPr vert="horz" wrap="square"/>
        <a:p>
          <a:pPr algn="l">
            <a:lnSpc>
              <a:spcPct val="100000"/>
            </a:lnSpc>
            <a:spcBef>
              <a:spcPct val="0"/>
            </a:spcBef>
            <a:spcAft>
              <a:spcPct val="35000"/>
            </a:spcAft>
          </a:pPr>
          <a:r>
            <a:rPr lang="zh-CN" altLang="en-US" sz="1400" dirty="0">
              <a:solidFill>
                <a:schemeClr val="tx1"/>
              </a:solidFill>
            </a:rPr>
            <a:t>总部成本会计上传预算至</a:t>
          </a:r>
          <a:r>
            <a:rPr lang="en-US" altLang="zh-CN" sz="1400" dirty="0">
              <a:solidFill>
                <a:schemeClr val="tx1"/>
              </a:solidFill>
            </a:rPr>
            <a:t>SAP</a:t>
          </a:r>
          <a:r>
            <a:rPr lang="zh-CN" altLang="en-US" sz="1400" dirty="0">
              <a:solidFill>
                <a:schemeClr val="tx1"/>
              </a:solidFill>
            </a:rPr>
            <a:t>中，同步到</a:t>
          </a:r>
          <a:r>
            <a:rPr lang="en-US" altLang="zh-CN" sz="1400" dirty="0">
              <a:solidFill>
                <a:schemeClr val="tx1"/>
              </a:solidFill>
            </a:rPr>
            <a:t>OA </a:t>
          </a:r>
          <a:r>
            <a:rPr lang="en-US" altLang="zh-CN" sz="1400" dirty="0">
              <a:solidFill>
                <a:schemeClr val="tx1"/>
              </a:solidFill>
            </a:rPr>
            <a:t/>
          </a:r>
          <a:endParaRPr lang="en-US" altLang="zh-CN" sz="1400" dirty="0">
            <a:solidFill>
              <a:schemeClr val="tx1"/>
            </a:solidFill>
          </a:endParaRPr>
        </a:p>
      </dgm:t>
    </dgm:pt>
    <dgm:pt modelId="{7A070A25-734A-43BC-82DC-D5D8DC2D5B7A}" cxnId="{F651D8AC-9B67-4070-8EBE-8AD1AD97815E}" type="parTrans">
      <dgm:prSet/>
      <dgm:spPr/>
      <dgm:t>
        <a:bodyPr/>
        <a:lstStyle/>
        <a:p>
          <a:endParaRPr lang="zh-CN" altLang="en-US"/>
        </a:p>
      </dgm:t>
    </dgm:pt>
    <dgm:pt modelId="{F80A108A-D4CB-4ED7-A5DF-CF1993928ADD}" cxnId="{F651D8AC-9B67-4070-8EBE-8AD1AD97815E}" type="sibTrans">
      <dgm:prSet/>
      <dgm:spPr/>
      <dgm:t>
        <a:bodyPr/>
        <a:lstStyle/>
        <a:p>
          <a:endParaRPr lang="zh-CN" altLang="en-US"/>
        </a:p>
      </dgm:t>
    </dgm:pt>
    <dgm:pt modelId="{E7D1EF3C-AD64-4090-A17F-9B94B75F537F}" type="pres">
      <dgm:prSet presAssocID="{F3EB8633-8B3C-4959-9682-3C27EE212181}" presName="Name0" presStyleCnt="0">
        <dgm:presLayoutVars>
          <dgm:dir/>
          <dgm:animLvl val="lvl"/>
          <dgm:resizeHandles val="exact"/>
        </dgm:presLayoutVars>
      </dgm:prSet>
      <dgm:spPr/>
    </dgm:pt>
    <dgm:pt modelId="{2FD239EB-FE1E-4ADB-AF94-9A643B1C92BD}" type="pres">
      <dgm:prSet presAssocID="{E5B69773-88D6-4C14-8B90-A1C719DBA53F}" presName="parTxOnly" presStyleLbl="node1" presStyleIdx="0" presStyleCnt="3">
        <dgm:presLayoutVars>
          <dgm:chMax val="0"/>
          <dgm:chPref val="0"/>
          <dgm:bulletEnabled val="1"/>
        </dgm:presLayoutVars>
      </dgm:prSet>
      <dgm:spPr/>
    </dgm:pt>
    <dgm:pt modelId="{268BFEBD-6509-42AB-B67D-D7702DA27420}" type="pres">
      <dgm:prSet presAssocID="{5F367D54-64C2-4A92-891C-80DC6C4C653E}" presName="parTxOnlySpace" presStyleCnt="0"/>
      <dgm:spPr/>
    </dgm:pt>
    <dgm:pt modelId="{6DDE7DB1-B492-42D1-8195-60DB9896B3F6}" type="pres">
      <dgm:prSet presAssocID="{0CB59394-0FB2-46EA-8C56-9BE6A3A57BD8}" presName="parTxOnly" presStyleLbl="node1" presStyleIdx="1" presStyleCnt="3">
        <dgm:presLayoutVars>
          <dgm:chMax val="0"/>
          <dgm:chPref val="0"/>
          <dgm:bulletEnabled val="1"/>
        </dgm:presLayoutVars>
      </dgm:prSet>
      <dgm:spPr/>
    </dgm:pt>
    <dgm:pt modelId="{91814787-F445-48CB-948E-2F872C0D3187}" type="pres">
      <dgm:prSet presAssocID="{8939AFF7-125A-49F7-8AB7-C3A1AF5D0069}" presName="parTxOnlySpace" presStyleCnt="0"/>
      <dgm:spPr/>
    </dgm:pt>
    <dgm:pt modelId="{40EB2369-8EE3-42C0-9EDE-87A07ADF952C}" type="pres">
      <dgm:prSet presAssocID="{C9FF46D7-FAA7-4E3B-9A12-526D81970D86}" presName="parTxOnly" presStyleLbl="node1" presStyleIdx="2" presStyleCnt="3">
        <dgm:presLayoutVars>
          <dgm:chMax val="0"/>
          <dgm:chPref val="0"/>
          <dgm:bulletEnabled val="1"/>
        </dgm:presLayoutVars>
      </dgm:prSet>
      <dgm:spPr/>
    </dgm:pt>
  </dgm:ptLst>
  <dgm:cxnLst>
    <dgm:cxn modelId="{5161B94E-9F82-4B08-A9BE-B21A53A9CC6D}" srcId="{F3EB8633-8B3C-4959-9682-3C27EE212181}" destId="{E5B69773-88D6-4C14-8B90-A1C719DBA53F}" srcOrd="0" destOrd="0" parTransId="{4B0B86CB-6278-4573-94F2-E150FDF7A5F2}" sibTransId="{5F367D54-64C2-4A92-891C-80DC6C4C653E}"/>
    <dgm:cxn modelId="{CADC9BDB-356A-4D8A-A53E-C296A1D1C4C1}" srcId="{F3EB8633-8B3C-4959-9682-3C27EE212181}" destId="{0CB59394-0FB2-46EA-8C56-9BE6A3A57BD8}" srcOrd="1" destOrd="0" parTransId="{4C0E145E-8BC0-4868-9166-2D2CE4F81FB7}" sibTransId="{8939AFF7-125A-49F7-8AB7-C3A1AF5D0069}"/>
    <dgm:cxn modelId="{F651D8AC-9B67-4070-8EBE-8AD1AD97815E}" srcId="{F3EB8633-8B3C-4959-9682-3C27EE212181}" destId="{C9FF46D7-FAA7-4E3B-9A12-526D81970D86}" srcOrd="2" destOrd="0" parTransId="{7A070A25-734A-43BC-82DC-D5D8DC2D5B7A}" sibTransId="{F80A108A-D4CB-4ED7-A5DF-CF1993928ADD}"/>
    <dgm:cxn modelId="{24C2CA91-EBEB-4ADE-9ACC-E2AA69EC8D52}" type="presOf" srcId="{F3EB8633-8B3C-4959-9682-3C27EE212181}" destId="{E7D1EF3C-AD64-4090-A17F-9B94B75F537F}" srcOrd="0" destOrd="0" presId="urn:microsoft.com/office/officeart/2005/8/layout/chevron1"/>
    <dgm:cxn modelId="{38F1D1AB-DB8D-4E3F-97CE-DDA7D8AC7BD3}" type="presParOf" srcId="{E7D1EF3C-AD64-4090-A17F-9B94B75F537F}" destId="{2FD239EB-FE1E-4ADB-AF94-9A643B1C92BD}" srcOrd="0" destOrd="0" presId="urn:microsoft.com/office/officeart/2005/8/layout/chevron1"/>
    <dgm:cxn modelId="{01F27E6F-EBF8-4095-93DC-B4A1E81685DF}" type="presOf" srcId="{E5B69773-88D6-4C14-8B90-A1C719DBA53F}" destId="{2FD239EB-FE1E-4ADB-AF94-9A643B1C92BD}" srcOrd="0" destOrd="0" presId="urn:microsoft.com/office/officeart/2005/8/layout/chevron1"/>
    <dgm:cxn modelId="{DC74AB98-E7F8-4506-85AB-279C6C62013B}" type="presParOf" srcId="{E7D1EF3C-AD64-4090-A17F-9B94B75F537F}" destId="{268BFEBD-6509-42AB-B67D-D7702DA27420}" srcOrd="1" destOrd="0" presId="urn:microsoft.com/office/officeart/2005/8/layout/chevron1"/>
    <dgm:cxn modelId="{9F9BA74B-36C7-436E-AFE9-A2B57ACE2875}" type="presParOf" srcId="{E7D1EF3C-AD64-4090-A17F-9B94B75F537F}" destId="{6DDE7DB1-B492-42D1-8195-60DB9896B3F6}" srcOrd="2" destOrd="0" presId="urn:microsoft.com/office/officeart/2005/8/layout/chevron1"/>
    <dgm:cxn modelId="{87FD743C-4202-4D55-BBBF-517097114907}" type="presOf" srcId="{0CB59394-0FB2-46EA-8C56-9BE6A3A57BD8}" destId="{6DDE7DB1-B492-42D1-8195-60DB9896B3F6}" srcOrd="0" destOrd="0" presId="urn:microsoft.com/office/officeart/2005/8/layout/chevron1"/>
    <dgm:cxn modelId="{1610183B-C969-4A16-9296-322C12E7C96B}" type="presParOf" srcId="{E7D1EF3C-AD64-4090-A17F-9B94B75F537F}" destId="{91814787-F445-48CB-948E-2F872C0D3187}" srcOrd="3" destOrd="0" presId="urn:microsoft.com/office/officeart/2005/8/layout/chevron1"/>
    <dgm:cxn modelId="{B3107E88-49CC-4044-A653-D7D775BAEABD}" type="presParOf" srcId="{E7D1EF3C-AD64-4090-A17F-9B94B75F537F}" destId="{40EB2369-8EE3-42C0-9EDE-87A07ADF952C}" srcOrd="4" destOrd="0" presId="urn:microsoft.com/office/officeart/2005/8/layout/chevron1"/>
    <dgm:cxn modelId="{5EB48F91-A21D-4274-B748-BBBA3DCEAB69}" type="presOf" srcId="{C9FF46D7-FAA7-4E3B-9A12-526D81970D86}" destId="{40EB2369-8EE3-42C0-9EDE-87A07ADF952C}"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579F30-2B49-44AB-B354-56B0BE47C43E}" type="doc">
      <dgm:prSet loTypeId="urn:microsoft.com/office/officeart/2005/8/layout/vList2#1" loCatId="list" qsTypeId="urn:microsoft.com/office/officeart/2005/8/quickstyle/simple1#2" qsCatId="simple" csTypeId="urn:microsoft.com/office/officeart/2005/8/colors/accent1_2#2" csCatId="accent1" phldr="1"/>
      <dgm:spPr/>
      <dgm:t>
        <a:bodyPr/>
        <a:lstStyle/>
        <a:p>
          <a:endParaRPr lang="zh-CN" altLang="en-US"/>
        </a:p>
      </dgm:t>
    </dgm:pt>
    <dgm:pt modelId="{98A5AF16-52B7-4C48-A74F-896515403FE0}">
      <dgm:prSet phldrT="[文本]" custT="1"/>
      <dgm:spPr>
        <a:solidFill>
          <a:srgbClr val="FFC000"/>
        </a:solidFill>
      </dgm:spPr>
      <dgm:t>
        <a:bodyPr/>
        <a:lstStyle/>
        <a:p>
          <a:r>
            <a:rPr lang="en-US" altLang="zh-CN" sz="1800" b="1" dirty="0">
              <a:latin typeface="+mn-lt"/>
            </a:rPr>
            <a:t>1.</a:t>
          </a:r>
          <a:r>
            <a:rPr lang="zh-CN" altLang="en-US" sz="1800" b="1" dirty="0">
              <a:latin typeface="+mn-lt"/>
            </a:rPr>
            <a:t>首先接待申请流程午餐不允许申请酒水；</a:t>
          </a:r>
        </a:p>
      </dgm:t>
    </dgm:pt>
    <dgm:pt modelId="{646A2F16-B717-4A17-9A0A-9EB5D55DF91D}" cxnId="{291B08FF-73C4-4DB8-8643-6A79123AEEE1}" type="parTrans">
      <dgm:prSet/>
      <dgm:spPr/>
      <dgm:t>
        <a:bodyPr/>
        <a:lstStyle/>
        <a:p>
          <a:endParaRPr lang="zh-CN" altLang="en-US"/>
        </a:p>
      </dgm:t>
    </dgm:pt>
    <dgm:pt modelId="{2847EF2D-C9F7-45F5-831E-C8C0BCA0B47E}" cxnId="{291B08FF-73C4-4DB8-8643-6A79123AEEE1}" type="sibTrans">
      <dgm:prSet/>
      <dgm:spPr/>
      <dgm:t>
        <a:bodyPr/>
        <a:lstStyle/>
        <a:p>
          <a:endParaRPr lang="zh-CN" altLang="en-US"/>
        </a:p>
      </dgm:t>
    </dgm:pt>
    <dgm:pt modelId="{752B3858-518D-4718-9640-A20D2CFBBBEB}">
      <dgm:prSet phldrT="[文本]" custT="1"/>
      <dgm:spPr>
        <a:solidFill>
          <a:srgbClr val="FFC000"/>
        </a:solidFill>
      </dgm:spPr>
      <dgm:t>
        <a:bodyPr/>
        <a:lstStyle/>
        <a:p>
          <a:r>
            <a:rPr lang="en-US" altLang="zh-CN" sz="1800" b="1" dirty="0">
              <a:latin typeface="+mn-lt"/>
            </a:rPr>
            <a:t>2.</a:t>
          </a:r>
          <a:r>
            <a:rPr lang="zh-CN" altLang="en-US" sz="1800" b="1" dirty="0">
              <a:latin typeface="+mn-lt"/>
            </a:rPr>
            <a:t>其次，午餐不允许公司领取酒水招待；</a:t>
          </a:r>
        </a:p>
      </dgm:t>
    </dgm:pt>
    <dgm:pt modelId="{FCEC5B0C-DED4-49A7-8529-F3A7CCE278C4}" cxnId="{852C7491-BCFA-4DDF-8254-C6DCCCFEE64C}" type="parTrans">
      <dgm:prSet/>
      <dgm:spPr/>
      <dgm:t>
        <a:bodyPr/>
        <a:lstStyle/>
        <a:p>
          <a:endParaRPr lang="zh-CN" altLang="en-US"/>
        </a:p>
      </dgm:t>
    </dgm:pt>
    <dgm:pt modelId="{77044B97-C689-45B3-996D-1BC77C0F0227}" cxnId="{852C7491-BCFA-4DDF-8254-C6DCCCFEE64C}" type="sibTrans">
      <dgm:prSet/>
      <dgm:spPr/>
      <dgm:t>
        <a:bodyPr/>
        <a:lstStyle/>
        <a:p>
          <a:endParaRPr lang="zh-CN" altLang="en-US"/>
        </a:p>
      </dgm:t>
    </dgm:pt>
    <dgm:pt modelId="{7D401896-EDEF-402D-B756-A0022152BA6E}">
      <dgm:prSet phldrT="[文本]" custT="1"/>
      <dgm:spPr>
        <a:solidFill>
          <a:srgbClr val="FFC000"/>
        </a:solidFill>
      </dgm:spPr>
      <dgm:t>
        <a:bodyPr/>
        <a:lstStyle/>
        <a:p>
          <a:r>
            <a:rPr lang="en-US" altLang="zh-CN" sz="1800" b="1" dirty="0">
              <a:latin typeface="+mn-lt"/>
            </a:rPr>
            <a:t>3.</a:t>
          </a:r>
          <a:r>
            <a:rPr lang="zh-CN" altLang="en-US" sz="1800" b="1" dirty="0">
              <a:latin typeface="+mn-lt"/>
            </a:rPr>
            <a:t>再次，午餐招待不允许出现酒水消费；</a:t>
          </a:r>
        </a:p>
      </dgm:t>
    </dgm:pt>
    <dgm:pt modelId="{3183120C-6005-48AF-9A41-644F460AEB0D}" cxnId="{482655D4-E7CF-4317-98C1-19DA4A355496}" type="parTrans">
      <dgm:prSet/>
      <dgm:spPr/>
      <dgm:t>
        <a:bodyPr/>
        <a:lstStyle/>
        <a:p>
          <a:endParaRPr lang="zh-CN" altLang="en-US"/>
        </a:p>
      </dgm:t>
    </dgm:pt>
    <dgm:pt modelId="{52C55154-739C-4AEB-830B-203F1669C57A}" cxnId="{482655D4-E7CF-4317-98C1-19DA4A355496}" type="sibTrans">
      <dgm:prSet/>
      <dgm:spPr/>
      <dgm:t>
        <a:bodyPr/>
        <a:lstStyle/>
        <a:p>
          <a:endParaRPr lang="zh-CN" altLang="en-US"/>
        </a:p>
      </dgm:t>
    </dgm:pt>
    <dgm:pt modelId="{015475D4-5397-4E59-85AC-02BE9BB4E5AD}">
      <dgm:prSet phldrT="[文本]" custT="1"/>
      <dgm:spPr>
        <a:solidFill>
          <a:srgbClr val="FFC000"/>
        </a:solidFill>
      </dgm:spPr>
      <dgm:t>
        <a:bodyPr/>
        <a:lstStyle/>
        <a:p>
          <a:r>
            <a:rPr lang="en-US" altLang="zh-CN" sz="1800" b="1" dirty="0">
              <a:latin typeface="+mn-lt"/>
            </a:rPr>
            <a:t>4.</a:t>
          </a:r>
          <a:r>
            <a:rPr lang="zh-CN" altLang="en-US" sz="1800" b="1" dirty="0">
              <a:latin typeface="+mn-lt"/>
            </a:rPr>
            <a:t>午餐出现酒水消费的，全额不允许报销。</a:t>
          </a:r>
        </a:p>
      </dgm:t>
    </dgm:pt>
    <dgm:pt modelId="{094B8589-6723-4757-BAE7-EC15B6262B2E}" cxnId="{B918C5B5-0E44-499A-B1E9-C23787B52D65}" type="parTrans">
      <dgm:prSet/>
      <dgm:spPr/>
      <dgm:t>
        <a:bodyPr/>
        <a:lstStyle/>
        <a:p>
          <a:endParaRPr lang="zh-CN" altLang="en-US"/>
        </a:p>
      </dgm:t>
    </dgm:pt>
    <dgm:pt modelId="{6E2B3698-0E32-41E6-B078-8744A909D405}" cxnId="{B918C5B5-0E44-499A-B1E9-C23787B52D65}" type="sibTrans">
      <dgm:prSet/>
      <dgm:spPr/>
      <dgm:t>
        <a:bodyPr/>
        <a:lstStyle/>
        <a:p>
          <a:endParaRPr lang="zh-CN" altLang="en-US"/>
        </a:p>
      </dgm:t>
    </dgm:pt>
    <dgm:pt modelId="{A0ADF4BE-0904-4F13-A309-BA89B2B3CD62}" type="pres">
      <dgm:prSet presAssocID="{D5579F30-2B49-44AB-B354-56B0BE47C43E}" presName="linear" presStyleCnt="0">
        <dgm:presLayoutVars>
          <dgm:animLvl val="lvl"/>
          <dgm:resizeHandles val="exact"/>
        </dgm:presLayoutVars>
      </dgm:prSet>
      <dgm:spPr/>
    </dgm:pt>
    <dgm:pt modelId="{00065F0B-368C-4CB1-AB40-2028E1E1A3E5}" type="pres">
      <dgm:prSet presAssocID="{98A5AF16-52B7-4C48-A74F-896515403FE0}" presName="parentText" presStyleLbl="node1" presStyleIdx="0" presStyleCnt="4">
        <dgm:presLayoutVars>
          <dgm:chMax val="0"/>
          <dgm:bulletEnabled val="1"/>
        </dgm:presLayoutVars>
      </dgm:prSet>
      <dgm:spPr/>
    </dgm:pt>
    <dgm:pt modelId="{A44C3C54-B2EF-475A-8FCE-24C4FB99B000}" type="pres">
      <dgm:prSet presAssocID="{2847EF2D-C9F7-45F5-831E-C8C0BCA0B47E}" presName="spacer" presStyleCnt="0"/>
      <dgm:spPr/>
    </dgm:pt>
    <dgm:pt modelId="{40FCD7BC-51DF-438F-AB48-BA2F66AB6042}" type="pres">
      <dgm:prSet presAssocID="{752B3858-518D-4718-9640-A20D2CFBBBEB}" presName="parentText" presStyleLbl="node1" presStyleIdx="1" presStyleCnt="4">
        <dgm:presLayoutVars>
          <dgm:chMax val="0"/>
          <dgm:bulletEnabled val="1"/>
        </dgm:presLayoutVars>
      </dgm:prSet>
      <dgm:spPr/>
    </dgm:pt>
    <dgm:pt modelId="{C26D8160-EF04-49F4-B868-E2302A8B5274}" type="pres">
      <dgm:prSet presAssocID="{77044B97-C689-45B3-996D-1BC77C0F0227}" presName="spacer" presStyleCnt="0"/>
      <dgm:spPr/>
    </dgm:pt>
    <dgm:pt modelId="{EA79E548-7406-449E-A673-5B1AD0E27CDB}" type="pres">
      <dgm:prSet presAssocID="{7D401896-EDEF-402D-B756-A0022152BA6E}" presName="parentText" presStyleLbl="node1" presStyleIdx="2" presStyleCnt="4">
        <dgm:presLayoutVars>
          <dgm:chMax val="0"/>
          <dgm:bulletEnabled val="1"/>
        </dgm:presLayoutVars>
      </dgm:prSet>
      <dgm:spPr/>
    </dgm:pt>
    <dgm:pt modelId="{4F471312-5778-4E2C-A2EE-40CC6E6ED2F4}" type="pres">
      <dgm:prSet presAssocID="{52C55154-739C-4AEB-830B-203F1669C57A}" presName="spacer" presStyleCnt="0"/>
      <dgm:spPr/>
    </dgm:pt>
    <dgm:pt modelId="{29F4EFD2-7069-4BCD-8CF7-4134829030F7}" type="pres">
      <dgm:prSet presAssocID="{015475D4-5397-4E59-85AC-02BE9BB4E5AD}" presName="parentText" presStyleLbl="node1" presStyleIdx="3" presStyleCnt="4">
        <dgm:presLayoutVars>
          <dgm:chMax val="0"/>
          <dgm:bulletEnabled val="1"/>
        </dgm:presLayoutVars>
      </dgm:prSet>
      <dgm:spPr/>
    </dgm:pt>
  </dgm:ptLst>
  <dgm:cxnLst>
    <dgm:cxn modelId="{1B18B004-0BDB-401D-A851-B18F97B19744}" type="presOf" srcId="{D5579F30-2B49-44AB-B354-56B0BE47C43E}" destId="{A0ADF4BE-0904-4F13-A309-BA89B2B3CD62}" srcOrd="0" destOrd="0" presId="urn:microsoft.com/office/officeart/2005/8/layout/vList2#1"/>
    <dgm:cxn modelId="{8596D83D-E328-40D9-850F-467383E56E34}" type="presOf" srcId="{98A5AF16-52B7-4C48-A74F-896515403FE0}" destId="{00065F0B-368C-4CB1-AB40-2028E1E1A3E5}" srcOrd="0" destOrd="0" presId="urn:microsoft.com/office/officeart/2005/8/layout/vList2#1"/>
    <dgm:cxn modelId="{852C7491-BCFA-4DDF-8254-C6DCCCFEE64C}" srcId="{D5579F30-2B49-44AB-B354-56B0BE47C43E}" destId="{752B3858-518D-4718-9640-A20D2CFBBBEB}" srcOrd="1" destOrd="0" parTransId="{FCEC5B0C-DED4-49A7-8529-F3A7CCE278C4}" sibTransId="{77044B97-C689-45B3-996D-1BC77C0F0227}"/>
    <dgm:cxn modelId="{B918C5B5-0E44-499A-B1E9-C23787B52D65}" srcId="{D5579F30-2B49-44AB-B354-56B0BE47C43E}" destId="{015475D4-5397-4E59-85AC-02BE9BB4E5AD}" srcOrd="3" destOrd="0" parTransId="{094B8589-6723-4757-BAE7-EC15B6262B2E}" sibTransId="{6E2B3698-0E32-41E6-B078-8744A909D405}"/>
    <dgm:cxn modelId="{482655D4-E7CF-4317-98C1-19DA4A355496}" srcId="{D5579F30-2B49-44AB-B354-56B0BE47C43E}" destId="{7D401896-EDEF-402D-B756-A0022152BA6E}" srcOrd="2" destOrd="0" parTransId="{3183120C-6005-48AF-9A41-644F460AEB0D}" sibTransId="{52C55154-739C-4AEB-830B-203F1669C57A}"/>
    <dgm:cxn modelId="{3161D6E5-4DC5-45CE-BC0C-F430C8DD35B9}" type="presOf" srcId="{752B3858-518D-4718-9640-A20D2CFBBBEB}" destId="{40FCD7BC-51DF-438F-AB48-BA2F66AB6042}" srcOrd="0" destOrd="0" presId="urn:microsoft.com/office/officeart/2005/8/layout/vList2#1"/>
    <dgm:cxn modelId="{EC1091F1-785E-4372-BF9B-3017865BD9FE}" type="presOf" srcId="{015475D4-5397-4E59-85AC-02BE9BB4E5AD}" destId="{29F4EFD2-7069-4BCD-8CF7-4134829030F7}" srcOrd="0" destOrd="0" presId="urn:microsoft.com/office/officeart/2005/8/layout/vList2#1"/>
    <dgm:cxn modelId="{EE8B92FD-B20E-4E1D-B705-0006A8DB5699}" type="presOf" srcId="{7D401896-EDEF-402D-B756-A0022152BA6E}" destId="{EA79E548-7406-449E-A673-5B1AD0E27CDB}" srcOrd="0" destOrd="0" presId="urn:microsoft.com/office/officeart/2005/8/layout/vList2#1"/>
    <dgm:cxn modelId="{291B08FF-73C4-4DB8-8643-6A79123AEEE1}" srcId="{D5579F30-2B49-44AB-B354-56B0BE47C43E}" destId="{98A5AF16-52B7-4C48-A74F-896515403FE0}" srcOrd="0" destOrd="0" parTransId="{646A2F16-B717-4A17-9A0A-9EB5D55DF91D}" sibTransId="{2847EF2D-C9F7-45F5-831E-C8C0BCA0B47E}"/>
    <dgm:cxn modelId="{ED36D115-E900-4FE7-8AAE-63AEF2AB9C5F}" type="presParOf" srcId="{A0ADF4BE-0904-4F13-A309-BA89B2B3CD62}" destId="{00065F0B-368C-4CB1-AB40-2028E1E1A3E5}" srcOrd="0" destOrd="0" presId="urn:microsoft.com/office/officeart/2005/8/layout/vList2#1"/>
    <dgm:cxn modelId="{C568CEF4-3D76-41AB-851B-6855C476EB5C}" type="presParOf" srcId="{A0ADF4BE-0904-4F13-A309-BA89B2B3CD62}" destId="{A44C3C54-B2EF-475A-8FCE-24C4FB99B000}" srcOrd="1" destOrd="0" presId="urn:microsoft.com/office/officeart/2005/8/layout/vList2#1"/>
    <dgm:cxn modelId="{CFA71607-0D27-4369-B171-61C56A71D2EE}" type="presParOf" srcId="{A0ADF4BE-0904-4F13-A309-BA89B2B3CD62}" destId="{40FCD7BC-51DF-438F-AB48-BA2F66AB6042}" srcOrd="2" destOrd="0" presId="urn:microsoft.com/office/officeart/2005/8/layout/vList2#1"/>
    <dgm:cxn modelId="{D2885207-7493-4BA5-B8FA-D864A4FA884B}" type="presParOf" srcId="{A0ADF4BE-0904-4F13-A309-BA89B2B3CD62}" destId="{C26D8160-EF04-49F4-B868-E2302A8B5274}" srcOrd="3" destOrd="0" presId="urn:microsoft.com/office/officeart/2005/8/layout/vList2#1"/>
    <dgm:cxn modelId="{7B780645-8649-480C-83E1-A4D6859D44E3}" type="presParOf" srcId="{A0ADF4BE-0904-4F13-A309-BA89B2B3CD62}" destId="{EA79E548-7406-449E-A673-5B1AD0E27CDB}" srcOrd="4" destOrd="0" presId="urn:microsoft.com/office/officeart/2005/8/layout/vList2#1"/>
    <dgm:cxn modelId="{27392123-94F3-4712-9F3C-1B6697B73C3A}" type="presParOf" srcId="{A0ADF4BE-0904-4F13-A309-BA89B2B3CD62}" destId="{4F471312-5778-4E2C-A2EE-40CC6E6ED2F4}" srcOrd="5" destOrd="0" presId="urn:microsoft.com/office/officeart/2005/8/layout/vList2#1"/>
    <dgm:cxn modelId="{A9EDD9D2-9302-4B48-8606-C3771C48A900}" type="presParOf" srcId="{A0ADF4BE-0904-4F13-A309-BA89B2B3CD62}" destId="{29F4EFD2-7069-4BCD-8CF7-4134829030F7}" srcOrd="6" destOrd="0" presId="urn:microsoft.com/office/officeart/2005/8/layout/vList2#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9A3DA0-BFEA-4709-A7A9-C0B0920F1995}" type="doc">
      <dgm:prSet loTypeId="hierarchy" loCatId="hierarchy" qsTypeId="urn:microsoft.com/office/officeart/2005/8/quickstyle/simple1#3" qsCatId="simple" csTypeId="urn:microsoft.com/office/officeart/2005/8/colors/colorful3#1" csCatId="colorful" phldr="1"/>
      <dgm:spPr/>
      <dgm:t>
        <a:bodyPr/>
        <a:lstStyle/>
        <a:p>
          <a:endParaRPr lang="zh-CN" altLang="en-US"/>
        </a:p>
      </dgm:t>
    </dgm:pt>
    <dgm:pt modelId="{451E5BD4-8D16-4593-8C07-BD3B0B93FC4D}">
      <dgm:prSet phldrT="[文本]" custT="1"/>
      <dgm:spPr/>
      <dgm:t>
        <a:bodyPr/>
        <a:lstStyle/>
        <a:p>
          <a:r>
            <a:rPr lang="zh-CN" altLang="en-US" sz="2800" b="1" dirty="0"/>
            <a:t>日常其他费用</a:t>
          </a:r>
        </a:p>
      </dgm:t>
    </dgm:pt>
    <dgm:pt modelId="{C544584A-FE94-4015-BF94-D79D481BE554}" cxnId="{04DBD227-E12B-45A5-9E1F-244180760332}" type="parTrans">
      <dgm:prSet/>
      <dgm:spPr/>
      <dgm:t>
        <a:bodyPr/>
        <a:lstStyle/>
        <a:p>
          <a:endParaRPr lang="zh-CN" altLang="en-US" sz="3600"/>
        </a:p>
      </dgm:t>
    </dgm:pt>
    <dgm:pt modelId="{A42A5BF2-D52F-4D12-AFC7-005B3A6AB2F6}" cxnId="{04DBD227-E12B-45A5-9E1F-244180760332}" type="sibTrans">
      <dgm:prSet/>
      <dgm:spPr/>
      <dgm:t>
        <a:bodyPr/>
        <a:lstStyle/>
        <a:p>
          <a:endParaRPr lang="zh-CN" altLang="en-US" sz="3600"/>
        </a:p>
      </dgm:t>
    </dgm:pt>
    <dgm:pt modelId="{C9CC07A9-E3A4-405D-9710-37EFFD621210}">
      <dgm:prSet phldrT="[文本]" phldr="0" custT="1"/>
      <dgm:spPr/>
      <dgm:t>
        <a:bodyPr vert="horz" wrap="square"/>
        <a:p>
          <a:pPr>
            <a:lnSpc>
              <a:spcPct val="100000"/>
            </a:lnSpc>
            <a:spcBef>
              <a:spcPct val="0"/>
            </a:spcBef>
            <a:spcAft>
              <a:spcPct val="35000"/>
            </a:spcAft>
          </a:pPr>
          <a:r>
            <a:rPr lang="zh-CN" altLang="en-US" sz="2800" b="1" dirty="0">
              <a:solidFill>
                <a:schemeClr val="bg1"/>
              </a:solidFill>
            </a:rPr>
            <a:t>应付职工薪酬</a:t>
          </a:r>
          <a:r>
            <a:rPr lang="zh-CN" altLang="en-US" sz="2800" b="1" dirty="0">
              <a:solidFill>
                <a:schemeClr val="bg1"/>
              </a:solidFill>
            </a:rPr>
            <a:t/>
          </a:r>
          <a:endParaRPr lang="zh-CN" altLang="en-US" sz="2800" b="1" dirty="0">
            <a:solidFill>
              <a:schemeClr val="bg1"/>
            </a:solidFill>
          </a:endParaRPr>
        </a:p>
      </dgm:t>
    </dgm:pt>
    <dgm:pt modelId="{A16CB1F9-65E5-4DF0-8E3A-5AB1D6AFF730}" cxnId="{CADFFFB9-4830-4BF1-8987-674AD5100802}" type="parTrans">
      <dgm:prSet/>
      <dgm:spPr/>
      <dgm:t>
        <a:bodyPr/>
        <a:lstStyle/>
        <a:p>
          <a:endParaRPr lang="zh-CN" altLang="en-US" sz="3600"/>
        </a:p>
      </dgm:t>
    </dgm:pt>
    <dgm:pt modelId="{D970C109-382F-49BC-BBC3-0177962AEE49}" cxnId="{CADFFFB9-4830-4BF1-8987-674AD5100802}" type="sibTrans">
      <dgm:prSet/>
      <dgm:spPr/>
      <dgm:t>
        <a:bodyPr/>
        <a:lstStyle/>
        <a:p>
          <a:endParaRPr lang="zh-CN" altLang="en-US" sz="3600"/>
        </a:p>
      </dgm:t>
    </dgm:pt>
    <dgm:pt modelId="{4E1B9FB0-5327-4E97-A096-568C99D6CB2D}">
      <dgm:prSet phldrT="[文本]" phldr="0" custT="1"/>
      <dgm:spPr/>
      <dgm:t>
        <a:bodyPr vert="horz" wrap="square"/>
        <a:p>
          <a:pPr>
            <a:lnSpc>
              <a:spcPct val="100000"/>
            </a:lnSpc>
            <a:spcBef>
              <a:spcPct val="0"/>
            </a:spcBef>
            <a:spcAft>
              <a:spcPct val="35000"/>
            </a:spcAft>
          </a:pPr>
          <a:r>
            <a:rPr lang="zh-CN" altLang="en-US" sz="2400" b="1" dirty="0">
              <a:solidFill>
                <a:srgbClr val="C00000"/>
              </a:solidFill>
            </a:rPr>
            <a:t>工会经费</a:t>
          </a:r>
          <a:r>
            <a:rPr sz="6500"/>
            <a:t/>
          </a:r>
          <a:endParaRPr sz="6500"/>
        </a:p>
      </dgm:t>
    </dgm:pt>
    <dgm:pt modelId="{8D57639F-3FDE-4A8B-9809-331744F921D2}" cxnId="{50D89245-9CD5-4C06-9C60-F7DB1EA07739}" type="parTrans">
      <dgm:prSet/>
      <dgm:spPr/>
      <dgm:t>
        <a:bodyPr/>
        <a:lstStyle/>
        <a:p>
          <a:endParaRPr lang="zh-CN" altLang="en-US" sz="3600"/>
        </a:p>
      </dgm:t>
    </dgm:pt>
    <dgm:pt modelId="{028300D6-9AA2-4516-94C3-E751280209D2}" cxnId="{50D89245-9CD5-4C06-9C60-F7DB1EA07739}" type="sibTrans">
      <dgm:prSet/>
      <dgm:spPr/>
      <dgm:t>
        <a:bodyPr/>
        <a:lstStyle/>
        <a:p>
          <a:endParaRPr lang="zh-CN" altLang="en-US" sz="3600"/>
        </a:p>
      </dgm:t>
    </dgm:pt>
    <dgm:pt modelId="{0A54EFBC-9A22-4B59-B525-AB999A56ED5A}">
      <dgm:prSet phldrT="[文本]" phldr="0" custT="1"/>
      <dgm:spPr/>
      <dgm:t>
        <a:bodyPr vert="horz" wrap="square"/>
        <a:p>
          <a:pPr>
            <a:lnSpc>
              <a:spcPct val="100000"/>
            </a:lnSpc>
            <a:spcBef>
              <a:spcPct val="0"/>
            </a:spcBef>
            <a:spcAft>
              <a:spcPct val="35000"/>
            </a:spcAft>
          </a:pPr>
          <a:r>
            <a:rPr lang="zh-CN" altLang="en-US" sz="2400" b="1" dirty="0">
              <a:solidFill>
                <a:srgbClr val="C00000"/>
              </a:solidFill>
            </a:rPr>
            <a:t>职工教育经费</a:t>
          </a:r>
          <a:r>
            <a:rPr lang="en-US" altLang="zh-CN" sz="2400" b="1" dirty="0">
              <a:solidFill>
                <a:srgbClr val="C00000"/>
              </a:solidFill>
            </a:rPr>
            <a:t/>
          </a:r>
          <a:endParaRPr lang="en-US" altLang="zh-CN" sz="2400" b="1" dirty="0">
            <a:solidFill>
              <a:srgbClr val="C00000"/>
            </a:solidFill>
          </a:endParaRPr>
        </a:p>
      </dgm:t>
    </dgm:pt>
    <dgm:pt modelId="{C97F026F-0D1D-4869-9CED-35D3A7031303}" cxnId="{175940C8-7008-4191-8D13-5DFCC45B51B8}" type="parTrans">
      <dgm:prSet/>
      <dgm:spPr/>
      <dgm:t>
        <a:bodyPr/>
        <a:lstStyle/>
        <a:p>
          <a:endParaRPr lang="zh-CN" altLang="en-US" sz="3600"/>
        </a:p>
      </dgm:t>
    </dgm:pt>
    <dgm:pt modelId="{BDF79E37-C1F3-42CB-BF20-04297BCBFE08}" cxnId="{175940C8-7008-4191-8D13-5DFCC45B51B8}" type="sibTrans">
      <dgm:prSet/>
      <dgm:spPr/>
      <dgm:t>
        <a:bodyPr/>
        <a:lstStyle/>
        <a:p>
          <a:endParaRPr lang="zh-CN" altLang="en-US" sz="3600"/>
        </a:p>
      </dgm:t>
    </dgm:pt>
    <dgm:pt modelId="{9B622C05-9F28-48FE-86BA-B6C5C85A35D6}">
      <dgm:prSet phldrT="[文本]" custT="1"/>
      <dgm:spPr/>
      <dgm:t>
        <a:bodyPr/>
        <a:lstStyle/>
        <a:p>
          <a:r>
            <a:rPr lang="zh-CN" altLang="en-US" sz="2400" b="1" dirty="0">
              <a:solidFill>
                <a:srgbClr val="C00000"/>
              </a:solidFill>
            </a:rPr>
            <a:t>职工体检费</a:t>
          </a:r>
          <a:endParaRPr lang="en-US" altLang="zh-CN" sz="2400" b="1" dirty="0">
            <a:solidFill>
              <a:srgbClr val="C00000"/>
            </a:solidFill>
          </a:endParaRPr>
        </a:p>
      </dgm:t>
    </dgm:pt>
    <dgm:pt modelId="{8BC555DF-C469-42C8-81EB-B4F64FC06F39}" cxnId="{FFAC8C92-93D4-4AD6-A54F-538B127C900F}" type="parTrans">
      <dgm:prSet/>
      <dgm:spPr/>
      <dgm:t>
        <a:bodyPr/>
        <a:lstStyle/>
        <a:p>
          <a:endParaRPr lang="zh-CN" altLang="en-US" sz="3600"/>
        </a:p>
      </dgm:t>
    </dgm:pt>
    <dgm:pt modelId="{1A17319A-05EA-4CE4-A846-6A8BF13BEB8F}" cxnId="{FFAC8C92-93D4-4AD6-A54F-538B127C900F}" type="sibTrans">
      <dgm:prSet/>
      <dgm:spPr/>
      <dgm:t>
        <a:bodyPr/>
        <a:lstStyle/>
        <a:p>
          <a:endParaRPr lang="zh-CN" altLang="en-US" sz="3600"/>
        </a:p>
      </dgm:t>
    </dgm:pt>
    <dgm:pt modelId="{70AF3C69-1C3A-4055-99C0-0C41B4B8FB6E}">
      <dgm:prSet phldr="0" custT="1"/>
      <dgm:spPr/>
      <dgm:t>
        <a:bodyPr vert="horz" wrap="square"/>
        <a:p>
          <a:pPr>
            <a:lnSpc>
              <a:spcPct val="100000"/>
            </a:lnSpc>
            <a:spcBef>
              <a:spcPct val="0"/>
            </a:spcBef>
            <a:spcAft>
              <a:spcPct val="35000"/>
            </a:spcAft>
          </a:pPr>
          <a:r>
            <a:rPr lang="zh-CN" sz="2400" b="1">
              <a:solidFill>
                <a:srgbClr val="C00000"/>
              </a:solidFill>
            </a:rPr>
            <a:t>探亲费</a:t>
          </a:r>
          <a:r>
            <a:rPr lang="zh-CN" sz="2400" b="1">
              <a:solidFill>
                <a:srgbClr val="C00000"/>
              </a:solidFill>
            </a:rPr>
            <a:t/>
          </a:r>
          <a:endParaRPr lang="zh-CN" sz="2400" b="1">
            <a:solidFill>
              <a:srgbClr val="C00000"/>
            </a:solidFill>
          </a:endParaRPr>
        </a:p>
      </dgm:t>
    </dgm:pt>
    <dgm:pt modelId="{6C78C6BB-CB2F-4AC5-8B44-4B3659E2BC11}" cxnId="{332DBFF0-30ED-4E3D-B73E-B04BB0125E89}" type="parTrans">
      <dgm:prSet/>
      <dgm:spPr/>
    </dgm:pt>
    <dgm:pt modelId="{72724B70-8E92-4244-9B3C-7FD193655155}" cxnId="{332DBFF0-30ED-4E3D-B73E-B04BB0125E89}" type="sibTrans">
      <dgm:prSet/>
      <dgm:spPr/>
    </dgm:pt>
    <dgm:pt modelId="{B992556F-BBC0-47EF-956C-1364D51A9E06}">
      <dgm:prSet phldr="0" custT="1"/>
      <dgm:spPr/>
      <dgm:t>
        <a:bodyPr vert="horz" wrap="square"/>
        <a:p>
          <a:pPr>
            <a:lnSpc>
              <a:spcPct val="100000"/>
            </a:lnSpc>
            <a:spcBef>
              <a:spcPct val="0"/>
            </a:spcBef>
            <a:spcAft>
              <a:spcPct val="35000"/>
            </a:spcAft>
          </a:pPr>
          <a:r>
            <a:rPr lang="zh-CN" sz="2400" b="1">
              <a:solidFill>
                <a:srgbClr val="C00000"/>
              </a:solidFill>
            </a:rPr>
            <a:t>核酸检测费</a:t>
          </a:r>
          <a:r>
            <a:rPr lang="zh-CN" sz="2400" b="1">
              <a:solidFill>
                <a:srgbClr val="C00000"/>
              </a:solidFill>
            </a:rPr>
            <a:t/>
          </a:r>
          <a:endParaRPr lang="zh-CN" sz="2400" b="1">
            <a:solidFill>
              <a:srgbClr val="C00000"/>
            </a:solidFill>
          </a:endParaRPr>
        </a:p>
      </dgm:t>
    </dgm:pt>
    <dgm:pt modelId="{8F08E17C-23C9-43E5-B2B1-B8A3726A1ACC}" cxnId="{F35E1344-D1A6-4853-A3CC-F4E2229BA1C1}" type="parTrans">
      <dgm:prSet/>
      <dgm:spPr/>
    </dgm:pt>
    <dgm:pt modelId="{5892D3D3-B311-47CA-B3B3-60C3936D51DD}" cxnId="{F35E1344-D1A6-4853-A3CC-F4E2229BA1C1}" type="sibTrans">
      <dgm:prSet/>
      <dgm:spPr/>
    </dgm:pt>
    <dgm:pt modelId="{BBAB0169-26F1-4C38-A16B-AFB66F10E79C}">
      <dgm:prSet phldrT="[文本]" custT="1"/>
      <dgm:spPr/>
      <dgm:t>
        <a:bodyPr/>
        <a:lstStyle/>
        <a:p>
          <a:r>
            <a:rPr lang="zh-CN" altLang="en-US" sz="2400" b="1" dirty="0">
              <a:solidFill>
                <a:srgbClr val="C00000"/>
              </a:solidFill>
            </a:rPr>
            <a:t>会议费</a:t>
          </a:r>
        </a:p>
      </dgm:t>
    </dgm:pt>
    <dgm:pt modelId="{940CAD49-D571-48DE-8ADC-E11D41E941C9}" cxnId="{561C3573-CC1E-485A-9064-F4D9EF0317CC}" type="parTrans">
      <dgm:prSet/>
      <dgm:spPr/>
      <dgm:t>
        <a:bodyPr/>
        <a:lstStyle/>
        <a:p>
          <a:endParaRPr lang="zh-CN" altLang="en-US" sz="3600"/>
        </a:p>
      </dgm:t>
    </dgm:pt>
    <dgm:pt modelId="{74E1D366-1674-49E0-818E-D1E95AEB051E}" cxnId="{561C3573-CC1E-485A-9064-F4D9EF0317CC}" type="sibTrans">
      <dgm:prSet/>
      <dgm:spPr/>
      <dgm:t>
        <a:bodyPr/>
        <a:lstStyle/>
        <a:p>
          <a:endParaRPr lang="zh-CN" altLang="en-US" sz="3600"/>
        </a:p>
      </dgm:t>
    </dgm:pt>
    <dgm:pt modelId="{F194D7C9-268F-4700-B84E-2E447315CF82}">
      <dgm:prSet phldrT="[文本]" custT="1"/>
      <dgm:spPr/>
      <dgm:t>
        <a:bodyPr/>
        <a:lstStyle/>
        <a:p>
          <a:r>
            <a:rPr lang="zh-CN" altLang="en-US" sz="2400" b="1" dirty="0">
              <a:solidFill>
                <a:srgbClr val="C00000"/>
              </a:solidFill>
            </a:rPr>
            <a:t>用车费</a:t>
          </a:r>
          <a:endParaRPr lang="en-US" altLang="zh-CN" sz="2400" b="1" dirty="0">
            <a:solidFill>
              <a:srgbClr val="C00000"/>
            </a:solidFill>
          </a:endParaRPr>
        </a:p>
      </dgm:t>
    </dgm:pt>
    <dgm:pt modelId="{6B32BD2D-1FCE-4D8E-8424-632623C5790A}" cxnId="{1A8DBE99-6ACA-4958-B9B9-F87F6EF95F29}" type="parTrans">
      <dgm:prSet/>
      <dgm:spPr/>
      <dgm:t>
        <a:bodyPr/>
        <a:lstStyle/>
        <a:p>
          <a:endParaRPr lang="zh-CN" altLang="en-US" sz="3600"/>
        </a:p>
      </dgm:t>
    </dgm:pt>
    <dgm:pt modelId="{58F6EB6F-FA8D-46AB-9F7A-5D3B79FD751A}" cxnId="{1A8DBE99-6ACA-4958-B9B9-F87F6EF95F29}" type="sibTrans">
      <dgm:prSet/>
      <dgm:spPr/>
      <dgm:t>
        <a:bodyPr/>
        <a:lstStyle/>
        <a:p>
          <a:endParaRPr lang="zh-CN" altLang="en-US" sz="3600"/>
        </a:p>
      </dgm:t>
    </dgm:pt>
    <dgm:pt modelId="{859F8B39-252D-4315-8734-20D7CF26C4BC}">
      <dgm:prSet phldrT="[文本]" custT="1"/>
      <dgm:spPr/>
      <dgm:t>
        <a:bodyPr/>
        <a:lstStyle/>
        <a:p>
          <a:r>
            <a:rPr lang="zh-CN" altLang="en-US" sz="2400" b="1" dirty="0">
              <a:solidFill>
                <a:srgbClr val="C00000"/>
              </a:solidFill>
            </a:rPr>
            <a:t>办公费</a:t>
          </a:r>
          <a:endParaRPr lang="en-US" altLang="zh-CN" sz="2400" b="1" dirty="0">
            <a:solidFill>
              <a:srgbClr val="C00000"/>
            </a:solidFill>
          </a:endParaRPr>
        </a:p>
      </dgm:t>
    </dgm:pt>
    <dgm:pt modelId="{282D09F5-CE52-4549-B681-793D2E06A7EE}" cxnId="{63EEC7E8-3C3D-4566-875C-E95F57421915}" type="parTrans">
      <dgm:prSet/>
      <dgm:spPr/>
      <dgm:t>
        <a:bodyPr/>
        <a:lstStyle/>
        <a:p>
          <a:endParaRPr lang="zh-CN" altLang="en-US" sz="3600"/>
        </a:p>
      </dgm:t>
    </dgm:pt>
    <dgm:pt modelId="{169E7A3A-8717-4690-AB8F-C081598BAC8D}" cxnId="{63EEC7E8-3C3D-4566-875C-E95F57421915}" type="sibTrans">
      <dgm:prSet/>
      <dgm:spPr/>
      <dgm:t>
        <a:bodyPr/>
        <a:lstStyle/>
        <a:p>
          <a:endParaRPr lang="zh-CN" altLang="en-US" sz="3600"/>
        </a:p>
      </dgm:t>
    </dgm:pt>
    <dgm:pt modelId="{8FF29C97-128A-4F4A-9481-4730AABDA7D2}">
      <dgm:prSet phldrT="[文本]" phldr="0" custT="1"/>
      <dgm:spPr/>
      <dgm:t>
        <a:bodyPr vert="horz" wrap="square"/>
        <a:p>
          <a:pPr>
            <a:lnSpc>
              <a:spcPct val="100000"/>
            </a:lnSpc>
            <a:spcBef>
              <a:spcPct val="0"/>
            </a:spcBef>
            <a:spcAft>
              <a:spcPct val="35000"/>
            </a:spcAft>
          </a:pPr>
          <a:r>
            <a:rPr lang="zh-CN" altLang="en-US" sz="2400" b="1" dirty="0">
              <a:solidFill>
                <a:srgbClr val="C00000"/>
              </a:solidFill>
            </a:rPr>
            <a:t>党</a:t>
          </a:r>
          <a:r>
            <a:rPr lang="zh-CN" altLang="en-US" sz="2400" b="1" dirty="0">
              <a:solidFill>
                <a:srgbClr val="C00000"/>
              </a:solidFill>
            </a:rPr>
            <a:t>组织</a:t>
          </a:r>
          <a:r>
            <a:rPr lang="zh-CN" altLang="en-US" sz="2400" b="1" dirty="0">
              <a:solidFill>
                <a:srgbClr val="C00000"/>
              </a:solidFill>
            </a:rPr>
            <a:t>活动经费</a:t>
          </a:r>
          <a:r>
            <a:rPr lang="en-US" altLang="zh-CN" sz="2400" b="1" dirty="0">
              <a:solidFill>
                <a:srgbClr val="C00000"/>
              </a:solidFill>
            </a:rPr>
            <a:t/>
          </a:r>
          <a:endParaRPr lang="en-US" altLang="zh-CN" sz="2400" b="1" dirty="0">
            <a:solidFill>
              <a:srgbClr val="C00000"/>
            </a:solidFill>
          </a:endParaRPr>
        </a:p>
      </dgm:t>
    </dgm:pt>
    <dgm:pt modelId="{0D07D99E-01A3-43B1-BF0E-3577B8279E39}" cxnId="{FB62B5D8-12E2-45F3-BC02-4AC2FB1E218E}" type="parTrans">
      <dgm:prSet/>
      <dgm:spPr/>
      <dgm:t>
        <a:bodyPr/>
        <a:lstStyle/>
        <a:p>
          <a:endParaRPr lang="zh-CN" altLang="en-US" sz="3600"/>
        </a:p>
      </dgm:t>
    </dgm:pt>
    <dgm:pt modelId="{EC8C2B33-3456-4752-813C-0FA0D340C421}" cxnId="{FB62B5D8-12E2-45F3-BC02-4AC2FB1E218E}" type="sibTrans">
      <dgm:prSet/>
      <dgm:spPr/>
      <dgm:t>
        <a:bodyPr/>
        <a:lstStyle/>
        <a:p>
          <a:endParaRPr lang="zh-CN" altLang="en-US" sz="3600"/>
        </a:p>
      </dgm:t>
    </dgm:pt>
    <dgm:pt modelId="{F883A8D9-B0AE-4DB9-8591-B43C1677C27D}">
      <dgm:prSet phldrT="[文本]" phldr="0" custT="1"/>
      <dgm:spPr/>
      <dgm:t>
        <a:bodyPr vert="horz" wrap="square"/>
        <a:p>
          <a:pPr>
            <a:lnSpc>
              <a:spcPct val="100000"/>
            </a:lnSpc>
            <a:spcBef>
              <a:spcPct val="0"/>
            </a:spcBef>
            <a:spcAft>
              <a:spcPct val="35000"/>
            </a:spcAft>
          </a:pPr>
          <a:r>
            <a:rPr lang="zh-CN" altLang="en-US" sz="2400" b="1" dirty="0">
              <a:solidFill>
                <a:srgbClr val="C00000"/>
              </a:solidFill>
            </a:rPr>
            <a:t>特种设备检测</a:t>
          </a:r>
          <a:r>
            <a:rPr lang="zh-CN" altLang="en-US" sz="2400" b="1" dirty="0">
              <a:solidFill>
                <a:srgbClr val="C00000"/>
              </a:solidFill>
            </a:rPr>
            <a:t/>
          </a:r>
          <a:endParaRPr lang="zh-CN" altLang="en-US" sz="2400" b="1" dirty="0">
            <a:solidFill>
              <a:srgbClr val="C00000"/>
            </a:solidFill>
          </a:endParaRPr>
        </a:p>
      </dgm:t>
    </dgm:pt>
    <dgm:pt modelId="{9D90266B-6C1C-47A1-92DC-8E6EE034F6E5}" cxnId="{C28B9253-5923-4A85-88D4-B2B614CFB6C2}" type="parTrans">
      <dgm:prSet/>
      <dgm:spPr/>
      <dgm:t>
        <a:bodyPr/>
        <a:lstStyle/>
        <a:p>
          <a:endParaRPr lang="zh-CN" altLang="en-US" sz="3600"/>
        </a:p>
      </dgm:t>
    </dgm:pt>
    <dgm:pt modelId="{D81E8140-7DA2-4202-855C-9FC202A2513B}" cxnId="{C28B9253-5923-4A85-88D4-B2B614CFB6C2}" type="sibTrans">
      <dgm:prSet/>
      <dgm:spPr/>
      <dgm:t>
        <a:bodyPr/>
        <a:lstStyle/>
        <a:p>
          <a:endParaRPr lang="zh-CN" altLang="en-US" sz="3600"/>
        </a:p>
      </dgm:t>
    </dgm:pt>
    <dgm:pt modelId="{36E88864-6067-4350-8EAB-FAC94AC5C3E3}">
      <dgm:prSet phldrT="[文本]" phldr="0" custT="1"/>
      <dgm:spPr/>
      <dgm:t>
        <a:bodyPr vert="horz" wrap="square"/>
        <a:p>
          <a:pPr>
            <a:lnSpc>
              <a:spcPct val="100000"/>
            </a:lnSpc>
            <a:spcBef>
              <a:spcPct val="0"/>
            </a:spcBef>
            <a:spcAft>
              <a:spcPct val="35000"/>
            </a:spcAft>
          </a:pPr>
          <a:r>
            <a:rPr lang="zh-CN" altLang="en-US" sz="2400" b="1" dirty="0">
              <a:solidFill>
                <a:srgbClr val="C00000"/>
              </a:solidFill>
            </a:rPr>
            <a:t>物料消耗</a:t>
          </a:r>
          <a:r>
            <a:rPr lang="zh-CN" altLang="en-US" sz="2400" b="1" dirty="0">
              <a:solidFill>
                <a:srgbClr val="C00000"/>
              </a:solidFill>
            </a:rPr>
            <a:t/>
          </a:r>
          <a:endParaRPr lang="zh-CN" altLang="en-US" sz="2400" b="1" dirty="0">
            <a:solidFill>
              <a:srgbClr val="C00000"/>
            </a:solidFill>
          </a:endParaRPr>
        </a:p>
      </dgm:t>
    </dgm:pt>
    <dgm:pt modelId="{6C02C5A7-2F33-4028-848E-94D24DCBEF20}" cxnId="{B73801E0-364E-472A-983F-6422DDA90C49}" type="parTrans">
      <dgm:prSet/>
      <dgm:spPr/>
      <dgm:t>
        <a:bodyPr/>
        <a:lstStyle/>
        <a:p>
          <a:endParaRPr lang="zh-CN" altLang="en-US" sz="3600"/>
        </a:p>
      </dgm:t>
    </dgm:pt>
    <dgm:pt modelId="{7BEE956D-53A4-45AE-A8BE-E8772914F343}" cxnId="{B73801E0-364E-472A-983F-6422DDA90C49}" type="sibTrans">
      <dgm:prSet/>
      <dgm:spPr/>
      <dgm:t>
        <a:bodyPr/>
        <a:lstStyle/>
        <a:p>
          <a:endParaRPr lang="zh-CN" altLang="en-US" sz="3600"/>
        </a:p>
      </dgm:t>
    </dgm:pt>
    <dgm:pt modelId="{AF24C4FD-A84D-418F-B702-0E35C7195E18}">
      <dgm:prSet phldrT="[文本]" custT="1"/>
      <dgm:spPr/>
      <dgm:t>
        <a:bodyPr/>
        <a:lstStyle/>
        <a:p>
          <a:r>
            <a:rPr lang="zh-CN" altLang="en-US" sz="2400" b="1" dirty="0">
              <a:solidFill>
                <a:srgbClr val="C00000"/>
              </a:solidFill>
            </a:rPr>
            <a:t>招聘费</a:t>
          </a:r>
          <a:endParaRPr lang="en-US" altLang="zh-CN" sz="2400" b="1" dirty="0">
            <a:solidFill>
              <a:srgbClr val="C00000"/>
            </a:solidFill>
          </a:endParaRPr>
        </a:p>
      </dgm:t>
    </dgm:pt>
    <dgm:pt modelId="{6ED718F3-27D2-4767-BE4F-7CC5A9BB476F}" cxnId="{261D4E09-AB25-4D30-8900-6168AA25C993}" type="parTrans">
      <dgm:prSet/>
      <dgm:spPr/>
      <dgm:t>
        <a:bodyPr/>
        <a:lstStyle/>
        <a:p>
          <a:endParaRPr lang="zh-CN" altLang="en-US" sz="3600"/>
        </a:p>
      </dgm:t>
    </dgm:pt>
    <dgm:pt modelId="{CF60E802-0ABD-4ADA-9CDA-4D7585CE1144}" cxnId="{261D4E09-AB25-4D30-8900-6168AA25C993}" type="sibTrans">
      <dgm:prSet/>
      <dgm:spPr/>
      <dgm:t>
        <a:bodyPr/>
        <a:lstStyle/>
        <a:p>
          <a:endParaRPr lang="zh-CN" altLang="en-US" sz="3600"/>
        </a:p>
      </dgm:t>
    </dgm:pt>
    <dgm:pt modelId="{09791156-9522-486F-83DE-B1E403B24ED6}">
      <dgm:prSet phldrT="[文本]" phldr="0" custT="1"/>
      <dgm:spPr/>
      <dgm:t>
        <a:bodyPr vert="horz" wrap="square"/>
        <a:p>
          <a:pPr algn="ctr" defTabSz="1066800">
            <a:lnSpc>
              <a:spcPct val="90000"/>
            </a:lnSpc>
            <a:spcBef>
              <a:spcPct val="0"/>
            </a:spcBef>
            <a:spcAft>
              <a:spcPct val="35000"/>
            </a:spcAft>
          </a:pPr>
          <a:r>
            <a:rPr lang="zh-CN" altLang="en-US" sz="2400" b="1" kern="1200" dirty="0">
              <a:solidFill>
                <a:srgbClr val="C00000"/>
              </a:solidFill>
              <a:latin typeface="等线" panose="02010600030101010101" pitchFamily="2" charset="-122"/>
              <a:ea typeface="等线" panose="02010600030101010101" pitchFamily="2" charset="-122"/>
              <a:cs typeface="+mn-cs"/>
            </a:rPr>
            <a:t>通讯费</a:t>
          </a:r>
          <a:r>
            <a:rPr lang="en-US" altLang="zh-CN" sz="2400" b="1" kern="1200" dirty="0">
              <a:solidFill>
                <a:srgbClr val="C00000"/>
              </a:solidFill>
              <a:latin typeface="等线" panose="02010600030101010101" pitchFamily="2" charset="-122"/>
              <a:ea typeface="等线" panose="02010600030101010101" pitchFamily="2" charset="-122"/>
              <a:cs typeface="+mn-cs"/>
            </a:rPr>
            <a:t/>
          </a:r>
          <a:endParaRPr lang="en-US" altLang="zh-CN" sz="2400" b="1" kern="1200" dirty="0">
            <a:solidFill>
              <a:srgbClr val="C00000"/>
            </a:solidFill>
            <a:latin typeface="等线" panose="02010600030101010101" pitchFamily="2" charset="-122"/>
            <a:ea typeface="等线" panose="02010600030101010101" pitchFamily="2" charset="-122"/>
            <a:cs typeface="+mn-cs"/>
          </a:endParaRPr>
        </a:p>
      </dgm:t>
    </dgm:pt>
    <dgm:pt modelId="{02FBB592-0A31-4443-BFFB-201EB38F23A3}" cxnId="{442F5E10-D76D-419A-A045-86BCD1E06F1B}" type="parTrans">
      <dgm:prSet/>
      <dgm:spPr/>
      <dgm:t>
        <a:bodyPr/>
        <a:lstStyle/>
        <a:p>
          <a:endParaRPr lang="zh-CN" altLang="en-US"/>
        </a:p>
      </dgm:t>
    </dgm:pt>
    <dgm:pt modelId="{F013038A-476C-4B84-A741-E5317A0496F4}" cxnId="{442F5E10-D76D-419A-A045-86BCD1E06F1B}" type="sibTrans">
      <dgm:prSet/>
      <dgm:spPr/>
      <dgm:t>
        <a:bodyPr/>
        <a:lstStyle/>
        <a:p>
          <a:endParaRPr lang="zh-CN" altLang="en-US"/>
        </a:p>
      </dgm:t>
    </dgm:pt>
    <dgm:pt modelId="{2402509E-CF25-445F-9EE7-7334A1C1384F}">
      <dgm:prSet phldrT="[文本]" phldr="0" custT="1"/>
      <dgm:spPr/>
      <dgm:t>
        <a:bodyPr vert="horz" wrap="square"/>
        <a:p>
          <a:pPr algn="ctr" defTabSz="1066800">
            <a:lnSpc>
              <a:spcPct val="90000"/>
            </a:lnSpc>
            <a:spcBef>
              <a:spcPct val="0"/>
            </a:spcBef>
            <a:spcAft>
              <a:spcPct val="35000"/>
            </a:spcAft>
          </a:pPr>
          <a:r>
            <a:rPr lang="zh-CN" altLang="en-US" sz="2400" b="1" kern="1200" dirty="0">
              <a:solidFill>
                <a:srgbClr val="C00000"/>
              </a:solidFill>
              <a:latin typeface="等线" panose="02010600030101010101" pitchFamily="2" charset="-122"/>
              <a:ea typeface="等线" panose="02010600030101010101" pitchFamily="2" charset="-122"/>
              <a:cs typeface="+mn-cs"/>
            </a:rPr>
            <a:t>企业负责人餐补</a:t>
          </a:r>
          <a:r>
            <a:rPr lang="zh-CN" altLang="en-US" sz="2400" b="1" kern="1200" dirty="0">
              <a:solidFill>
                <a:srgbClr val="C00000"/>
              </a:solidFill>
              <a:latin typeface="等线" panose="02010600030101010101" pitchFamily="2" charset="-122"/>
              <a:ea typeface="等线" panose="02010600030101010101" pitchFamily="2" charset="-122"/>
              <a:cs typeface="+mn-cs"/>
            </a:rPr>
            <a:t/>
          </a:r>
          <a:endParaRPr lang="zh-CN" altLang="en-US" sz="2400" b="1" kern="1200" dirty="0">
            <a:solidFill>
              <a:srgbClr val="C00000"/>
            </a:solidFill>
            <a:latin typeface="等线" panose="02010600030101010101" pitchFamily="2" charset="-122"/>
            <a:ea typeface="等线" panose="02010600030101010101" pitchFamily="2" charset="-122"/>
            <a:cs typeface="+mn-cs"/>
          </a:endParaRPr>
        </a:p>
      </dgm:t>
    </dgm:pt>
    <dgm:pt modelId="{5A8A67B9-3DAE-492C-B9B0-B7A6DC438784}" cxnId="{6801BEE6-C6EE-4D0A-8460-6C65FFDE7FE0}" type="parTrans">
      <dgm:prSet/>
      <dgm:spPr/>
      <dgm:t>
        <a:bodyPr/>
        <a:lstStyle/>
        <a:p>
          <a:endParaRPr lang="zh-CN" altLang="en-US"/>
        </a:p>
      </dgm:t>
    </dgm:pt>
    <dgm:pt modelId="{DC1E0F9E-D1AD-42C2-8A1C-C51E11D0054D}" cxnId="{6801BEE6-C6EE-4D0A-8460-6C65FFDE7FE0}" type="sibTrans">
      <dgm:prSet/>
      <dgm:spPr/>
      <dgm:t>
        <a:bodyPr/>
        <a:lstStyle/>
        <a:p>
          <a:endParaRPr lang="zh-CN" altLang="en-US"/>
        </a:p>
      </dgm:t>
    </dgm:pt>
    <dgm:pt modelId="{524EDF7C-10BF-40AA-BCBD-A7F70DABF952}" type="pres">
      <dgm:prSet presAssocID="{6F9A3DA0-BFEA-4709-A7A9-C0B0920F1995}" presName="Name0" presStyleCnt="0">
        <dgm:presLayoutVars>
          <dgm:chPref val="1"/>
          <dgm:dir/>
          <dgm:animOne val="branch"/>
          <dgm:animLvl val="lvl"/>
          <dgm:resizeHandles/>
        </dgm:presLayoutVars>
      </dgm:prSet>
      <dgm:spPr/>
    </dgm:pt>
    <dgm:pt modelId="{B4C2B47E-65F8-44B9-BDA3-EB7358FEE427}" type="pres">
      <dgm:prSet presAssocID="{451E5BD4-8D16-4593-8C07-BD3B0B93FC4D}" presName="vertOne" presStyleCnt="0"/>
      <dgm:spPr/>
    </dgm:pt>
    <dgm:pt modelId="{D165877C-E1E2-47BC-BE40-9F462C2921AF}" type="pres">
      <dgm:prSet presAssocID="{451E5BD4-8D16-4593-8C07-BD3B0B93FC4D}" presName="txOne" presStyleLbl="node0" presStyleIdx="0" presStyleCnt="1" custScaleY="43635">
        <dgm:presLayoutVars>
          <dgm:chPref val="3"/>
        </dgm:presLayoutVars>
      </dgm:prSet>
      <dgm:spPr/>
    </dgm:pt>
    <dgm:pt modelId="{47C78BD1-5727-453C-B552-1729AC91669D}" type="pres">
      <dgm:prSet presAssocID="{451E5BD4-8D16-4593-8C07-BD3B0B93FC4D}" presName="parTransOne" presStyleCnt="0"/>
      <dgm:spPr/>
    </dgm:pt>
    <dgm:pt modelId="{D1C3D70C-2E26-4BBA-8C0E-D3CB97E1BC84}" type="pres">
      <dgm:prSet presAssocID="{451E5BD4-8D16-4593-8C07-BD3B0B93FC4D}" presName="horzOne" presStyleCnt="0"/>
      <dgm:spPr/>
    </dgm:pt>
    <dgm:pt modelId="{C43D71E2-4EA9-43D6-8040-B902D1CD3BE3}" type="pres">
      <dgm:prSet presAssocID="{C9CC07A9-E3A4-405D-9710-37EFFD621210}" presName="vertTwo" presStyleCnt="0"/>
      <dgm:spPr/>
    </dgm:pt>
    <dgm:pt modelId="{12D596C1-5C02-480F-A70F-BA6E9FBEA4B0}" type="pres">
      <dgm:prSet presAssocID="{C9CC07A9-E3A4-405D-9710-37EFFD621210}" presName="txTwo" presStyleLbl="node2" presStyleIdx="0" presStyleCnt="15">
        <dgm:presLayoutVars>
          <dgm:chPref val="3"/>
        </dgm:presLayoutVars>
      </dgm:prSet>
      <dgm:spPr/>
    </dgm:pt>
    <dgm:pt modelId="{E8ABA18D-6F4E-4A81-9031-617F6C55AEC7}" type="pres">
      <dgm:prSet presAssocID="{C9CC07A9-E3A4-405D-9710-37EFFD621210}" presName="horzTwo" presStyleCnt="0"/>
      <dgm:spPr/>
    </dgm:pt>
    <dgm:pt modelId="{3434568E-E29C-4EAE-8E4E-A3E7F432BF4B}" type="pres">
      <dgm:prSet presAssocID="{D970C109-382F-49BC-BBC3-0177962AEE49}" presName="sibSpaceTwo" presStyleCnt="0"/>
      <dgm:spPr/>
    </dgm:pt>
    <dgm:pt modelId="{96E9A1A2-4E25-4C40-944B-9BC0077598D6}" type="pres">
      <dgm:prSet presAssocID="{4E1B9FB0-5327-4E97-A096-568C99D6CB2D}" presName="vertTwo" presStyleCnt="0"/>
      <dgm:spPr/>
    </dgm:pt>
    <dgm:pt modelId="{3AB88800-563C-4EE9-A644-B2F02406A744}" type="pres">
      <dgm:prSet presAssocID="{4E1B9FB0-5327-4E97-A096-568C99D6CB2D}" presName="txTwo" presStyleLbl="node2" presStyleIdx="1" presStyleCnt="15">
        <dgm:presLayoutVars>
          <dgm:chPref val="3"/>
        </dgm:presLayoutVars>
      </dgm:prSet>
      <dgm:spPr/>
    </dgm:pt>
    <dgm:pt modelId="{A0BA14FA-4286-41E5-B048-C80AA11824F3}" type="pres">
      <dgm:prSet presAssocID="{4E1B9FB0-5327-4E97-A096-568C99D6CB2D}" presName="horzTwo" presStyleCnt="0"/>
      <dgm:spPr/>
    </dgm:pt>
    <dgm:pt modelId="{B284FC82-2159-49E4-BED4-BED72757C743}" type="pres">
      <dgm:prSet presAssocID="{028300D6-9AA2-4516-94C3-E751280209D2}" presName="sibSpaceTwo" presStyleCnt="0"/>
      <dgm:spPr/>
    </dgm:pt>
    <dgm:pt modelId="{D2EA5795-192F-44F4-9390-4B5723B7842A}" type="pres">
      <dgm:prSet presAssocID="{0A54EFBC-9A22-4B59-B525-AB999A56ED5A}" presName="vertTwo" presStyleCnt="0"/>
      <dgm:spPr/>
    </dgm:pt>
    <dgm:pt modelId="{FEAF9883-4B69-4AC0-A932-2E58B51A4C99}" type="pres">
      <dgm:prSet presAssocID="{0A54EFBC-9A22-4B59-B525-AB999A56ED5A}" presName="txTwo" presStyleLbl="node2" presStyleIdx="2" presStyleCnt="15">
        <dgm:presLayoutVars>
          <dgm:chPref val="3"/>
        </dgm:presLayoutVars>
      </dgm:prSet>
      <dgm:spPr/>
    </dgm:pt>
    <dgm:pt modelId="{7691F1F0-1E5D-4CF8-BAD8-205D8239E818}" type="pres">
      <dgm:prSet presAssocID="{0A54EFBC-9A22-4B59-B525-AB999A56ED5A}" presName="horzTwo" presStyleCnt="0"/>
      <dgm:spPr/>
    </dgm:pt>
    <dgm:pt modelId="{43A96A64-74E2-4943-9CC5-9C40AE843ABB}" type="pres">
      <dgm:prSet presAssocID="{BDF79E37-C1F3-42CB-BF20-04297BCBFE08}" presName="sibSpaceTwo" presStyleCnt="0"/>
      <dgm:spPr/>
    </dgm:pt>
    <dgm:pt modelId="{014271B6-2FB3-4C44-9847-DC890CD0DD9F}" type="pres">
      <dgm:prSet presAssocID="{9B622C05-9F28-48FE-86BA-B6C5C85A35D6}" presName="vertTwo" presStyleCnt="0"/>
      <dgm:spPr/>
    </dgm:pt>
    <dgm:pt modelId="{0B9780B7-7F0C-4C21-B9A5-B2A11F65578C}" type="pres">
      <dgm:prSet presAssocID="{9B622C05-9F28-48FE-86BA-B6C5C85A35D6}" presName="txTwo" presStyleLbl="node2" presStyleIdx="3" presStyleCnt="15">
        <dgm:presLayoutVars>
          <dgm:chPref val="3"/>
        </dgm:presLayoutVars>
      </dgm:prSet>
      <dgm:spPr/>
    </dgm:pt>
    <dgm:pt modelId="{BF51E1BF-E808-41B4-989B-D9BDD901FD99}" type="pres">
      <dgm:prSet presAssocID="{9B622C05-9F28-48FE-86BA-B6C5C85A35D6}" presName="horzTwo" presStyleCnt="0"/>
      <dgm:spPr/>
    </dgm:pt>
    <dgm:pt modelId="{668A815B-7140-4731-B759-3FF46DF432B0}" type="pres">
      <dgm:prSet presAssocID="{1A17319A-05EA-4CE4-A846-6A8BF13BEB8F}" presName="sibSpaceTwo" presStyleCnt="0"/>
      <dgm:spPr/>
    </dgm:pt>
    <dgm:pt modelId="{AA02E6A7-1E60-4513-9678-117FA53AB840}" type="pres">
      <dgm:prSet presAssocID="{70AF3C69-1C3A-4055-99C0-0C41B4B8FB6E}" presName="vertTwo" presStyleCnt="0"/>
      <dgm:spPr/>
    </dgm:pt>
    <dgm:pt modelId="{6C062F05-5CE7-426B-BF45-4F87BF68E331}" type="pres">
      <dgm:prSet presAssocID="{70AF3C69-1C3A-4055-99C0-0C41B4B8FB6E}" presName="txTwo" presStyleLbl="node2" presStyleIdx="4" presStyleCnt="15">
        <dgm:presLayoutVars>
          <dgm:chPref val="3"/>
        </dgm:presLayoutVars>
      </dgm:prSet>
      <dgm:spPr/>
    </dgm:pt>
    <dgm:pt modelId="{CC7969C0-4ABD-48F7-A21C-2C794F30E886}" type="pres">
      <dgm:prSet presAssocID="{70AF3C69-1C3A-4055-99C0-0C41B4B8FB6E}" presName="horzTwo" presStyleCnt="0"/>
      <dgm:spPr/>
    </dgm:pt>
    <dgm:pt modelId="{32AB90E7-EBB8-4E02-984A-B0A3EFA219DD}" type="pres">
      <dgm:prSet presAssocID="{72724B70-8E92-4244-9B3C-7FD193655155}" presName="sibSpaceTwo" presStyleCnt="0"/>
      <dgm:spPr/>
    </dgm:pt>
    <dgm:pt modelId="{14EAFA36-874E-4F59-B8DE-BC147EB3A736}" type="pres">
      <dgm:prSet presAssocID="{B992556F-BBC0-47EF-956C-1364D51A9E06}" presName="vertTwo" presStyleCnt="0"/>
      <dgm:spPr/>
    </dgm:pt>
    <dgm:pt modelId="{B60D2E9F-9B9A-49DF-BCC9-EBE811EA33E9}" type="pres">
      <dgm:prSet presAssocID="{B992556F-BBC0-47EF-956C-1364D51A9E06}" presName="txTwo" presStyleLbl="node2" presStyleIdx="5" presStyleCnt="15">
        <dgm:presLayoutVars>
          <dgm:chPref val="3"/>
        </dgm:presLayoutVars>
      </dgm:prSet>
      <dgm:spPr/>
    </dgm:pt>
    <dgm:pt modelId="{207DADAC-B243-45D6-BE7C-E51F39098574}" type="pres">
      <dgm:prSet presAssocID="{B992556F-BBC0-47EF-956C-1364D51A9E06}" presName="horzTwo" presStyleCnt="0"/>
      <dgm:spPr/>
    </dgm:pt>
    <dgm:pt modelId="{8F7BBC7B-B3AE-405C-8F33-D9856F52D52F}" type="pres">
      <dgm:prSet presAssocID="{5892D3D3-B311-47CA-B3B3-60C3936D51DD}" presName="sibSpaceTwo" presStyleCnt="0"/>
      <dgm:spPr/>
    </dgm:pt>
    <dgm:pt modelId="{9365250A-F78C-4306-B406-6D8FB8197B9B}" type="pres">
      <dgm:prSet presAssocID="{BBAB0169-26F1-4C38-A16B-AFB66F10E79C}" presName="vertTwo" presStyleCnt="0"/>
      <dgm:spPr/>
    </dgm:pt>
    <dgm:pt modelId="{168AF820-3A15-4B96-8355-9215047BCC89}" type="pres">
      <dgm:prSet presAssocID="{BBAB0169-26F1-4C38-A16B-AFB66F10E79C}" presName="txTwo" presStyleLbl="node2" presStyleIdx="6" presStyleCnt="15">
        <dgm:presLayoutVars>
          <dgm:chPref val="3"/>
        </dgm:presLayoutVars>
      </dgm:prSet>
      <dgm:spPr/>
    </dgm:pt>
    <dgm:pt modelId="{5387AD4C-C681-4760-9CD4-0A56B5A1CDA2}" type="pres">
      <dgm:prSet presAssocID="{BBAB0169-26F1-4C38-A16B-AFB66F10E79C}" presName="horzTwo" presStyleCnt="0"/>
      <dgm:spPr/>
    </dgm:pt>
    <dgm:pt modelId="{6DB3792B-CFD7-4538-A377-2B0EB5F3C293}" type="pres">
      <dgm:prSet presAssocID="{74E1D366-1674-49E0-818E-D1E95AEB051E}" presName="sibSpaceTwo" presStyleCnt="0"/>
      <dgm:spPr/>
    </dgm:pt>
    <dgm:pt modelId="{E34F4BA4-3E39-417A-AD4C-6ED57872E89A}" type="pres">
      <dgm:prSet presAssocID="{F194D7C9-268F-4700-B84E-2E447315CF82}" presName="vertTwo" presStyleCnt="0"/>
      <dgm:spPr/>
    </dgm:pt>
    <dgm:pt modelId="{456FAF98-4FDA-44A6-961D-5408BBE3790E}" type="pres">
      <dgm:prSet presAssocID="{F194D7C9-268F-4700-B84E-2E447315CF82}" presName="txTwo" presStyleLbl="node2" presStyleIdx="7" presStyleCnt="15">
        <dgm:presLayoutVars>
          <dgm:chPref val="3"/>
        </dgm:presLayoutVars>
      </dgm:prSet>
      <dgm:spPr/>
    </dgm:pt>
    <dgm:pt modelId="{0FE223BC-B924-4E5A-A0A3-DA6A9DA4E374}" type="pres">
      <dgm:prSet presAssocID="{F194D7C9-268F-4700-B84E-2E447315CF82}" presName="horzTwo" presStyleCnt="0"/>
      <dgm:spPr/>
    </dgm:pt>
    <dgm:pt modelId="{143A9E5D-F9AD-476C-823E-500D509BBD65}" type="pres">
      <dgm:prSet presAssocID="{58F6EB6F-FA8D-46AB-9F7A-5D3B79FD751A}" presName="sibSpaceTwo" presStyleCnt="0"/>
      <dgm:spPr/>
    </dgm:pt>
    <dgm:pt modelId="{9967BE5C-78E5-412B-A6AF-0237CF021C08}" type="pres">
      <dgm:prSet presAssocID="{859F8B39-252D-4315-8734-20D7CF26C4BC}" presName="vertTwo" presStyleCnt="0"/>
      <dgm:spPr/>
    </dgm:pt>
    <dgm:pt modelId="{76BEF92C-62EA-4FB8-ADFF-E4A5B0EF4AC6}" type="pres">
      <dgm:prSet presAssocID="{859F8B39-252D-4315-8734-20D7CF26C4BC}" presName="txTwo" presStyleLbl="node2" presStyleIdx="8" presStyleCnt="15">
        <dgm:presLayoutVars>
          <dgm:chPref val="3"/>
        </dgm:presLayoutVars>
      </dgm:prSet>
      <dgm:spPr/>
    </dgm:pt>
    <dgm:pt modelId="{541EDFB7-BF21-4FFC-BFB6-686101045A32}" type="pres">
      <dgm:prSet presAssocID="{859F8B39-252D-4315-8734-20D7CF26C4BC}" presName="horzTwo" presStyleCnt="0"/>
      <dgm:spPr/>
    </dgm:pt>
    <dgm:pt modelId="{2A48E28E-E471-4EBD-8729-3731FED267D3}" type="pres">
      <dgm:prSet presAssocID="{169E7A3A-8717-4690-AB8F-C081598BAC8D}" presName="sibSpaceTwo" presStyleCnt="0"/>
      <dgm:spPr/>
    </dgm:pt>
    <dgm:pt modelId="{E499FE9E-0B59-4F69-A866-40F7339BB822}" type="pres">
      <dgm:prSet presAssocID="{8FF29C97-128A-4F4A-9481-4730AABDA7D2}" presName="vertTwo" presStyleCnt="0"/>
      <dgm:spPr/>
    </dgm:pt>
    <dgm:pt modelId="{B8E85188-EAF5-4ACF-BF27-95C3A105A544}" type="pres">
      <dgm:prSet presAssocID="{8FF29C97-128A-4F4A-9481-4730AABDA7D2}" presName="txTwo" presStyleLbl="node2" presStyleIdx="9" presStyleCnt="15">
        <dgm:presLayoutVars>
          <dgm:chPref val="3"/>
        </dgm:presLayoutVars>
      </dgm:prSet>
      <dgm:spPr/>
    </dgm:pt>
    <dgm:pt modelId="{F46CB821-CCD4-471E-B77F-941E47845D2A}" type="pres">
      <dgm:prSet presAssocID="{8FF29C97-128A-4F4A-9481-4730AABDA7D2}" presName="horzTwo" presStyleCnt="0"/>
      <dgm:spPr/>
    </dgm:pt>
    <dgm:pt modelId="{10B8B140-182E-49ED-81B4-449930122D3A}" type="pres">
      <dgm:prSet presAssocID="{EC8C2B33-3456-4752-813C-0FA0D340C421}" presName="sibSpaceTwo" presStyleCnt="0"/>
      <dgm:spPr/>
    </dgm:pt>
    <dgm:pt modelId="{26AC5A16-727C-4B83-927D-6612D3A22541}" type="pres">
      <dgm:prSet presAssocID="{F883A8D9-B0AE-4DB9-8591-B43C1677C27D}" presName="vertTwo" presStyleCnt="0"/>
      <dgm:spPr/>
    </dgm:pt>
    <dgm:pt modelId="{9A413042-3715-4A82-94F6-0363CFE79F53}" type="pres">
      <dgm:prSet presAssocID="{F883A8D9-B0AE-4DB9-8591-B43C1677C27D}" presName="txTwo" presStyleLbl="node2" presStyleIdx="10" presStyleCnt="15">
        <dgm:presLayoutVars>
          <dgm:chPref val="3"/>
        </dgm:presLayoutVars>
      </dgm:prSet>
      <dgm:spPr/>
    </dgm:pt>
    <dgm:pt modelId="{FAA7CDE0-9299-4311-81BB-2F66EF79A427}" type="pres">
      <dgm:prSet presAssocID="{F883A8D9-B0AE-4DB9-8591-B43C1677C27D}" presName="horzTwo" presStyleCnt="0"/>
      <dgm:spPr/>
    </dgm:pt>
    <dgm:pt modelId="{D5C537BE-1984-4808-A617-41A84B4E9DBA}" type="pres">
      <dgm:prSet presAssocID="{D81E8140-7DA2-4202-855C-9FC202A2513B}" presName="sibSpaceTwo" presStyleCnt="0"/>
      <dgm:spPr/>
    </dgm:pt>
    <dgm:pt modelId="{3F027930-E890-48D7-8553-64DE67FAA9CC}" type="pres">
      <dgm:prSet presAssocID="{36E88864-6067-4350-8EAB-FAC94AC5C3E3}" presName="vertTwo" presStyleCnt="0"/>
      <dgm:spPr/>
    </dgm:pt>
    <dgm:pt modelId="{F3899E06-EFAE-48D8-992B-DED506A2C9C7}" type="pres">
      <dgm:prSet presAssocID="{36E88864-6067-4350-8EAB-FAC94AC5C3E3}" presName="txTwo" presStyleLbl="node2" presStyleIdx="11" presStyleCnt="15">
        <dgm:presLayoutVars>
          <dgm:chPref val="3"/>
        </dgm:presLayoutVars>
      </dgm:prSet>
      <dgm:spPr/>
    </dgm:pt>
    <dgm:pt modelId="{41A6E3D0-C9C4-4654-966B-FDB7F3BC86D4}" type="pres">
      <dgm:prSet presAssocID="{36E88864-6067-4350-8EAB-FAC94AC5C3E3}" presName="horzTwo" presStyleCnt="0"/>
      <dgm:spPr/>
    </dgm:pt>
    <dgm:pt modelId="{7E31F86D-776F-49D6-96F5-D76EA6D2DA18}" type="pres">
      <dgm:prSet presAssocID="{7BEE956D-53A4-45AE-A8BE-E8772914F343}" presName="sibSpaceTwo" presStyleCnt="0"/>
      <dgm:spPr/>
    </dgm:pt>
    <dgm:pt modelId="{83EB9F45-2B6B-4A56-9F16-8ACCB1D5F119}" type="pres">
      <dgm:prSet presAssocID="{AF24C4FD-A84D-418F-B702-0E35C7195E18}" presName="vertTwo" presStyleCnt="0"/>
      <dgm:spPr/>
    </dgm:pt>
    <dgm:pt modelId="{AE80B280-114E-4832-A906-7A038242411C}" type="pres">
      <dgm:prSet presAssocID="{AF24C4FD-A84D-418F-B702-0E35C7195E18}" presName="txTwo" presStyleLbl="node2" presStyleIdx="12" presStyleCnt="15">
        <dgm:presLayoutVars>
          <dgm:chPref val="3"/>
        </dgm:presLayoutVars>
      </dgm:prSet>
      <dgm:spPr/>
    </dgm:pt>
    <dgm:pt modelId="{DFF83BB1-1C3F-48D2-808F-6E84D978AF3B}" type="pres">
      <dgm:prSet presAssocID="{AF24C4FD-A84D-418F-B702-0E35C7195E18}" presName="horzTwo" presStyleCnt="0"/>
      <dgm:spPr/>
    </dgm:pt>
    <dgm:pt modelId="{958AF8FE-B89C-40EC-82A9-2BE531185A98}" type="pres">
      <dgm:prSet presAssocID="{CF60E802-0ABD-4ADA-9CDA-4D7585CE1144}" presName="sibSpaceTwo" presStyleCnt="0"/>
      <dgm:spPr/>
    </dgm:pt>
    <dgm:pt modelId="{12EDE51C-E42D-41C2-97AC-843CB4CF0CD3}" type="pres">
      <dgm:prSet presAssocID="{09791156-9522-486F-83DE-B1E403B24ED6}" presName="vertTwo" presStyleCnt="0"/>
      <dgm:spPr/>
    </dgm:pt>
    <dgm:pt modelId="{A6CBB466-1C5D-44DF-8065-7FC146378506}" type="pres">
      <dgm:prSet presAssocID="{09791156-9522-486F-83DE-B1E403B24ED6}" presName="txTwo" presStyleLbl="node2" presStyleIdx="13" presStyleCnt="15">
        <dgm:presLayoutVars>
          <dgm:chPref val="3"/>
        </dgm:presLayoutVars>
      </dgm:prSet>
      <dgm:spPr/>
    </dgm:pt>
    <dgm:pt modelId="{72DA40BB-AEC2-4082-BD1B-03197425AAE2}" type="pres">
      <dgm:prSet presAssocID="{09791156-9522-486F-83DE-B1E403B24ED6}" presName="horzTwo" presStyleCnt="0"/>
      <dgm:spPr/>
    </dgm:pt>
    <dgm:pt modelId="{44069D9D-251D-4310-81BF-56E115580C89}" type="pres">
      <dgm:prSet presAssocID="{F013038A-476C-4B84-A741-E5317A0496F4}" presName="sibSpaceTwo" presStyleCnt="0"/>
      <dgm:spPr/>
    </dgm:pt>
    <dgm:pt modelId="{69A72344-2C38-4CD6-80B9-FE748D78DE75}" type="pres">
      <dgm:prSet presAssocID="{2402509E-CF25-445F-9EE7-7334A1C1384F}" presName="vertTwo" presStyleCnt="0"/>
      <dgm:spPr/>
    </dgm:pt>
    <dgm:pt modelId="{1E5C16DC-A65D-4D64-A987-2D8739238A1A}" type="pres">
      <dgm:prSet presAssocID="{2402509E-CF25-445F-9EE7-7334A1C1384F}" presName="txTwo" presStyleLbl="node2" presStyleIdx="14" presStyleCnt="15">
        <dgm:presLayoutVars>
          <dgm:chPref val="3"/>
        </dgm:presLayoutVars>
      </dgm:prSet>
      <dgm:spPr/>
    </dgm:pt>
    <dgm:pt modelId="{D7735600-2D67-44C5-BCC1-7CA820FDF430}" type="pres">
      <dgm:prSet presAssocID="{2402509E-CF25-445F-9EE7-7334A1C1384F}" presName="horzTwo" presStyleCnt="0"/>
      <dgm:spPr/>
    </dgm:pt>
  </dgm:ptLst>
  <dgm:cxnLst>
    <dgm:cxn modelId="{04DBD227-E12B-45A5-9E1F-244180760332}" srcId="{6F9A3DA0-BFEA-4709-A7A9-C0B0920F1995}" destId="{451E5BD4-8D16-4593-8C07-BD3B0B93FC4D}" srcOrd="0" destOrd="0" parTransId="{C544584A-FE94-4015-BF94-D79D481BE554}" sibTransId="{A42A5BF2-D52F-4D12-AFC7-005B3A6AB2F6}"/>
    <dgm:cxn modelId="{CADFFFB9-4830-4BF1-8987-674AD5100802}" srcId="{451E5BD4-8D16-4593-8C07-BD3B0B93FC4D}" destId="{C9CC07A9-E3A4-405D-9710-37EFFD621210}" srcOrd="0" destOrd="0" parTransId="{A16CB1F9-65E5-4DF0-8E3A-5AB1D6AFF730}" sibTransId="{D970C109-382F-49BC-BBC3-0177962AEE49}"/>
    <dgm:cxn modelId="{50D89245-9CD5-4C06-9C60-F7DB1EA07739}" srcId="{451E5BD4-8D16-4593-8C07-BD3B0B93FC4D}" destId="{4E1B9FB0-5327-4E97-A096-568C99D6CB2D}" srcOrd="1" destOrd="0" parTransId="{8D57639F-3FDE-4A8B-9809-331744F921D2}" sibTransId="{028300D6-9AA2-4516-94C3-E751280209D2}"/>
    <dgm:cxn modelId="{175940C8-7008-4191-8D13-5DFCC45B51B8}" srcId="{451E5BD4-8D16-4593-8C07-BD3B0B93FC4D}" destId="{0A54EFBC-9A22-4B59-B525-AB999A56ED5A}" srcOrd="2" destOrd="0" parTransId="{C97F026F-0D1D-4869-9CED-35D3A7031303}" sibTransId="{BDF79E37-C1F3-42CB-BF20-04297BCBFE08}"/>
    <dgm:cxn modelId="{FFAC8C92-93D4-4AD6-A54F-538B127C900F}" srcId="{451E5BD4-8D16-4593-8C07-BD3B0B93FC4D}" destId="{9B622C05-9F28-48FE-86BA-B6C5C85A35D6}" srcOrd="3" destOrd="0" parTransId="{8BC555DF-C469-42C8-81EB-B4F64FC06F39}" sibTransId="{1A17319A-05EA-4CE4-A846-6A8BF13BEB8F}"/>
    <dgm:cxn modelId="{332DBFF0-30ED-4E3D-B73E-B04BB0125E89}" srcId="{451E5BD4-8D16-4593-8C07-BD3B0B93FC4D}" destId="{70AF3C69-1C3A-4055-99C0-0C41B4B8FB6E}" srcOrd="4" destOrd="0" parTransId="{6C78C6BB-CB2F-4AC5-8B44-4B3659E2BC11}" sibTransId="{72724B70-8E92-4244-9B3C-7FD193655155}"/>
    <dgm:cxn modelId="{F35E1344-D1A6-4853-A3CC-F4E2229BA1C1}" srcId="{451E5BD4-8D16-4593-8C07-BD3B0B93FC4D}" destId="{B992556F-BBC0-47EF-956C-1364D51A9E06}" srcOrd="5" destOrd="0" parTransId="{8F08E17C-23C9-43E5-B2B1-B8A3726A1ACC}" sibTransId="{5892D3D3-B311-47CA-B3B3-60C3936D51DD}"/>
    <dgm:cxn modelId="{561C3573-CC1E-485A-9064-F4D9EF0317CC}" srcId="{451E5BD4-8D16-4593-8C07-BD3B0B93FC4D}" destId="{BBAB0169-26F1-4C38-A16B-AFB66F10E79C}" srcOrd="6" destOrd="0" parTransId="{940CAD49-D571-48DE-8ADC-E11D41E941C9}" sibTransId="{74E1D366-1674-49E0-818E-D1E95AEB051E}"/>
    <dgm:cxn modelId="{1A8DBE99-6ACA-4958-B9B9-F87F6EF95F29}" srcId="{451E5BD4-8D16-4593-8C07-BD3B0B93FC4D}" destId="{F194D7C9-268F-4700-B84E-2E447315CF82}" srcOrd="7" destOrd="0" parTransId="{6B32BD2D-1FCE-4D8E-8424-632623C5790A}" sibTransId="{58F6EB6F-FA8D-46AB-9F7A-5D3B79FD751A}"/>
    <dgm:cxn modelId="{63EEC7E8-3C3D-4566-875C-E95F57421915}" srcId="{451E5BD4-8D16-4593-8C07-BD3B0B93FC4D}" destId="{859F8B39-252D-4315-8734-20D7CF26C4BC}" srcOrd="8" destOrd="0" parTransId="{282D09F5-CE52-4549-B681-793D2E06A7EE}" sibTransId="{169E7A3A-8717-4690-AB8F-C081598BAC8D}"/>
    <dgm:cxn modelId="{FB62B5D8-12E2-45F3-BC02-4AC2FB1E218E}" srcId="{451E5BD4-8D16-4593-8C07-BD3B0B93FC4D}" destId="{8FF29C97-128A-4F4A-9481-4730AABDA7D2}" srcOrd="9" destOrd="0" parTransId="{0D07D99E-01A3-43B1-BF0E-3577B8279E39}" sibTransId="{EC8C2B33-3456-4752-813C-0FA0D340C421}"/>
    <dgm:cxn modelId="{C28B9253-5923-4A85-88D4-B2B614CFB6C2}" srcId="{451E5BD4-8D16-4593-8C07-BD3B0B93FC4D}" destId="{F883A8D9-B0AE-4DB9-8591-B43C1677C27D}" srcOrd="10" destOrd="0" parTransId="{9D90266B-6C1C-47A1-92DC-8E6EE034F6E5}" sibTransId="{D81E8140-7DA2-4202-855C-9FC202A2513B}"/>
    <dgm:cxn modelId="{B73801E0-364E-472A-983F-6422DDA90C49}" srcId="{451E5BD4-8D16-4593-8C07-BD3B0B93FC4D}" destId="{36E88864-6067-4350-8EAB-FAC94AC5C3E3}" srcOrd="11" destOrd="0" parTransId="{6C02C5A7-2F33-4028-848E-94D24DCBEF20}" sibTransId="{7BEE956D-53A4-45AE-A8BE-E8772914F343}"/>
    <dgm:cxn modelId="{261D4E09-AB25-4D30-8900-6168AA25C993}" srcId="{451E5BD4-8D16-4593-8C07-BD3B0B93FC4D}" destId="{AF24C4FD-A84D-418F-B702-0E35C7195E18}" srcOrd="12" destOrd="0" parTransId="{6ED718F3-27D2-4767-BE4F-7CC5A9BB476F}" sibTransId="{CF60E802-0ABD-4ADA-9CDA-4D7585CE1144}"/>
    <dgm:cxn modelId="{442F5E10-D76D-419A-A045-86BCD1E06F1B}" srcId="{451E5BD4-8D16-4593-8C07-BD3B0B93FC4D}" destId="{09791156-9522-486F-83DE-B1E403B24ED6}" srcOrd="13" destOrd="0" parTransId="{02FBB592-0A31-4443-BFFB-201EB38F23A3}" sibTransId="{F013038A-476C-4B84-A741-E5317A0496F4}"/>
    <dgm:cxn modelId="{6801BEE6-C6EE-4D0A-8460-6C65FFDE7FE0}" srcId="{451E5BD4-8D16-4593-8C07-BD3B0B93FC4D}" destId="{2402509E-CF25-445F-9EE7-7334A1C1384F}" srcOrd="14" destOrd="0" parTransId="{5A8A67B9-3DAE-492C-B9B0-B7A6DC438784}" sibTransId="{DC1E0F9E-D1AD-42C2-8A1C-C51E11D0054D}"/>
    <dgm:cxn modelId="{F2F50B7F-6BC7-48FB-AA66-3A95AD6674BB}" type="presOf" srcId="{6F9A3DA0-BFEA-4709-A7A9-C0B0920F1995}" destId="{524EDF7C-10BF-40AA-BCBD-A7F70DABF952}" srcOrd="0" destOrd="0" presId="urn:microsoft.com/office/officeart/2005/8/layout/hierarchy4"/>
    <dgm:cxn modelId="{880727F7-B635-474B-B719-633FF1F185D9}" type="presParOf" srcId="{524EDF7C-10BF-40AA-BCBD-A7F70DABF952}" destId="{B4C2B47E-65F8-44B9-BDA3-EB7358FEE427}" srcOrd="0" destOrd="0" presId="urn:microsoft.com/office/officeart/2005/8/layout/hierarchy4"/>
    <dgm:cxn modelId="{7A9B4840-9AC9-47D7-A956-FCD4788CD7BC}" type="presParOf" srcId="{B4C2B47E-65F8-44B9-BDA3-EB7358FEE427}" destId="{D165877C-E1E2-47BC-BE40-9F462C2921AF}" srcOrd="0" destOrd="0" presId="urn:microsoft.com/office/officeart/2005/8/layout/hierarchy4"/>
    <dgm:cxn modelId="{552607B2-82A4-434C-972D-6C07FFDA1E43}" type="presOf" srcId="{451E5BD4-8D16-4593-8C07-BD3B0B93FC4D}" destId="{D165877C-E1E2-47BC-BE40-9F462C2921AF}" srcOrd="0" destOrd="0" presId="urn:microsoft.com/office/officeart/2005/8/layout/hierarchy4"/>
    <dgm:cxn modelId="{E3B3864E-1984-41CF-806B-E8627F4E25A1}" type="presParOf" srcId="{B4C2B47E-65F8-44B9-BDA3-EB7358FEE427}" destId="{47C78BD1-5727-453C-B552-1729AC91669D}" srcOrd="1" destOrd="0" presId="urn:microsoft.com/office/officeart/2005/8/layout/hierarchy4"/>
    <dgm:cxn modelId="{ECE5B045-1A81-498D-B72E-84476B2FC52A}" type="presParOf" srcId="{B4C2B47E-65F8-44B9-BDA3-EB7358FEE427}" destId="{D1C3D70C-2E26-4BBA-8C0E-D3CB97E1BC84}" srcOrd="2" destOrd="0" presId="urn:microsoft.com/office/officeart/2005/8/layout/hierarchy4"/>
    <dgm:cxn modelId="{49F079EF-7FBF-46DE-94CB-6C2B8DAC0550}" type="presParOf" srcId="{D1C3D70C-2E26-4BBA-8C0E-D3CB97E1BC84}" destId="{C43D71E2-4EA9-43D6-8040-B902D1CD3BE3}" srcOrd="0" destOrd="2" presId="urn:microsoft.com/office/officeart/2005/8/layout/hierarchy4"/>
    <dgm:cxn modelId="{FECA4F5D-2263-4231-B038-0E047805C6D8}" type="presParOf" srcId="{C43D71E2-4EA9-43D6-8040-B902D1CD3BE3}" destId="{12D596C1-5C02-480F-A70F-BA6E9FBEA4B0}" srcOrd="0" destOrd="0" presId="urn:microsoft.com/office/officeart/2005/8/layout/hierarchy4"/>
    <dgm:cxn modelId="{EB0DE16C-DA1A-47F7-9AF7-DFAFD4FCC2DF}" type="presOf" srcId="{C9CC07A9-E3A4-405D-9710-37EFFD621210}" destId="{12D596C1-5C02-480F-A70F-BA6E9FBEA4B0}" srcOrd="0" destOrd="0" presId="urn:microsoft.com/office/officeart/2005/8/layout/hierarchy4"/>
    <dgm:cxn modelId="{484A64E7-5867-462F-9E91-D6D7A479EC7C}" type="presParOf" srcId="{C43D71E2-4EA9-43D6-8040-B902D1CD3BE3}" destId="{E8ABA18D-6F4E-4A81-9031-617F6C55AEC7}" srcOrd="1" destOrd="0" presId="urn:microsoft.com/office/officeart/2005/8/layout/hierarchy4"/>
    <dgm:cxn modelId="{B3EB934A-C80A-47AD-AFAB-88D43EB9B079}" type="presParOf" srcId="{D1C3D70C-2E26-4BBA-8C0E-D3CB97E1BC84}" destId="{3434568E-E29C-4EAE-8E4E-A3E7F432BF4B}" srcOrd="1" destOrd="2" presId="urn:microsoft.com/office/officeart/2005/8/layout/hierarchy4"/>
    <dgm:cxn modelId="{2354AB60-0111-43F7-94B2-6A731DBDD1EE}" type="presParOf" srcId="{D1C3D70C-2E26-4BBA-8C0E-D3CB97E1BC84}" destId="{96E9A1A2-4E25-4C40-944B-9BC0077598D6}" srcOrd="2" destOrd="2" presId="urn:microsoft.com/office/officeart/2005/8/layout/hierarchy4"/>
    <dgm:cxn modelId="{470302D5-B6B2-4CB9-B0D1-051E4B0A0FD1}" type="presParOf" srcId="{96E9A1A2-4E25-4C40-944B-9BC0077598D6}" destId="{3AB88800-563C-4EE9-A644-B2F02406A744}" srcOrd="0" destOrd="2" presId="urn:microsoft.com/office/officeart/2005/8/layout/hierarchy4"/>
    <dgm:cxn modelId="{78D77E33-7567-4358-874E-48BFD9D3E8F9}" type="presOf" srcId="{4E1B9FB0-5327-4E97-A096-568C99D6CB2D}" destId="{3AB88800-563C-4EE9-A644-B2F02406A744}" srcOrd="0" destOrd="0" presId="urn:microsoft.com/office/officeart/2005/8/layout/hierarchy4"/>
    <dgm:cxn modelId="{5A9B5571-FABE-4155-ABA1-F94AD2D3045B}" type="presParOf" srcId="{96E9A1A2-4E25-4C40-944B-9BC0077598D6}" destId="{A0BA14FA-4286-41E5-B048-C80AA11824F3}" srcOrd="1" destOrd="2" presId="urn:microsoft.com/office/officeart/2005/8/layout/hierarchy4"/>
    <dgm:cxn modelId="{B4D2E6AD-83EA-4C2D-9424-BE4BC21DCA26}" type="presParOf" srcId="{D1C3D70C-2E26-4BBA-8C0E-D3CB97E1BC84}" destId="{B284FC82-2159-49E4-BED4-BED72757C743}" srcOrd="3" destOrd="2" presId="urn:microsoft.com/office/officeart/2005/8/layout/hierarchy4"/>
    <dgm:cxn modelId="{7AFCE831-442B-41A6-86C3-F94E530A3182}" type="presParOf" srcId="{D1C3D70C-2E26-4BBA-8C0E-D3CB97E1BC84}" destId="{D2EA5795-192F-44F4-9390-4B5723B7842A}" srcOrd="4" destOrd="2" presId="urn:microsoft.com/office/officeart/2005/8/layout/hierarchy4"/>
    <dgm:cxn modelId="{25A4A67E-B9BC-45A4-B92D-9D0786A27DED}" type="presParOf" srcId="{D2EA5795-192F-44F4-9390-4B5723B7842A}" destId="{FEAF9883-4B69-4AC0-A932-2E58B51A4C99}" srcOrd="0" destOrd="4" presId="urn:microsoft.com/office/officeart/2005/8/layout/hierarchy4"/>
    <dgm:cxn modelId="{3BC7CABC-7ED0-44AA-B168-0514DFF3F4D0}" type="presOf" srcId="{0A54EFBC-9A22-4B59-B525-AB999A56ED5A}" destId="{FEAF9883-4B69-4AC0-A932-2E58B51A4C99}" srcOrd="0" destOrd="0" presId="urn:microsoft.com/office/officeart/2005/8/layout/hierarchy4"/>
    <dgm:cxn modelId="{936723E0-4E66-4A9A-B79F-5847EC3DCE54}" type="presParOf" srcId="{D2EA5795-192F-44F4-9390-4B5723B7842A}" destId="{7691F1F0-1E5D-4CF8-BAD8-205D8239E818}" srcOrd="1" destOrd="4" presId="urn:microsoft.com/office/officeart/2005/8/layout/hierarchy4"/>
    <dgm:cxn modelId="{0989EA73-2FF1-4F8B-B8B6-5766B717BE56}" type="presParOf" srcId="{D1C3D70C-2E26-4BBA-8C0E-D3CB97E1BC84}" destId="{43A96A64-74E2-4943-9CC5-9C40AE843ABB}" srcOrd="5" destOrd="2" presId="urn:microsoft.com/office/officeart/2005/8/layout/hierarchy4"/>
    <dgm:cxn modelId="{5C079208-AEDC-4419-8567-4EA2753ABA6D}" type="presParOf" srcId="{D1C3D70C-2E26-4BBA-8C0E-D3CB97E1BC84}" destId="{014271B6-2FB3-4C44-9847-DC890CD0DD9F}" srcOrd="6" destOrd="2" presId="urn:microsoft.com/office/officeart/2005/8/layout/hierarchy4"/>
    <dgm:cxn modelId="{D8E07392-45F5-401F-AE45-111CC0B10459}" type="presParOf" srcId="{014271B6-2FB3-4C44-9847-DC890CD0DD9F}" destId="{0B9780B7-7F0C-4C21-B9A5-B2A11F65578C}" srcOrd="0" destOrd="6" presId="urn:microsoft.com/office/officeart/2005/8/layout/hierarchy4"/>
    <dgm:cxn modelId="{2F1B4944-9865-45E4-90FA-E5EB405CB2CF}" type="presOf" srcId="{9B622C05-9F28-48FE-86BA-B6C5C85A35D6}" destId="{0B9780B7-7F0C-4C21-B9A5-B2A11F65578C}" srcOrd="0" destOrd="0" presId="urn:microsoft.com/office/officeart/2005/8/layout/hierarchy4"/>
    <dgm:cxn modelId="{294D435D-FA5B-4BEB-A893-400760FB57D2}" type="presParOf" srcId="{014271B6-2FB3-4C44-9847-DC890CD0DD9F}" destId="{BF51E1BF-E808-41B4-989B-D9BDD901FD99}" srcOrd="1" destOrd="6" presId="urn:microsoft.com/office/officeart/2005/8/layout/hierarchy4"/>
    <dgm:cxn modelId="{C91B14BC-E37F-4765-865C-AFA5EA6BD2C9}" type="presParOf" srcId="{D1C3D70C-2E26-4BBA-8C0E-D3CB97E1BC84}" destId="{668A815B-7140-4731-B759-3FF46DF432B0}" srcOrd="7" destOrd="2" presId="urn:microsoft.com/office/officeart/2005/8/layout/hierarchy4"/>
    <dgm:cxn modelId="{97405DF0-8F89-4D4D-B0BE-C04F1B72D11F}" type="presParOf" srcId="{D1C3D70C-2E26-4BBA-8C0E-D3CB97E1BC84}" destId="{AA02E6A7-1E60-4513-9678-117FA53AB840}" srcOrd="8" destOrd="2" presId="urn:microsoft.com/office/officeart/2005/8/layout/hierarchy4"/>
    <dgm:cxn modelId="{07C0884A-0477-4B02-AA48-C4FCC8075001}" type="presParOf" srcId="{AA02E6A7-1E60-4513-9678-117FA53AB840}" destId="{6C062F05-5CE7-426B-BF45-4F87BF68E331}" srcOrd="0" destOrd="8" presId="urn:microsoft.com/office/officeart/2005/8/layout/hierarchy4"/>
    <dgm:cxn modelId="{84840740-A86E-45C2-8BDA-55E9042DA8A0}" type="presOf" srcId="{70AF3C69-1C3A-4055-99C0-0C41B4B8FB6E}" destId="{6C062F05-5CE7-426B-BF45-4F87BF68E331}" srcOrd="0" destOrd="0" presId="urn:microsoft.com/office/officeart/2005/8/layout/hierarchy4"/>
    <dgm:cxn modelId="{832308B7-A198-4DDA-AE10-395F5C68287D}" type="presParOf" srcId="{AA02E6A7-1E60-4513-9678-117FA53AB840}" destId="{CC7969C0-4ABD-48F7-A21C-2C794F30E886}" srcOrd="1" destOrd="8" presId="urn:microsoft.com/office/officeart/2005/8/layout/hierarchy4"/>
    <dgm:cxn modelId="{3E290013-3F63-4ED7-B8AD-D0F4B565FC83}" type="presParOf" srcId="{D1C3D70C-2E26-4BBA-8C0E-D3CB97E1BC84}" destId="{32AB90E7-EBB8-4E02-984A-B0A3EFA219DD}" srcOrd="9" destOrd="2" presId="urn:microsoft.com/office/officeart/2005/8/layout/hierarchy4"/>
    <dgm:cxn modelId="{73B50FF5-EED2-4238-B5A9-F7EE84317138}" type="presParOf" srcId="{D1C3D70C-2E26-4BBA-8C0E-D3CB97E1BC84}" destId="{14EAFA36-874E-4F59-B8DE-BC147EB3A736}" srcOrd="10" destOrd="2" presId="urn:microsoft.com/office/officeart/2005/8/layout/hierarchy4"/>
    <dgm:cxn modelId="{C5B6FDD4-D348-412C-B4DB-974D3D273F8C}" type="presParOf" srcId="{14EAFA36-874E-4F59-B8DE-BC147EB3A736}" destId="{B60D2E9F-9B9A-49DF-BCC9-EBE811EA33E9}" srcOrd="0" destOrd="10" presId="urn:microsoft.com/office/officeart/2005/8/layout/hierarchy4"/>
    <dgm:cxn modelId="{58F1271B-922B-48F3-9495-F5C6CE6578CB}" type="presOf" srcId="{B992556F-BBC0-47EF-956C-1364D51A9E06}" destId="{B60D2E9F-9B9A-49DF-BCC9-EBE811EA33E9}" srcOrd="0" destOrd="0" presId="urn:microsoft.com/office/officeart/2005/8/layout/hierarchy4"/>
    <dgm:cxn modelId="{A421E918-342A-4E0F-9C48-5B251BE19BB3}" type="presParOf" srcId="{14EAFA36-874E-4F59-B8DE-BC147EB3A736}" destId="{207DADAC-B243-45D6-BE7C-E51F39098574}" srcOrd="1" destOrd="10" presId="urn:microsoft.com/office/officeart/2005/8/layout/hierarchy4"/>
    <dgm:cxn modelId="{B6B85193-F0C5-4987-A9CF-4F21D9299BDB}" type="presParOf" srcId="{D1C3D70C-2E26-4BBA-8C0E-D3CB97E1BC84}" destId="{8F7BBC7B-B3AE-405C-8F33-D9856F52D52F}" srcOrd="11" destOrd="2" presId="urn:microsoft.com/office/officeart/2005/8/layout/hierarchy4"/>
    <dgm:cxn modelId="{5701E1EF-8E61-4DED-AA49-E26B1B1733F2}" type="presParOf" srcId="{D1C3D70C-2E26-4BBA-8C0E-D3CB97E1BC84}" destId="{9365250A-F78C-4306-B406-6D8FB8197B9B}" srcOrd="12" destOrd="2" presId="urn:microsoft.com/office/officeart/2005/8/layout/hierarchy4"/>
    <dgm:cxn modelId="{10EF6633-76A0-4F1A-AE25-80952F21F33A}" type="presParOf" srcId="{9365250A-F78C-4306-B406-6D8FB8197B9B}" destId="{168AF820-3A15-4B96-8355-9215047BCC89}" srcOrd="0" destOrd="12" presId="urn:microsoft.com/office/officeart/2005/8/layout/hierarchy4"/>
    <dgm:cxn modelId="{2B6D902D-903A-4482-A632-DBB330C9DD23}" type="presOf" srcId="{BBAB0169-26F1-4C38-A16B-AFB66F10E79C}" destId="{168AF820-3A15-4B96-8355-9215047BCC89}" srcOrd="0" destOrd="0" presId="urn:microsoft.com/office/officeart/2005/8/layout/hierarchy4"/>
    <dgm:cxn modelId="{57C8896A-FCDD-4C4D-BC19-279751653E2A}" type="presParOf" srcId="{9365250A-F78C-4306-B406-6D8FB8197B9B}" destId="{5387AD4C-C681-4760-9CD4-0A56B5A1CDA2}" srcOrd="1" destOrd="12" presId="urn:microsoft.com/office/officeart/2005/8/layout/hierarchy4"/>
    <dgm:cxn modelId="{E0C4FB39-23A1-4A61-9090-FE68DE66381B}" type="presParOf" srcId="{D1C3D70C-2E26-4BBA-8C0E-D3CB97E1BC84}" destId="{6DB3792B-CFD7-4538-A377-2B0EB5F3C293}" srcOrd="13" destOrd="2" presId="urn:microsoft.com/office/officeart/2005/8/layout/hierarchy4"/>
    <dgm:cxn modelId="{8D228719-6C75-4572-801E-533EB607E32D}" type="presParOf" srcId="{D1C3D70C-2E26-4BBA-8C0E-D3CB97E1BC84}" destId="{E34F4BA4-3E39-417A-AD4C-6ED57872E89A}" srcOrd="14" destOrd="2" presId="urn:microsoft.com/office/officeart/2005/8/layout/hierarchy4"/>
    <dgm:cxn modelId="{6B5B5B05-5609-4D7A-98AE-DAF33A70E1C1}" type="presParOf" srcId="{E34F4BA4-3E39-417A-AD4C-6ED57872E89A}" destId="{456FAF98-4FDA-44A6-961D-5408BBE3790E}" srcOrd="0" destOrd="14" presId="urn:microsoft.com/office/officeart/2005/8/layout/hierarchy4"/>
    <dgm:cxn modelId="{DD4DB86C-FAE4-4EFB-A6AE-9F51D61DAA30}" type="presOf" srcId="{F194D7C9-268F-4700-B84E-2E447315CF82}" destId="{456FAF98-4FDA-44A6-961D-5408BBE3790E}" srcOrd="0" destOrd="0" presId="urn:microsoft.com/office/officeart/2005/8/layout/hierarchy4"/>
    <dgm:cxn modelId="{54EC3E08-6121-4FAB-A8DA-8EB2E5B79EBE}" type="presParOf" srcId="{E34F4BA4-3E39-417A-AD4C-6ED57872E89A}" destId="{0FE223BC-B924-4E5A-A0A3-DA6A9DA4E374}" srcOrd="1" destOrd="14" presId="urn:microsoft.com/office/officeart/2005/8/layout/hierarchy4"/>
    <dgm:cxn modelId="{A9C6E82A-0BDC-4E14-9D36-9CC0F29B617B}" type="presParOf" srcId="{D1C3D70C-2E26-4BBA-8C0E-D3CB97E1BC84}" destId="{143A9E5D-F9AD-476C-823E-500D509BBD65}" srcOrd="15" destOrd="2" presId="urn:microsoft.com/office/officeart/2005/8/layout/hierarchy4"/>
    <dgm:cxn modelId="{A60DF55D-814A-4362-BF9E-51BB71B09EA3}" type="presParOf" srcId="{D1C3D70C-2E26-4BBA-8C0E-D3CB97E1BC84}" destId="{9967BE5C-78E5-412B-A6AF-0237CF021C08}" srcOrd="16" destOrd="2" presId="urn:microsoft.com/office/officeart/2005/8/layout/hierarchy4"/>
    <dgm:cxn modelId="{04B93804-E501-49E2-8D14-617D7D01CECB}" type="presParOf" srcId="{9967BE5C-78E5-412B-A6AF-0237CF021C08}" destId="{76BEF92C-62EA-4FB8-ADFF-E4A5B0EF4AC6}" srcOrd="0" destOrd="16" presId="urn:microsoft.com/office/officeart/2005/8/layout/hierarchy4"/>
    <dgm:cxn modelId="{768FFBB3-1310-4222-9294-FBEE577FC3AF}" type="presOf" srcId="{859F8B39-252D-4315-8734-20D7CF26C4BC}" destId="{76BEF92C-62EA-4FB8-ADFF-E4A5B0EF4AC6}" srcOrd="0" destOrd="0" presId="urn:microsoft.com/office/officeart/2005/8/layout/hierarchy4"/>
    <dgm:cxn modelId="{7FD40A52-1876-48A7-8D2B-C6FCD2BBD706}" type="presParOf" srcId="{9967BE5C-78E5-412B-A6AF-0237CF021C08}" destId="{541EDFB7-BF21-4FFC-BFB6-686101045A32}" srcOrd="1" destOrd="16" presId="urn:microsoft.com/office/officeart/2005/8/layout/hierarchy4"/>
    <dgm:cxn modelId="{264F3D84-01A5-46F0-86C6-684253A602E4}" type="presParOf" srcId="{D1C3D70C-2E26-4BBA-8C0E-D3CB97E1BC84}" destId="{2A48E28E-E471-4EBD-8729-3731FED267D3}" srcOrd="17" destOrd="2" presId="urn:microsoft.com/office/officeart/2005/8/layout/hierarchy4"/>
    <dgm:cxn modelId="{F9674E47-CE33-43A8-9CCC-C841C50C946E}" type="presParOf" srcId="{D1C3D70C-2E26-4BBA-8C0E-D3CB97E1BC84}" destId="{E499FE9E-0B59-4F69-A866-40F7339BB822}" srcOrd="18" destOrd="2" presId="urn:microsoft.com/office/officeart/2005/8/layout/hierarchy4"/>
    <dgm:cxn modelId="{04D57CBF-971A-4D0E-BFA4-22CFFE112AE3}" type="presParOf" srcId="{E499FE9E-0B59-4F69-A866-40F7339BB822}" destId="{B8E85188-EAF5-4ACF-BF27-95C3A105A544}" srcOrd="0" destOrd="18" presId="urn:microsoft.com/office/officeart/2005/8/layout/hierarchy4"/>
    <dgm:cxn modelId="{DD5E116C-83FA-4EA2-813F-653ED5A9C8EC}" type="presOf" srcId="{8FF29C97-128A-4F4A-9481-4730AABDA7D2}" destId="{B8E85188-EAF5-4ACF-BF27-95C3A105A544}" srcOrd="0" destOrd="0" presId="urn:microsoft.com/office/officeart/2005/8/layout/hierarchy4"/>
    <dgm:cxn modelId="{31C15D8E-B6E8-473F-828A-8F83436B1B8E}" type="presParOf" srcId="{E499FE9E-0B59-4F69-A866-40F7339BB822}" destId="{F46CB821-CCD4-471E-B77F-941E47845D2A}" srcOrd="1" destOrd="18" presId="urn:microsoft.com/office/officeart/2005/8/layout/hierarchy4"/>
    <dgm:cxn modelId="{2F0BC0E8-2F57-4EC4-B178-D11637001EF6}" type="presParOf" srcId="{D1C3D70C-2E26-4BBA-8C0E-D3CB97E1BC84}" destId="{10B8B140-182E-49ED-81B4-449930122D3A}" srcOrd="19" destOrd="2" presId="urn:microsoft.com/office/officeart/2005/8/layout/hierarchy4"/>
    <dgm:cxn modelId="{7F96CCBE-424A-4608-BEDC-4EFFF89D7DC3}" type="presParOf" srcId="{D1C3D70C-2E26-4BBA-8C0E-D3CB97E1BC84}" destId="{26AC5A16-727C-4B83-927D-6612D3A22541}" srcOrd="20" destOrd="2" presId="urn:microsoft.com/office/officeart/2005/8/layout/hierarchy4"/>
    <dgm:cxn modelId="{5343CCED-22F5-4F6E-824E-1B4EA9753211}" type="presParOf" srcId="{26AC5A16-727C-4B83-927D-6612D3A22541}" destId="{9A413042-3715-4A82-94F6-0363CFE79F53}" srcOrd="0" destOrd="20" presId="urn:microsoft.com/office/officeart/2005/8/layout/hierarchy4"/>
    <dgm:cxn modelId="{E16673C4-FEC7-4790-8D22-D52D12C2725B}" type="presOf" srcId="{F883A8D9-B0AE-4DB9-8591-B43C1677C27D}" destId="{9A413042-3715-4A82-94F6-0363CFE79F53}" srcOrd="0" destOrd="0" presId="urn:microsoft.com/office/officeart/2005/8/layout/hierarchy4"/>
    <dgm:cxn modelId="{AFB7D24B-62E2-4E57-85D0-163E883DCBF0}" type="presParOf" srcId="{26AC5A16-727C-4B83-927D-6612D3A22541}" destId="{FAA7CDE0-9299-4311-81BB-2F66EF79A427}" srcOrd="1" destOrd="20" presId="urn:microsoft.com/office/officeart/2005/8/layout/hierarchy4"/>
    <dgm:cxn modelId="{9F28F0B6-E58E-4805-BD3F-DDD3C123D80E}" type="presParOf" srcId="{D1C3D70C-2E26-4BBA-8C0E-D3CB97E1BC84}" destId="{D5C537BE-1984-4808-A617-41A84B4E9DBA}" srcOrd="21" destOrd="2" presId="urn:microsoft.com/office/officeart/2005/8/layout/hierarchy4"/>
    <dgm:cxn modelId="{204D0651-8628-48F1-B40E-1400266D9222}" type="presParOf" srcId="{D1C3D70C-2E26-4BBA-8C0E-D3CB97E1BC84}" destId="{3F027930-E890-48D7-8553-64DE67FAA9CC}" srcOrd="22" destOrd="2" presId="urn:microsoft.com/office/officeart/2005/8/layout/hierarchy4"/>
    <dgm:cxn modelId="{BA133344-44C1-4E71-A378-8C3497333F4C}" type="presParOf" srcId="{3F027930-E890-48D7-8553-64DE67FAA9CC}" destId="{F3899E06-EFAE-48D8-992B-DED506A2C9C7}" srcOrd="0" destOrd="22" presId="urn:microsoft.com/office/officeart/2005/8/layout/hierarchy4"/>
    <dgm:cxn modelId="{EB843E76-A52C-4DD4-A0F2-E71C5BA503F4}" type="presOf" srcId="{36E88864-6067-4350-8EAB-FAC94AC5C3E3}" destId="{F3899E06-EFAE-48D8-992B-DED506A2C9C7}" srcOrd="0" destOrd="0" presId="urn:microsoft.com/office/officeart/2005/8/layout/hierarchy4"/>
    <dgm:cxn modelId="{4EF20990-D142-4C76-83F1-9158D25B2DDA}" type="presParOf" srcId="{3F027930-E890-48D7-8553-64DE67FAA9CC}" destId="{41A6E3D0-C9C4-4654-966B-FDB7F3BC86D4}" srcOrd="1" destOrd="22" presId="urn:microsoft.com/office/officeart/2005/8/layout/hierarchy4"/>
    <dgm:cxn modelId="{27CDF903-564A-42D9-9C03-DB75DEFBFEF8}" type="presParOf" srcId="{D1C3D70C-2E26-4BBA-8C0E-D3CB97E1BC84}" destId="{7E31F86D-776F-49D6-96F5-D76EA6D2DA18}" srcOrd="23" destOrd="2" presId="urn:microsoft.com/office/officeart/2005/8/layout/hierarchy4"/>
    <dgm:cxn modelId="{AB770B87-0670-47C1-BA87-0242FFE6D7E9}" type="presParOf" srcId="{D1C3D70C-2E26-4BBA-8C0E-D3CB97E1BC84}" destId="{83EB9F45-2B6B-4A56-9F16-8ACCB1D5F119}" srcOrd="24" destOrd="2" presId="urn:microsoft.com/office/officeart/2005/8/layout/hierarchy4"/>
    <dgm:cxn modelId="{F03C1B3C-5021-42DD-BFBC-302D1D62E715}" type="presParOf" srcId="{83EB9F45-2B6B-4A56-9F16-8ACCB1D5F119}" destId="{AE80B280-114E-4832-A906-7A038242411C}" srcOrd="0" destOrd="24" presId="urn:microsoft.com/office/officeart/2005/8/layout/hierarchy4"/>
    <dgm:cxn modelId="{237A0D40-A713-4D62-A019-5E5B93655317}" type="presOf" srcId="{AF24C4FD-A84D-418F-B702-0E35C7195E18}" destId="{AE80B280-114E-4832-A906-7A038242411C}" srcOrd="0" destOrd="0" presId="urn:microsoft.com/office/officeart/2005/8/layout/hierarchy4"/>
    <dgm:cxn modelId="{7A00C9A4-1B2E-47F1-811A-E6442910EC5C}" type="presParOf" srcId="{83EB9F45-2B6B-4A56-9F16-8ACCB1D5F119}" destId="{DFF83BB1-1C3F-48D2-808F-6E84D978AF3B}" srcOrd="1" destOrd="24" presId="urn:microsoft.com/office/officeart/2005/8/layout/hierarchy4"/>
    <dgm:cxn modelId="{4666DF3B-8D42-48E5-8C0B-A6FF405F29D9}" type="presParOf" srcId="{D1C3D70C-2E26-4BBA-8C0E-D3CB97E1BC84}" destId="{958AF8FE-B89C-40EC-82A9-2BE531185A98}" srcOrd="25" destOrd="2" presId="urn:microsoft.com/office/officeart/2005/8/layout/hierarchy4"/>
    <dgm:cxn modelId="{4336F68E-6497-4C03-8980-6F6038B4B52D}" type="presParOf" srcId="{D1C3D70C-2E26-4BBA-8C0E-D3CB97E1BC84}" destId="{12EDE51C-E42D-41C2-97AC-843CB4CF0CD3}" srcOrd="26" destOrd="2" presId="urn:microsoft.com/office/officeart/2005/8/layout/hierarchy4"/>
    <dgm:cxn modelId="{B419F758-0BF7-4D36-A1DE-CC6F5F997BEB}" type="presParOf" srcId="{12EDE51C-E42D-41C2-97AC-843CB4CF0CD3}" destId="{A6CBB466-1C5D-44DF-8065-7FC146378506}" srcOrd="0" destOrd="26" presId="urn:microsoft.com/office/officeart/2005/8/layout/hierarchy4"/>
    <dgm:cxn modelId="{A067472F-C4AA-49C5-9C80-5D433285C74C}" type="presOf" srcId="{09791156-9522-486F-83DE-B1E403B24ED6}" destId="{A6CBB466-1C5D-44DF-8065-7FC146378506}" srcOrd="0" destOrd="0" presId="urn:microsoft.com/office/officeart/2005/8/layout/hierarchy4"/>
    <dgm:cxn modelId="{728C3888-6813-4ABD-81E4-DD0C8DBACE9E}" type="presParOf" srcId="{12EDE51C-E42D-41C2-97AC-843CB4CF0CD3}" destId="{72DA40BB-AEC2-4082-BD1B-03197425AAE2}" srcOrd="1" destOrd="26" presId="urn:microsoft.com/office/officeart/2005/8/layout/hierarchy4"/>
    <dgm:cxn modelId="{E098B6C5-290C-4648-BB80-A0C33AE66583}" type="presParOf" srcId="{D1C3D70C-2E26-4BBA-8C0E-D3CB97E1BC84}" destId="{44069D9D-251D-4310-81BF-56E115580C89}" srcOrd="27" destOrd="2" presId="urn:microsoft.com/office/officeart/2005/8/layout/hierarchy4"/>
    <dgm:cxn modelId="{30DB0AFA-FB17-4173-86C2-ED69D753A9F9}" type="presParOf" srcId="{D1C3D70C-2E26-4BBA-8C0E-D3CB97E1BC84}" destId="{69A72344-2C38-4CD6-80B9-FE748D78DE75}" srcOrd="28" destOrd="2" presId="urn:microsoft.com/office/officeart/2005/8/layout/hierarchy4"/>
    <dgm:cxn modelId="{938C6F61-B4C4-4CFA-A6FD-BEDC317D471B}" type="presParOf" srcId="{69A72344-2C38-4CD6-80B9-FE748D78DE75}" destId="{1E5C16DC-A65D-4D64-A987-2D8739238A1A}" srcOrd="0" destOrd="28" presId="urn:microsoft.com/office/officeart/2005/8/layout/hierarchy4"/>
    <dgm:cxn modelId="{F29E0348-1CE0-4420-9F22-97F028892403}" type="presOf" srcId="{2402509E-CF25-445F-9EE7-7334A1C1384F}" destId="{1E5C16DC-A65D-4D64-A987-2D8739238A1A}" srcOrd="0" destOrd="0" presId="urn:microsoft.com/office/officeart/2005/8/layout/hierarchy4"/>
    <dgm:cxn modelId="{089C6161-73A3-475F-8352-543C8EFDD44F}" type="presParOf" srcId="{69A72344-2C38-4CD6-80B9-FE748D78DE75}" destId="{D7735600-2D67-44C5-BCC1-7CA820FDF430}" srcOrd="1" destOrd="28" presId="urn:microsoft.com/office/officeart/2005/8/layout/hierarchy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445250" cy="1249045"/>
        <a:chOff x="0" y="0"/>
        <a:chExt cx="6445250" cy="1249045"/>
      </a:xfrm>
    </dsp:grpSpPr>
    <dsp:sp modelId="{2FD239EB-FE1E-4ADB-AF94-9A643B1C92BD}">
      <dsp:nvSpPr>
        <dsp:cNvPr id="3" name="燕尾形 2"/>
        <dsp:cNvSpPr/>
      </dsp:nvSpPr>
      <dsp:spPr bwMode="white">
        <a:xfrm>
          <a:off x="0" y="164148"/>
          <a:ext cx="2301875" cy="920750"/>
        </a:xfrm>
        <a:prstGeom prst="chevron">
          <a:avLst/>
        </a:prstGeom>
        <a:solidFill>
          <a:schemeClr val="accent2">
            <a:lumMod val="40000"/>
            <a:lumOff val="60000"/>
          </a:schemeClr>
        </a:solidFill>
      </dsp:spPr>
      <dsp:style>
        <a:lnRef idx="2">
          <a:schemeClr val="lt1"/>
        </a:lnRef>
        <a:fillRef idx="1">
          <a:schemeClr val="accent1"/>
        </a:fillRef>
        <a:effectRef idx="0">
          <a:scrgbClr r="0" g="0" b="0"/>
        </a:effectRef>
        <a:fontRef idx="minor">
          <a:schemeClr val="lt1"/>
        </a:fontRef>
      </dsp:style>
      <dsp:txBody>
        <a:bodyPr vert="horz" wrap="square" lIns="56007" tIns="18669" rIns="18669" bIns="1866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lang="zh-CN" altLang="en-US" sz="1400" dirty="0">
              <a:solidFill>
                <a:schemeClr val="tx1"/>
              </a:solidFill>
            </a:rPr>
            <a:t>联系本地财务提交预算追加流程</a:t>
          </a:r>
          <a:endParaRPr lang="zh-CN" altLang="en-US" sz="1400" dirty="0">
            <a:solidFill>
              <a:schemeClr val="tx1"/>
            </a:solidFill>
          </a:endParaRPr>
        </a:p>
      </dsp:txBody>
      <dsp:txXfrm>
        <a:off x="0" y="164148"/>
        <a:ext cx="2301875" cy="920750"/>
      </dsp:txXfrm>
    </dsp:sp>
    <dsp:sp modelId="{6DDE7DB1-B492-42D1-8195-60DB9896B3F6}">
      <dsp:nvSpPr>
        <dsp:cNvPr id="4" name="燕尾形 3"/>
        <dsp:cNvSpPr/>
      </dsp:nvSpPr>
      <dsp:spPr bwMode="white">
        <a:xfrm>
          <a:off x="2071688" y="164148"/>
          <a:ext cx="2301875" cy="920750"/>
        </a:xfrm>
        <a:prstGeom prst="chevron">
          <a:avLst/>
        </a:prstGeom>
        <a:solidFill>
          <a:srgbClr val="D59B9A"/>
        </a:solidFill>
      </dsp:spPr>
      <dsp:style>
        <a:lnRef idx="2">
          <a:schemeClr val="lt1"/>
        </a:lnRef>
        <a:fillRef idx="1">
          <a:schemeClr val="accent1"/>
        </a:fillRef>
        <a:effectRef idx="0">
          <a:scrgbClr r="0" g="0" b="0"/>
        </a:effectRef>
        <a:fontRef idx="minor">
          <a:schemeClr val="lt1"/>
        </a:fontRef>
      </dsp:style>
      <dsp:txBody>
        <a:bodyPr vert="horz" wrap="square" lIns="48006" tIns="16002" rIns="16002" bIns="16002"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lang="zh-CN" altLang="en-US" sz="1200" dirty="0">
              <a:solidFill>
                <a:schemeClr val="tx1"/>
              </a:solidFill>
            </a:rPr>
            <a:t>子公司审批</a:t>
          </a:r>
          <a:r>
            <a:rPr lang="zh-CN" altLang="en-US" sz="1200" dirty="0">
              <a:solidFill>
                <a:schemeClr val="tx1"/>
              </a:solidFill>
            </a:rPr>
            <a:t>后</a:t>
          </a:r>
          <a:r>
            <a:rPr lang="zh-CN" altLang="en-US" sz="1200" dirty="0">
              <a:solidFill>
                <a:schemeClr val="tx1"/>
              </a:solidFill>
            </a:rPr>
            <a:t>的会议纪要审批文件成本中心预算模版反馈给总</a:t>
          </a:r>
          <a:r>
            <a:rPr lang="zh-CN" altLang="en-US" sz="1200" dirty="0">
              <a:solidFill>
                <a:schemeClr val="tx1"/>
              </a:solidFill>
            </a:rPr>
            <a:t>部成本会计</a:t>
          </a:r>
          <a:endParaRPr lang="zh-CN" altLang="en-US" sz="1200" dirty="0">
            <a:solidFill>
              <a:schemeClr val="tx1"/>
            </a:solidFill>
          </a:endParaRPr>
        </a:p>
      </dsp:txBody>
      <dsp:txXfrm>
        <a:off x="2071688" y="164148"/>
        <a:ext cx="2301875" cy="920750"/>
      </dsp:txXfrm>
    </dsp:sp>
    <dsp:sp modelId="{40EB2369-8EE3-42C0-9EDE-87A07ADF952C}">
      <dsp:nvSpPr>
        <dsp:cNvPr id="5" name="燕尾形 4"/>
        <dsp:cNvSpPr/>
      </dsp:nvSpPr>
      <dsp:spPr bwMode="white">
        <a:xfrm>
          <a:off x="4143375" y="164148"/>
          <a:ext cx="2301875" cy="920750"/>
        </a:xfrm>
        <a:prstGeom prst="chevron">
          <a:avLst/>
        </a:prstGeom>
        <a:solidFill>
          <a:schemeClr val="accent2">
            <a:lumMod val="60000"/>
            <a:lumOff val="40000"/>
          </a:schemeClr>
        </a:solidFill>
      </dsp:spPr>
      <dsp:style>
        <a:lnRef idx="2">
          <a:schemeClr val="lt1"/>
        </a:lnRef>
        <a:fillRef idx="1">
          <a:schemeClr val="accent1"/>
        </a:fillRef>
        <a:effectRef idx="0">
          <a:scrgbClr r="0" g="0" b="0"/>
        </a:effectRef>
        <a:fontRef idx="minor">
          <a:schemeClr val="lt1"/>
        </a:fontRef>
      </dsp:style>
      <dsp:txBody>
        <a:bodyPr vert="horz" wrap="square" lIns="56007" tIns="18669" rIns="18669" bIns="1866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lang="zh-CN" altLang="en-US" sz="1400" dirty="0">
              <a:solidFill>
                <a:schemeClr val="tx1"/>
              </a:solidFill>
            </a:rPr>
            <a:t>总部成本会计上传预算至</a:t>
          </a:r>
          <a:r>
            <a:rPr lang="en-US" altLang="zh-CN" sz="1400" dirty="0">
              <a:solidFill>
                <a:schemeClr val="tx1"/>
              </a:solidFill>
            </a:rPr>
            <a:t>SAP</a:t>
          </a:r>
          <a:r>
            <a:rPr lang="zh-CN" altLang="en-US" sz="1400" dirty="0">
              <a:solidFill>
                <a:schemeClr val="tx1"/>
              </a:solidFill>
            </a:rPr>
            <a:t>中，同步到</a:t>
          </a:r>
          <a:r>
            <a:rPr lang="en-US" altLang="zh-CN" sz="1400" dirty="0">
              <a:solidFill>
                <a:schemeClr val="tx1"/>
              </a:solidFill>
            </a:rPr>
            <a:t>OA </a:t>
          </a:r>
          <a:endParaRPr lang="en-US" altLang="zh-CN" sz="1400" dirty="0">
            <a:solidFill>
              <a:schemeClr val="tx1"/>
            </a:solidFill>
          </a:endParaRPr>
        </a:p>
      </dsp:txBody>
      <dsp:txXfrm>
        <a:off x="4143375" y="164148"/>
        <a:ext cx="2301875" cy="920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708348" cy="4150507"/>
        <a:chOff x="0" y="0"/>
        <a:chExt cx="7708348" cy="4150507"/>
      </a:xfrm>
    </dsp:grpSpPr>
    <dsp:sp modelId="{00065F0B-368C-4CB1-AB40-2028E1E1A3E5}">
      <dsp:nvSpPr>
        <dsp:cNvPr id="3" name="圆角矩形 2"/>
        <dsp:cNvSpPr/>
      </dsp:nvSpPr>
      <dsp:spPr bwMode="white">
        <a:xfrm>
          <a:off x="0" y="29013"/>
          <a:ext cx="7708348" cy="917280"/>
        </a:xfrm>
        <a:prstGeom prst="roundRect">
          <a:avLst/>
        </a:prstGeom>
        <a:solidFill>
          <a:srgbClr val="FFC000"/>
        </a:solidFill>
      </dsp:spPr>
      <dsp:style>
        <a:lnRef idx="2">
          <a:schemeClr val="lt1"/>
        </a:lnRef>
        <a:fillRef idx="1">
          <a:schemeClr val="accent1"/>
        </a:fillRef>
        <a:effectRef idx="0">
          <a:scrgbClr r="0" g="0" b="0"/>
        </a:effectRef>
        <a:fontRef idx="minor">
          <a:schemeClr val="lt1"/>
        </a:fontRef>
      </dsp:style>
      <dsp:txBody>
        <a:bodyPr lIns="68580" tIns="68580" rIns="68580" bIns="68580" anchor="ctr"/>
        <a:lstStyle>
          <a:lvl1pPr algn="l">
            <a:defRPr sz="4900"/>
          </a:lvl1pPr>
          <a:lvl2pPr marL="285750" indent="-285750" algn="l">
            <a:defRPr sz="3800"/>
          </a:lvl2pPr>
          <a:lvl3pPr marL="571500" indent="-285750" algn="l">
            <a:defRPr sz="3800"/>
          </a:lvl3pPr>
          <a:lvl4pPr marL="857250" indent="-285750" algn="l">
            <a:defRPr sz="3800"/>
          </a:lvl4pPr>
          <a:lvl5pPr marL="1143000" indent="-285750" algn="l">
            <a:defRPr sz="3800"/>
          </a:lvl5pPr>
          <a:lvl6pPr marL="1428750" indent="-285750" algn="l">
            <a:defRPr sz="3800"/>
          </a:lvl6pPr>
          <a:lvl7pPr marL="1714500" indent="-285750" algn="l">
            <a:defRPr sz="3800"/>
          </a:lvl7pPr>
          <a:lvl8pPr marL="2000250" indent="-285750" algn="l">
            <a:defRPr sz="3800"/>
          </a:lvl8pPr>
          <a:lvl9pPr marL="2286000" indent="-285750" algn="l">
            <a:defRPr sz="3800"/>
          </a:lvl9pPr>
        </a:lstStyle>
        <a:p>
          <a:pPr lvl="0">
            <a:lnSpc>
              <a:spcPct val="100000"/>
            </a:lnSpc>
            <a:spcBef>
              <a:spcPct val="0"/>
            </a:spcBef>
            <a:spcAft>
              <a:spcPct val="35000"/>
            </a:spcAft>
          </a:pPr>
          <a:r>
            <a:rPr lang="en-US" altLang="zh-CN" sz="1800" b="1" dirty="0">
              <a:latin typeface="+mn-lt"/>
            </a:rPr>
            <a:t>1.</a:t>
          </a:r>
          <a:r>
            <a:rPr lang="zh-CN" altLang="en-US" sz="1800" b="1" dirty="0">
              <a:latin typeface="+mn-lt"/>
            </a:rPr>
            <a:t>首先接待申请流程午餐不允许申请酒水；</a:t>
          </a:r>
        </a:p>
      </dsp:txBody>
      <dsp:txXfrm>
        <a:off x="0" y="29013"/>
        <a:ext cx="7708348" cy="917280"/>
      </dsp:txXfrm>
    </dsp:sp>
    <dsp:sp modelId="{40FCD7BC-51DF-438F-AB48-BA2F66AB6042}">
      <dsp:nvSpPr>
        <dsp:cNvPr id="4" name="圆角矩形 3"/>
        <dsp:cNvSpPr/>
      </dsp:nvSpPr>
      <dsp:spPr bwMode="white">
        <a:xfrm>
          <a:off x="0" y="1087413"/>
          <a:ext cx="7708348" cy="917280"/>
        </a:xfrm>
        <a:prstGeom prst="roundRect">
          <a:avLst/>
        </a:prstGeom>
        <a:solidFill>
          <a:srgbClr val="FFC000"/>
        </a:solidFill>
      </dsp:spPr>
      <dsp:style>
        <a:lnRef idx="2">
          <a:schemeClr val="lt1"/>
        </a:lnRef>
        <a:fillRef idx="1">
          <a:schemeClr val="accent1"/>
        </a:fillRef>
        <a:effectRef idx="0">
          <a:scrgbClr r="0" g="0" b="0"/>
        </a:effectRef>
        <a:fontRef idx="minor">
          <a:schemeClr val="lt1"/>
        </a:fontRef>
      </dsp:style>
      <dsp:txBody>
        <a:bodyPr lIns="68580" tIns="68580" rIns="68580" bIns="68580" anchor="ctr"/>
        <a:lstStyle>
          <a:lvl1pPr algn="l">
            <a:defRPr sz="4900"/>
          </a:lvl1pPr>
          <a:lvl2pPr marL="285750" indent="-285750" algn="l">
            <a:defRPr sz="3800"/>
          </a:lvl2pPr>
          <a:lvl3pPr marL="571500" indent="-285750" algn="l">
            <a:defRPr sz="3800"/>
          </a:lvl3pPr>
          <a:lvl4pPr marL="857250" indent="-285750" algn="l">
            <a:defRPr sz="3800"/>
          </a:lvl4pPr>
          <a:lvl5pPr marL="1143000" indent="-285750" algn="l">
            <a:defRPr sz="3800"/>
          </a:lvl5pPr>
          <a:lvl6pPr marL="1428750" indent="-285750" algn="l">
            <a:defRPr sz="3800"/>
          </a:lvl6pPr>
          <a:lvl7pPr marL="1714500" indent="-285750" algn="l">
            <a:defRPr sz="3800"/>
          </a:lvl7pPr>
          <a:lvl8pPr marL="2000250" indent="-285750" algn="l">
            <a:defRPr sz="3800"/>
          </a:lvl8pPr>
          <a:lvl9pPr marL="2286000" indent="-285750" algn="l">
            <a:defRPr sz="3800"/>
          </a:lvl9pPr>
        </a:lstStyle>
        <a:p>
          <a:pPr lvl="0">
            <a:lnSpc>
              <a:spcPct val="100000"/>
            </a:lnSpc>
            <a:spcBef>
              <a:spcPct val="0"/>
            </a:spcBef>
            <a:spcAft>
              <a:spcPct val="35000"/>
            </a:spcAft>
          </a:pPr>
          <a:r>
            <a:rPr lang="en-US" altLang="zh-CN" sz="1800" b="1" dirty="0">
              <a:latin typeface="+mn-lt"/>
            </a:rPr>
            <a:t>2.</a:t>
          </a:r>
          <a:r>
            <a:rPr lang="zh-CN" altLang="en-US" sz="1800" b="1" dirty="0">
              <a:latin typeface="+mn-lt"/>
            </a:rPr>
            <a:t>其次，午餐不允许公司领取酒水招待；</a:t>
          </a:r>
        </a:p>
      </dsp:txBody>
      <dsp:txXfrm>
        <a:off x="0" y="1087413"/>
        <a:ext cx="7708348" cy="917280"/>
      </dsp:txXfrm>
    </dsp:sp>
    <dsp:sp modelId="{EA79E548-7406-449E-A673-5B1AD0E27CDB}">
      <dsp:nvSpPr>
        <dsp:cNvPr id="5" name="圆角矩形 4"/>
        <dsp:cNvSpPr/>
      </dsp:nvSpPr>
      <dsp:spPr bwMode="white">
        <a:xfrm>
          <a:off x="0" y="2145814"/>
          <a:ext cx="7708348" cy="917280"/>
        </a:xfrm>
        <a:prstGeom prst="roundRect">
          <a:avLst/>
        </a:prstGeom>
        <a:solidFill>
          <a:srgbClr val="FFC000"/>
        </a:solidFill>
      </dsp:spPr>
      <dsp:style>
        <a:lnRef idx="2">
          <a:schemeClr val="lt1"/>
        </a:lnRef>
        <a:fillRef idx="1">
          <a:schemeClr val="accent1"/>
        </a:fillRef>
        <a:effectRef idx="0">
          <a:scrgbClr r="0" g="0" b="0"/>
        </a:effectRef>
        <a:fontRef idx="minor">
          <a:schemeClr val="lt1"/>
        </a:fontRef>
      </dsp:style>
      <dsp:txBody>
        <a:bodyPr lIns="68580" tIns="68580" rIns="68580" bIns="68580" anchor="ctr"/>
        <a:lstStyle>
          <a:lvl1pPr algn="l">
            <a:defRPr sz="4900"/>
          </a:lvl1pPr>
          <a:lvl2pPr marL="285750" indent="-285750" algn="l">
            <a:defRPr sz="3800"/>
          </a:lvl2pPr>
          <a:lvl3pPr marL="571500" indent="-285750" algn="l">
            <a:defRPr sz="3800"/>
          </a:lvl3pPr>
          <a:lvl4pPr marL="857250" indent="-285750" algn="l">
            <a:defRPr sz="3800"/>
          </a:lvl4pPr>
          <a:lvl5pPr marL="1143000" indent="-285750" algn="l">
            <a:defRPr sz="3800"/>
          </a:lvl5pPr>
          <a:lvl6pPr marL="1428750" indent="-285750" algn="l">
            <a:defRPr sz="3800"/>
          </a:lvl6pPr>
          <a:lvl7pPr marL="1714500" indent="-285750" algn="l">
            <a:defRPr sz="3800"/>
          </a:lvl7pPr>
          <a:lvl8pPr marL="2000250" indent="-285750" algn="l">
            <a:defRPr sz="3800"/>
          </a:lvl8pPr>
          <a:lvl9pPr marL="2286000" indent="-285750" algn="l">
            <a:defRPr sz="3800"/>
          </a:lvl9pPr>
        </a:lstStyle>
        <a:p>
          <a:pPr lvl="0">
            <a:lnSpc>
              <a:spcPct val="100000"/>
            </a:lnSpc>
            <a:spcBef>
              <a:spcPct val="0"/>
            </a:spcBef>
            <a:spcAft>
              <a:spcPct val="35000"/>
            </a:spcAft>
          </a:pPr>
          <a:r>
            <a:rPr lang="en-US" altLang="zh-CN" sz="1800" b="1" dirty="0">
              <a:latin typeface="+mn-lt"/>
            </a:rPr>
            <a:t>3.</a:t>
          </a:r>
          <a:r>
            <a:rPr lang="zh-CN" altLang="en-US" sz="1800" b="1" dirty="0">
              <a:latin typeface="+mn-lt"/>
            </a:rPr>
            <a:t>再次，午餐招待不允许出现酒水消费；</a:t>
          </a:r>
        </a:p>
      </dsp:txBody>
      <dsp:txXfrm>
        <a:off x="0" y="2145814"/>
        <a:ext cx="7708348" cy="917280"/>
      </dsp:txXfrm>
    </dsp:sp>
    <dsp:sp modelId="{29F4EFD2-7069-4BCD-8CF7-4134829030F7}">
      <dsp:nvSpPr>
        <dsp:cNvPr id="6" name="圆角矩形 5"/>
        <dsp:cNvSpPr/>
      </dsp:nvSpPr>
      <dsp:spPr bwMode="white">
        <a:xfrm>
          <a:off x="0" y="3204214"/>
          <a:ext cx="7708348" cy="917280"/>
        </a:xfrm>
        <a:prstGeom prst="roundRect">
          <a:avLst/>
        </a:prstGeom>
        <a:solidFill>
          <a:srgbClr val="FFC000"/>
        </a:solidFill>
      </dsp:spPr>
      <dsp:style>
        <a:lnRef idx="2">
          <a:schemeClr val="lt1"/>
        </a:lnRef>
        <a:fillRef idx="1">
          <a:schemeClr val="accent1"/>
        </a:fillRef>
        <a:effectRef idx="0">
          <a:scrgbClr r="0" g="0" b="0"/>
        </a:effectRef>
        <a:fontRef idx="minor">
          <a:schemeClr val="lt1"/>
        </a:fontRef>
      </dsp:style>
      <dsp:txBody>
        <a:bodyPr lIns="68580" tIns="68580" rIns="68580" bIns="68580" anchor="ctr"/>
        <a:lstStyle>
          <a:lvl1pPr algn="l">
            <a:defRPr sz="4900"/>
          </a:lvl1pPr>
          <a:lvl2pPr marL="285750" indent="-285750" algn="l">
            <a:defRPr sz="3800"/>
          </a:lvl2pPr>
          <a:lvl3pPr marL="571500" indent="-285750" algn="l">
            <a:defRPr sz="3800"/>
          </a:lvl3pPr>
          <a:lvl4pPr marL="857250" indent="-285750" algn="l">
            <a:defRPr sz="3800"/>
          </a:lvl4pPr>
          <a:lvl5pPr marL="1143000" indent="-285750" algn="l">
            <a:defRPr sz="3800"/>
          </a:lvl5pPr>
          <a:lvl6pPr marL="1428750" indent="-285750" algn="l">
            <a:defRPr sz="3800"/>
          </a:lvl6pPr>
          <a:lvl7pPr marL="1714500" indent="-285750" algn="l">
            <a:defRPr sz="3800"/>
          </a:lvl7pPr>
          <a:lvl8pPr marL="2000250" indent="-285750" algn="l">
            <a:defRPr sz="3800"/>
          </a:lvl8pPr>
          <a:lvl9pPr marL="2286000" indent="-285750" algn="l">
            <a:defRPr sz="3800"/>
          </a:lvl9pPr>
        </a:lstStyle>
        <a:p>
          <a:pPr lvl="0">
            <a:lnSpc>
              <a:spcPct val="100000"/>
            </a:lnSpc>
            <a:spcBef>
              <a:spcPct val="0"/>
            </a:spcBef>
            <a:spcAft>
              <a:spcPct val="35000"/>
            </a:spcAft>
          </a:pPr>
          <a:r>
            <a:rPr lang="en-US" altLang="zh-CN" sz="1800" b="1" dirty="0">
              <a:latin typeface="+mn-lt"/>
            </a:rPr>
            <a:t>4.</a:t>
          </a:r>
          <a:r>
            <a:rPr lang="zh-CN" altLang="en-US" sz="1800" b="1" dirty="0">
              <a:latin typeface="+mn-lt"/>
            </a:rPr>
            <a:t>午餐出现酒水消费的，全额不允许报销。</a:t>
          </a:r>
        </a:p>
      </dsp:txBody>
      <dsp:txXfrm>
        <a:off x="0" y="3204214"/>
        <a:ext cx="7708348" cy="917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205720" cy="5014595"/>
        <a:chOff x="0" y="0"/>
        <a:chExt cx="10205720" cy="5014595"/>
      </a:xfrm>
    </dsp:grpSpPr>
    <dsp:sp modelId="{D165877C-E1E2-47BC-BE40-9F462C2921AF}">
      <dsp:nvSpPr>
        <dsp:cNvPr id="3" name="圆角矩形 2"/>
        <dsp:cNvSpPr/>
      </dsp:nvSpPr>
      <dsp:spPr bwMode="white">
        <a:xfrm>
          <a:off x="0" y="0"/>
          <a:ext cx="10205720" cy="1411397"/>
        </a:xfrm>
        <a:prstGeom prst="roundRect">
          <a:avLst>
            <a:gd name="adj" fmla="val 10000"/>
          </a:avLst>
        </a:prstGeom>
      </dsp:spPr>
      <dsp:style>
        <a:lnRef idx="2">
          <a:schemeClr val="lt1"/>
        </a:lnRef>
        <a:fillRef idx="1">
          <a:schemeClr val="accent2"/>
        </a:fillRef>
        <a:effectRef idx="0">
          <a:scrgbClr r="0" g="0" b="0"/>
        </a:effectRef>
        <a:fontRef idx="minor">
          <a:schemeClr val="lt1"/>
        </a:fontRef>
      </dsp:style>
      <dsp:txBody>
        <a:bodyPr lIns="106680" tIns="106680" rIns="106680"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800" b="1" dirty="0"/>
            <a:t>日常其他费用</a:t>
          </a:r>
        </a:p>
      </dsp:txBody>
      <dsp:txXfrm>
        <a:off x="0" y="0"/>
        <a:ext cx="10205720" cy="1411397"/>
      </dsp:txXfrm>
    </dsp:sp>
    <dsp:sp modelId="{12D596C1-5C02-480F-A70F-BA6E9FBEA4B0}">
      <dsp:nvSpPr>
        <dsp:cNvPr id="4" name="圆角矩形 3"/>
        <dsp:cNvSpPr/>
      </dsp:nvSpPr>
      <dsp:spPr bwMode="white">
        <a:xfrm>
          <a:off x="0" y="1780043"/>
          <a:ext cx="630917" cy="3234552"/>
        </a:xfrm>
        <a:prstGeom prst="roundRect">
          <a:avLst>
            <a:gd name="adj" fmla="val 10000"/>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vert="horz" wrap="square" lIns="106680" tIns="106680" rIns="106680"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800" b="1" dirty="0">
              <a:solidFill>
                <a:schemeClr val="bg1"/>
              </a:solidFill>
            </a:rPr>
            <a:t>应付职工薪酬</a:t>
          </a:r>
          <a:endParaRPr lang="zh-CN" altLang="en-US" sz="2800" b="1" dirty="0">
            <a:solidFill>
              <a:schemeClr val="bg1"/>
            </a:solidFill>
          </a:endParaRPr>
        </a:p>
      </dsp:txBody>
      <dsp:txXfrm>
        <a:off x="0" y="1780043"/>
        <a:ext cx="630917" cy="3234552"/>
      </dsp:txXfrm>
    </dsp:sp>
    <dsp:sp modelId="{3AB88800-563C-4EE9-A644-B2F02406A744}">
      <dsp:nvSpPr>
        <dsp:cNvPr id="5" name="圆角矩形 4"/>
        <dsp:cNvSpPr/>
      </dsp:nvSpPr>
      <dsp:spPr bwMode="white">
        <a:xfrm>
          <a:off x="683914" y="1780043"/>
          <a:ext cx="630917" cy="3234552"/>
        </a:xfrm>
        <a:prstGeom prst="roundRect">
          <a:avLst>
            <a:gd name="adj" fmla="val 10000"/>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vert="horz" wrap="square" lIns="91440" tIns="91440" rIns="91440" bIns="914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a:solidFill>
                <a:srgbClr val="C00000"/>
              </a:solidFill>
            </a:rPr>
            <a:t>工会经费</a:t>
          </a:r>
          <a:endParaRPr sz="6500"/>
        </a:p>
      </dsp:txBody>
      <dsp:txXfrm>
        <a:off x="683914" y="1780043"/>
        <a:ext cx="630917" cy="3234552"/>
      </dsp:txXfrm>
    </dsp:sp>
    <dsp:sp modelId="{FEAF9883-4B69-4AC0-A932-2E58B51A4C99}">
      <dsp:nvSpPr>
        <dsp:cNvPr id="6" name="圆角矩形 5"/>
        <dsp:cNvSpPr/>
      </dsp:nvSpPr>
      <dsp:spPr bwMode="white">
        <a:xfrm>
          <a:off x="1367829" y="1780043"/>
          <a:ext cx="630917" cy="3234552"/>
        </a:xfrm>
        <a:prstGeom prst="roundRect">
          <a:avLst>
            <a:gd name="adj" fmla="val 10000"/>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vert="horz" wrap="square" lIns="91440" tIns="91440" rIns="91440" bIns="914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a:solidFill>
                <a:srgbClr val="C00000"/>
              </a:solidFill>
            </a:rPr>
            <a:t>职工教育经费</a:t>
          </a:r>
          <a:endParaRPr lang="en-US" altLang="zh-CN" sz="2400" b="1" dirty="0">
            <a:solidFill>
              <a:srgbClr val="C00000"/>
            </a:solidFill>
          </a:endParaRPr>
        </a:p>
      </dsp:txBody>
      <dsp:txXfrm>
        <a:off x="1367829" y="1780043"/>
        <a:ext cx="630917" cy="3234552"/>
      </dsp:txXfrm>
    </dsp:sp>
    <dsp:sp modelId="{0B9780B7-7F0C-4C21-B9A5-B2A11F65578C}">
      <dsp:nvSpPr>
        <dsp:cNvPr id="7" name="圆角矩形 6"/>
        <dsp:cNvSpPr/>
      </dsp:nvSpPr>
      <dsp:spPr bwMode="white">
        <a:xfrm>
          <a:off x="2051743" y="1780043"/>
          <a:ext cx="630917" cy="3234552"/>
        </a:xfrm>
        <a:prstGeom prst="roundRect">
          <a:avLst>
            <a:gd name="adj" fmla="val 10000"/>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lIns="91440" tIns="91440" rIns="91440" bIns="914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a:solidFill>
                <a:srgbClr val="C00000"/>
              </a:solidFill>
            </a:rPr>
            <a:t>职工体检费</a:t>
          </a:r>
          <a:endParaRPr lang="en-US" altLang="zh-CN" sz="2400" b="1" dirty="0">
            <a:solidFill>
              <a:srgbClr val="C00000"/>
            </a:solidFill>
          </a:endParaRPr>
        </a:p>
      </dsp:txBody>
      <dsp:txXfrm>
        <a:off x="2051743" y="1780043"/>
        <a:ext cx="630917" cy="3234552"/>
      </dsp:txXfrm>
    </dsp:sp>
    <dsp:sp modelId="{6C062F05-5CE7-426B-BF45-4F87BF68E331}">
      <dsp:nvSpPr>
        <dsp:cNvPr id="8" name="圆角矩形 7"/>
        <dsp:cNvSpPr/>
      </dsp:nvSpPr>
      <dsp:spPr bwMode="white">
        <a:xfrm>
          <a:off x="2735658" y="1780043"/>
          <a:ext cx="630917" cy="3234552"/>
        </a:xfrm>
        <a:prstGeom prst="roundRect">
          <a:avLst>
            <a:gd name="adj" fmla="val 10000"/>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vert="horz" wrap="square" lIns="91440" tIns="91440" rIns="91440" bIns="914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sz="2400" b="1">
              <a:solidFill>
                <a:srgbClr val="C00000"/>
              </a:solidFill>
            </a:rPr>
            <a:t>探亲费</a:t>
          </a:r>
          <a:endParaRPr lang="zh-CN" sz="2400" b="1">
            <a:solidFill>
              <a:srgbClr val="C00000"/>
            </a:solidFill>
          </a:endParaRPr>
        </a:p>
      </dsp:txBody>
      <dsp:txXfrm>
        <a:off x="2735658" y="1780043"/>
        <a:ext cx="630917" cy="3234552"/>
      </dsp:txXfrm>
    </dsp:sp>
    <dsp:sp modelId="{B60D2E9F-9B9A-49DF-BCC9-EBE811EA33E9}">
      <dsp:nvSpPr>
        <dsp:cNvPr id="9" name="圆角矩形 8"/>
        <dsp:cNvSpPr/>
      </dsp:nvSpPr>
      <dsp:spPr bwMode="white">
        <a:xfrm>
          <a:off x="3419572" y="1780043"/>
          <a:ext cx="630917" cy="3234552"/>
        </a:xfrm>
        <a:prstGeom prst="roundRect">
          <a:avLst>
            <a:gd name="adj" fmla="val 10000"/>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vert="horz" wrap="square" lIns="91440" tIns="91440" rIns="91440" bIns="914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sz="2400" b="1">
              <a:solidFill>
                <a:srgbClr val="C00000"/>
              </a:solidFill>
            </a:rPr>
            <a:t>核酸检测费</a:t>
          </a:r>
          <a:endParaRPr lang="zh-CN" sz="2400" b="1">
            <a:solidFill>
              <a:srgbClr val="C00000"/>
            </a:solidFill>
          </a:endParaRPr>
        </a:p>
      </dsp:txBody>
      <dsp:txXfrm>
        <a:off x="3419572" y="1780043"/>
        <a:ext cx="630917" cy="3234552"/>
      </dsp:txXfrm>
    </dsp:sp>
    <dsp:sp modelId="{168AF820-3A15-4B96-8355-9215047BCC89}">
      <dsp:nvSpPr>
        <dsp:cNvPr id="10" name="圆角矩形 9"/>
        <dsp:cNvSpPr/>
      </dsp:nvSpPr>
      <dsp:spPr bwMode="white">
        <a:xfrm>
          <a:off x="4103487" y="1780043"/>
          <a:ext cx="630917" cy="3234552"/>
        </a:xfrm>
        <a:prstGeom prst="roundRect">
          <a:avLst>
            <a:gd name="adj" fmla="val 10000"/>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lIns="91440" tIns="91440" rIns="91440" bIns="914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a:solidFill>
                <a:srgbClr val="C00000"/>
              </a:solidFill>
            </a:rPr>
            <a:t>会议费</a:t>
          </a:r>
        </a:p>
      </dsp:txBody>
      <dsp:txXfrm>
        <a:off x="4103487" y="1780043"/>
        <a:ext cx="630917" cy="3234552"/>
      </dsp:txXfrm>
    </dsp:sp>
    <dsp:sp modelId="{456FAF98-4FDA-44A6-961D-5408BBE3790E}">
      <dsp:nvSpPr>
        <dsp:cNvPr id="11" name="圆角矩形 10"/>
        <dsp:cNvSpPr/>
      </dsp:nvSpPr>
      <dsp:spPr bwMode="white">
        <a:xfrm>
          <a:off x="4787401" y="1780043"/>
          <a:ext cx="630917" cy="3234552"/>
        </a:xfrm>
        <a:prstGeom prst="roundRect">
          <a:avLst>
            <a:gd name="adj" fmla="val 10000"/>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lIns="91440" tIns="91440" rIns="91440" bIns="914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a:solidFill>
                <a:srgbClr val="C00000"/>
              </a:solidFill>
            </a:rPr>
            <a:t>用车费</a:t>
          </a:r>
          <a:endParaRPr lang="en-US" altLang="zh-CN" sz="2400" b="1" dirty="0">
            <a:solidFill>
              <a:srgbClr val="C00000"/>
            </a:solidFill>
          </a:endParaRPr>
        </a:p>
      </dsp:txBody>
      <dsp:txXfrm>
        <a:off x="4787401" y="1780043"/>
        <a:ext cx="630917" cy="3234552"/>
      </dsp:txXfrm>
    </dsp:sp>
    <dsp:sp modelId="{76BEF92C-62EA-4FB8-ADFF-E4A5B0EF4AC6}">
      <dsp:nvSpPr>
        <dsp:cNvPr id="12" name="圆角矩形 11"/>
        <dsp:cNvSpPr/>
      </dsp:nvSpPr>
      <dsp:spPr bwMode="white">
        <a:xfrm>
          <a:off x="5471316" y="1780043"/>
          <a:ext cx="630917" cy="3234552"/>
        </a:xfrm>
        <a:prstGeom prst="roundRect">
          <a:avLst>
            <a:gd name="adj" fmla="val 10000"/>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lIns="91440" tIns="91440" rIns="91440" bIns="914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a:solidFill>
                <a:srgbClr val="C00000"/>
              </a:solidFill>
            </a:rPr>
            <a:t>办公费</a:t>
          </a:r>
          <a:endParaRPr lang="en-US" altLang="zh-CN" sz="2400" b="1" dirty="0">
            <a:solidFill>
              <a:srgbClr val="C00000"/>
            </a:solidFill>
          </a:endParaRPr>
        </a:p>
      </dsp:txBody>
      <dsp:txXfrm>
        <a:off x="5471316" y="1780043"/>
        <a:ext cx="630917" cy="3234552"/>
      </dsp:txXfrm>
    </dsp:sp>
    <dsp:sp modelId="{B8E85188-EAF5-4ACF-BF27-95C3A105A544}">
      <dsp:nvSpPr>
        <dsp:cNvPr id="13" name="圆角矩形 12"/>
        <dsp:cNvSpPr/>
      </dsp:nvSpPr>
      <dsp:spPr bwMode="white">
        <a:xfrm>
          <a:off x="6155230" y="1780043"/>
          <a:ext cx="630917" cy="3234552"/>
        </a:xfrm>
        <a:prstGeom prst="roundRect">
          <a:avLst>
            <a:gd name="adj" fmla="val 10000"/>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vert="horz" wrap="square" lIns="91440" tIns="91440" rIns="91440" bIns="914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a:solidFill>
                <a:srgbClr val="C00000"/>
              </a:solidFill>
            </a:rPr>
            <a:t>党</a:t>
          </a:r>
          <a:r>
            <a:rPr lang="zh-CN" altLang="en-US" sz="2400" b="1" dirty="0">
              <a:solidFill>
                <a:srgbClr val="C00000"/>
              </a:solidFill>
            </a:rPr>
            <a:t>组织</a:t>
          </a:r>
          <a:r>
            <a:rPr lang="zh-CN" altLang="en-US" sz="2400" b="1" dirty="0">
              <a:solidFill>
                <a:srgbClr val="C00000"/>
              </a:solidFill>
            </a:rPr>
            <a:t>活动经费</a:t>
          </a:r>
          <a:endParaRPr lang="en-US" altLang="zh-CN" sz="2400" b="1" dirty="0">
            <a:solidFill>
              <a:srgbClr val="C00000"/>
            </a:solidFill>
          </a:endParaRPr>
        </a:p>
      </dsp:txBody>
      <dsp:txXfrm>
        <a:off x="6155230" y="1780043"/>
        <a:ext cx="630917" cy="3234552"/>
      </dsp:txXfrm>
    </dsp:sp>
    <dsp:sp modelId="{9A413042-3715-4A82-94F6-0363CFE79F53}">
      <dsp:nvSpPr>
        <dsp:cNvPr id="14" name="圆角矩形 13"/>
        <dsp:cNvSpPr/>
      </dsp:nvSpPr>
      <dsp:spPr bwMode="white">
        <a:xfrm>
          <a:off x="6839145" y="1780043"/>
          <a:ext cx="630917" cy="3234552"/>
        </a:xfrm>
        <a:prstGeom prst="roundRect">
          <a:avLst>
            <a:gd name="adj" fmla="val 10000"/>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vert="horz" wrap="square" lIns="91440" tIns="91440" rIns="91440" bIns="914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a:solidFill>
                <a:srgbClr val="C00000"/>
              </a:solidFill>
            </a:rPr>
            <a:t>特种设备检测</a:t>
          </a:r>
          <a:endParaRPr lang="zh-CN" altLang="en-US" sz="2400" b="1" dirty="0">
            <a:solidFill>
              <a:srgbClr val="C00000"/>
            </a:solidFill>
          </a:endParaRPr>
        </a:p>
      </dsp:txBody>
      <dsp:txXfrm>
        <a:off x="6839145" y="1780043"/>
        <a:ext cx="630917" cy="3234552"/>
      </dsp:txXfrm>
    </dsp:sp>
    <dsp:sp modelId="{F3899E06-EFAE-48D8-992B-DED506A2C9C7}">
      <dsp:nvSpPr>
        <dsp:cNvPr id="15" name="圆角矩形 14"/>
        <dsp:cNvSpPr/>
      </dsp:nvSpPr>
      <dsp:spPr bwMode="white">
        <a:xfrm>
          <a:off x="7523059" y="1780043"/>
          <a:ext cx="630917" cy="3234552"/>
        </a:xfrm>
        <a:prstGeom prst="roundRect">
          <a:avLst>
            <a:gd name="adj" fmla="val 10000"/>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vert="horz" wrap="square" lIns="91440" tIns="91440" rIns="91440" bIns="914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a:solidFill>
                <a:srgbClr val="C00000"/>
              </a:solidFill>
            </a:rPr>
            <a:t>物料消耗</a:t>
          </a:r>
          <a:endParaRPr lang="zh-CN" altLang="en-US" sz="2400" b="1" dirty="0">
            <a:solidFill>
              <a:srgbClr val="C00000"/>
            </a:solidFill>
          </a:endParaRPr>
        </a:p>
      </dsp:txBody>
      <dsp:txXfrm>
        <a:off x="7523059" y="1780043"/>
        <a:ext cx="630917" cy="3234552"/>
      </dsp:txXfrm>
    </dsp:sp>
    <dsp:sp modelId="{AE80B280-114E-4832-A906-7A038242411C}">
      <dsp:nvSpPr>
        <dsp:cNvPr id="16" name="圆角矩形 15"/>
        <dsp:cNvSpPr/>
      </dsp:nvSpPr>
      <dsp:spPr bwMode="white">
        <a:xfrm>
          <a:off x="8206974" y="1780043"/>
          <a:ext cx="630917" cy="3234552"/>
        </a:xfrm>
        <a:prstGeom prst="roundRect">
          <a:avLst>
            <a:gd name="adj" fmla="val 10000"/>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lIns="91440" tIns="91440" rIns="91440" bIns="914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a:solidFill>
                <a:srgbClr val="C00000"/>
              </a:solidFill>
            </a:rPr>
            <a:t>招聘费</a:t>
          </a:r>
          <a:endParaRPr lang="en-US" altLang="zh-CN" sz="2400" b="1" dirty="0">
            <a:solidFill>
              <a:srgbClr val="C00000"/>
            </a:solidFill>
          </a:endParaRPr>
        </a:p>
      </dsp:txBody>
      <dsp:txXfrm>
        <a:off x="8206974" y="1780043"/>
        <a:ext cx="630917" cy="3234552"/>
      </dsp:txXfrm>
    </dsp:sp>
    <dsp:sp modelId="{A6CBB466-1C5D-44DF-8065-7FC146378506}">
      <dsp:nvSpPr>
        <dsp:cNvPr id="17" name="圆角矩形 16"/>
        <dsp:cNvSpPr/>
      </dsp:nvSpPr>
      <dsp:spPr bwMode="white">
        <a:xfrm>
          <a:off x="8890888" y="1780043"/>
          <a:ext cx="630917" cy="3234552"/>
        </a:xfrm>
        <a:prstGeom prst="roundRect">
          <a:avLst>
            <a:gd name="adj" fmla="val 10000"/>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vert="horz" wrap="square" lIns="91440" tIns="91440" rIns="91440" bIns="914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defTabSz="1066800">
            <a:lnSpc>
              <a:spcPct val="90000"/>
            </a:lnSpc>
            <a:spcBef>
              <a:spcPct val="0"/>
            </a:spcBef>
            <a:spcAft>
              <a:spcPct val="35000"/>
            </a:spcAft>
          </a:pPr>
          <a:r>
            <a:rPr lang="zh-CN" altLang="en-US" sz="2400" b="1" kern="1200" dirty="0">
              <a:solidFill>
                <a:srgbClr val="C00000"/>
              </a:solidFill>
              <a:latin typeface="等线" panose="02010600030101010101" pitchFamily="2" charset="-122"/>
              <a:ea typeface="等线" panose="02010600030101010101" pitchFamily="2" charset="-122"/>
              <a:cs typeface="+mn-cs"/>
            </a:rPr>
            <a:t>通讯费</a:t>
          </a:r>
          <a:endParaRPr lang="en-US" altLang="zh-CN" sz="2400" b="1" kern="1200" dirty="0">
            <a:solidFill>
              <a:srgbClr val="C00000"/>
            </a:solidFill>
            <a:latin typeface="等线" panose="02010600030101010101" pitchFamily="2" charset="-122"/>
            <a:ea typeface="等线" panose="02010600030101010101" pitchFamily="2" charset="-122"/>
            <a:cs typeface="+mn-cs"/>
          </a:endParaRPr>
        </a:p>
      </dsp:txBody>
      <dsp:txXfrm>
        <a:off x="8890888" y="1780043"/>
        <a:ext cx="630917" cy="3234552"/>
      </dsp:txXfrm>
    </dsp:sp>
    <dsp:sp modelId="{1E5C16DC-A65D-4D64-A987-2D8739238A1A}">
      <dsp:nvSpPr>
        <dsp:cNvPr id="18" name="圆角矩形 17"/>
        <dsp:cNvSpPr/>
      </dsp:nvSpPr>
      <dsp:spPr bwMode="white">
        <a:xfrm>
          <a:off x="9574803" y="1780043"/>
          <a:ext cx="630917" cy="3234552"/>
        </a:xfrm>
        <a:prstGeom prst="roundRect">
          <a:avLst>
            <a:gd name="adj" fmla="val 10000"/>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vert="horz" wrap="square" lIns="91440" tIns="91440" rIns="91440" bIns="914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defTabSz="1066800">
            <a:lnSpc>
              <a:spcPct val="90000"/>
            </a:lnSpc>
            <a:spcBef>
              <a:spcPct val="0"/>
            </a:spcBef>
            <a:spcAft>
              <a:spcPct val="35000"/>
            </a:spcAft>
          </a:pPr>
          <a:r>
            <a:rPr lang="zh-CN" altLang="en-US" sz="2400" b="1" kern="1200" dirty="0">
              <a:solidFill>
                <a:srgbClr val="C00000"/>
              </a:solidFill>
              <a:latin typeface="等线" panose="02010600030101010101" pitchFamily="2" charset="-122"/>
              <a:ea typeface="等线" panose="02010600030101010101" pitchFamily="2" charset="-122"/>
              <a:cs typeface="+mn-cs"/>
            </a:rPr>
            <a:t>企业负责人餐补</a:t>
          </a:r>
          <a:endParaRPr lang="zh-CN" altLang="en-US" sz="2400" b="1" kern="1200" dirty="0">
            <a:solidFill>
              <a:srgbClr val="C00000"/>
            </a:solidFill>
            <a:latin typeface="等线" panose="02010600030101010101" pitchFamily="2" charset="-122"/>
            <a:ea typeface="等线" panose="02010600030101010101" pitchFamily="2" charset="-122"/>
            <a:cs typeface="+mn-cs"/>
          </a:endParaRPr>
        </a:p>
      </dsp:txBody>
      <dsp:txXfrm>
        <a:off x="9574803" y="1780043"/>
        <a:ext cx="630917" cy="32345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rSet csTypeId="urn:microsoft.com/office/officeart/2005/8/colors/accent6_5"/>
        </dgm:pt>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25F64-8596-4B84-A576-67C63C12C90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3351D8-7DF9-4752-BB2B-7B81839E600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3351D8-7DF9-4752-BB2B-7B81839E600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3351D8-7DF9-4752-BB2B-7B81839E600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r>
              <a:rPr lang="zh-CN" altLang="zh-CN" dirty="0"/>
              <a:t>纪念品主要用于宣传公司形象，展示企业文化</a:t>
            </a:r>
            <a:endParaRPr lang="zh-CN" altLang="en-US" dirty="0"/>
          </a:p>
        </p:txBody>
      </p:sp>
      <p:sp>
        <p:nvSpPr>
          <p:cNvPr id="4" name="灯片编号占位符 3"/>
          <p:cNvSpPr>
            <a:spLocks noGrp="1"/>
          </p:cNvSpPr>
          <p:nvPr>
            <p:ph type="sldNum" sz="quarter" idx="5"/>
          </p:nvPr>
        </p:nvSpPr>
        <p:spPr/>
        <p:txBody>
          <a:bodyPr/>
          <a:lstStyle/>
          <a:p>
            <a:fld id="{7F3351D8-7DF9-4752-BB2B-7B81839E600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3351D8-7DF9-4752-BB2B-7B81839E600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3351D8-7DF9-4752-BB2B-7B81839E600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3351D8-7DF9-4752-BB2B-7B81839E600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5BCAA755-DBB9-436F-8E7D-1D8AF86643C5}" type="datetime1">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ea typeface="+mn-ea"/>
              </a:defRPr>
            </a:lvl1p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D892769-B9A0-42A3-B798-F2DD9B97BD1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940F6E7-8CCC-4F09-8B27-5E3E1F45EA75}" type="datetime1">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ea typeface="+mn-ea"/>
              </a:defRPr>
            </a:lvl1p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D892769-B9A0-42A3-B798-F2DD9B97BD15}" type="slidenum">
              <a:rPr lang="zh-CN" altLang="en-US" smtClean="0"/>
            </a:fld>
            <a:endParaRPr lang="zh-CN" alt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940F6E7-8CCC-4F09-8B27-5E3E1F45EA75}" type="datetime1">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ea typeface="+mn-ea"/>
              </a:defRPr>
            </a:lvl1p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D892769-B9A0-42A3-B798-F2DD9B97BD15}" type="slidenum">
              <a:rPr lang="zh-CN" altLang="en-US" smtClean="0"/>
            </a:fld>
            <a:endParaRPr lang="zh-CN" alt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1_标题和内容">
    <p:spTree>
      <p:nvGrpSpPr>
        <p:cNvPr id="1" name=""/>
        <p:cNvGrpSpPr/>
        <p:nvPr/>
      </p:nvGrpSpPr>
      <p:grpSpPr>
        <a:xfrm>
          <a:off x="0" y="0"/>
          <a:ext cx="0" cy="0"/>
          <a:chOff x="0" y="0"/>
          <a:chExt cx="0" cy="0"/>
        </a:xfrm>
      </p:grpSpPr>
      <p:sp>
        <p:nvSpPr>
          <p:cNvPr id="26" name="文本占位符 25"/>
          <p:cNvSpPr>
            <a:spLocks noGrp="1"/>
          </p:cNvSpPr>
          <p:nvPr>
            <p:ph type="body" sz="quarter" idx="13" hasCustomPrompt="1"/>
          </p:nvPr>
        </p:nvSpPr>
        <p:spPr>
          <a:xfrm>
            <a:off x="446870" y="1732922"/>
            <a:ext cx="4186237" cy="573087"/>
          </a:xfrm>
          <a:prstGeom prst="rect">
            <a:avLst/>
          </a:prstGeom>
        </p:spPr>
        <p:txBody>
          <a:bodyPr/>
          <a:lstStyle>
            <a:lvl1pPr marL="0" indent="0">
              <a:buNone/>
              <a:defRPr sz="1800" b="1">
                <a:latin typeface="Lantinghei SC Demibold" panose="02000000000000000000" pitchFamily="2" charset="-122"/>
                <a:ea typeface="Lantinghei SC Demibold" panose="02000000000000000000" pitchFamily="2" charset="-122"/>
              </a:defRPr>
            </a:lvl1pPr>
          </a:lstStyle>
          <a:p>
            <a:r>
              <a:rPr kumimoji="1" lang="zh-CN" altLang="en-US" dirty="0"/>
              <a:t>内文或图表的小标题</a:t>
            </a:r>
            <a:r>
              <a:rPr kumimoji="1" lang="en-US" altLang="zh-CN" dirty="0"/>
              <a:t>-</a:t>
            </a:r>
            <a:r>
              <a:rPr kumimoji="1" lang="zh-CN" altLang="en-US" dirty="0"/>
              <a:t>兰亭黑</a:t>
            </a:r>
            <a:r>
              <a:rPr kumimoji="1" lang="en-US" altLang="zh-CN" dirty="0"/>
              <a:t>-18</a:t>
            </a:r>
            <a:r>
              <a:rPr kumimoji="1" lang="zh-CN" altLang="en-US" dirty="0"/>
              <a:t>号</a:t>
            </a:r>
            <a:endParaRPr kumimoji="1" lang="zh-CN" altLang="en-US" dirty="0"/>
          </a:p>
        </p:txBody>
      </p:sp>
      <p:pic>
        <p:nvPicPr>
          <p:cNvPr id="4" name="图片 3"/>
          <p:cNvPicPr>
            <a:picLocks noChangeAspect="1"/>
          </p:cNvPicPr>
          <p:nvPr userDrawn="1"/>
        </p:nvPicPr>
        <p:blipFill>
          <a:blip r:embed="rId2"/>
          <a:stretch>
            <a:fillRect/>
          </a:stretch>
        </p:blipFill>
        <p:spPr>
          <a:xfrm>
            <a:off x="11070378" y="199292"/>
            <a:ext cx="597952" cy="844726"/>
          </a:xfrm>
          <a:prstGeom prst="rect">
            <a:avLst/>
          </a:prstGeom>
        </p:spPr>
      </p:pic>
      <p:sp>
        <p:nvSpPr>
          <p:cNvPr id="5" name="矩形 4"/>
          <p:cNvSpPr/>
          <p:nvPr userDrawn="1"/>
        </p:nvSpPr>
        <p:spPr>
          <a:xfrm>
            <a:off x="515938" y="6655443"/>
            <a:ext cx="11676062" cy="202557"/>
          </a:xfrm>
          <a:prstGeom prst="rect">
            <a:avLst/>
          </a:prstGeom>
          <a:solidFill>
            <a:srgbClr val="D7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标题 9"/>
          <p:cNvSpPr>
            <a:spLocks noGrp="1"/>
          </p:cNvSpPr>
          <p:nvPr>
            <p:ph type="title" hasCustomPrompt="1"/>
          </p:nvPr>
        </p:nvSpPr>
        <p:spPr>
          <a:xfrm>
            <a:off x="422633" y="500554"/>
            <a:ext cx="10054849" cy="517909"/>
          </a:xfrm>
          <a:prstGeom prst="rect">
            <a:avLst/>
          </a:prstGeom>
        </p:spPr>
        <p:txBody>
          <a:bodyPr/>
          <a:lstStyle>
            <a:lvl1pPr>
              <a:defRPr sz="2400" b="1" i="0">
                <a:latin typeface="微软雅黑" panose="020B0503020204020204" pitchFamily="34" charset="-122"/>
                <a:ea typeface="微软雅黑" panose="020B0503020204020204" pitchFamily="34" charset="-122"/>
              </a:defRPr>
            </a:lvl1pPr>
          </a:lstStyle>
          <a:p>
            <a:r>
              <a:rPr kumimoji="1" lang="zh-CN" altLang="en-US" dirty="0"/>
              <a:t>一级标题</a:t>
            </a:r>
            <a:r>
              <a:rPr kumimoji="1" lang="en-US" altLang="zh-CN" dirty="0"/>
              <a:t>-</a:t>
            </a:r>
            <a:r>
              <a:rPr kumimoji="1" lang="zh-CN" altLang="en-US" dirty="0"/>
              <a:t>微软雅黑</a:t>
            </a:r>
            <a:r>
              <a:rPr kumimoji="1" lang="en-US" altLang="zh-CN" dirty="0"/>
              <a:t>-24</a:t>
            </a:r>
            <a:r>
              <a:rPr kumimoji="1" lang="zh-CN" altLang="en-US" dirty="0"/>
              <a:t>号</a:t>
            </a:r>
            <a:r>
              <a:rPr kumimoji="1" lang="en-US" altLang="zh-CN" dirty="0"/>
              <a:t>-</a:t>
            </a:r>
            <a:r>
              <a:rPr kumimoji="1" lang="zh-CN" altLang="en-US" dirty="0"/>
              <a:t>加粗体</a:t>
            </a:r>
            <a:endParaRPr kumimoji="1" lang="zh-CN" altLang="en-US" dirty="0"/>
          </a:p>
        </p:txBody>
      </p:sp>
      <p:sp>
        <p:nvSpPr>
          <p:cNvPr id="20" name="文本占位符 19"/>
          <p:cNvSpPr>
            <a:spLocks noGrp="1"/>
          </p:cNvSpPr>
          <p:nvPr>
            <p:ph type="body" sz="quarter" idx="11" hasCustomPrompt="1"/>
          </p:nvPr>
        </p:nvSpPr>
        <p:spPr>
          <a:xfrm>
            <a:off x="435121" y="1004456"/>
            <a:ext cx="6363737" cy="428981"/>
          </a:xfrm>
          <a:prstGeom prst="rect">
            <a:avLst/>
          </a:prstGeom>
        </p:spPr>
        <p:txBody>
          <a:bodyPr/>
          <a:lstStyle>
            <a:lvl1pPr marL="0" indent="0">
              <a:buNone/>
              <a:defRPr sz="2000">
                <a:latin typeface="FZLanTingHeiS-R-GB" panose="02000000000000000000" pitchFamily="2" charset="-122"/>
                <a:ea typeface="FZLanTingHeiS-R-GB" panose="02000000000000000000" pitchFamily="2" charset="-122"/>
              </a:defRPr>
            </a:lvl1pPr>
          </a:lstStyle>
          <a:p>
            <a:r>
              <a:rPr kumimoji="1" lang="zh-CN" altLang="en-US" dirty="0"/>
              <a:t>二级标题</a:t>
            </a:r>
            <a:r>
              <a:rPr kumimoji="1" lang="en-US" altLang="zh-CN" dirty="0"/>
              <a:t>-</a:t>
            </a:r>
            <a:r>
              <a:rPr kumimoji="1" lang="zh-CN" altLang="en-US" dirty="0"/>
              <a:t>方正兰亭简体</a:t>
            </a:r>
            <a:r>
              <a:rPr kumimoji="1" lang="en-US" altLang="zh-CN" dirty="0"/>
              <a:t>-20</a:t>
            </a:r>
            <a:r>
              <a:rPr kumimoji="1" lang="zh-CN" altLang="en-US" dirty="0"/>
              <a:t>号</a:t>
            </a:r>
            <a:endParaRPr kumimoji="1" lang="zh-CN" altLang="en-US" dirty="0"/>
          </a:p>
        </p:txBody>
      </p:sp>
      <p:sp>
        <p:nvSpPr>
          <p:cNvPr id="23" name="文本占位符 22"/>
          <p:cNvSpPr>
            <a:spLocks noGrp="1"/>
          </p:cNvSpPr>
          <p:nvPr>
            <p:ph type="body" sz="quarter" idx="12" hasCustomPrompt="1"/>
          </p:nvPr>
        </p:nvSpPr>
        <p:spPr>
          <a:xfrm>
            <a:off x="11593977" y="6299037"/>
            <a:ext cx="495202" cy="233945"/>
          </a:xfrm>
          <a:prstGeom prst="rect">
            <a:avLst/>
          </a:prstGeom>
        </p:spPr>
        <p:txBody>
          <a:bodyPr/>
          <a:lstStyle>
            <a:lvl1pPr marL="0" indent="0">
              <a:buNone/>
              <a:defRPr sz="1100">
                <a:latin typeface="微软雅黑" panose="020B0503020204020204" pitchFamily="34" charset="-122"/>
                <a:ea typeface="微软雅黑" panose="020B0503020204020204" pitchFamily="34" charset="-122"/>
                <a:cs typeface="Arial" panose="020B0604020202020204" pitchFamily="34" charset="0"/>
              </a:defRPr>
            </a:lvl1pPr>
          </a:lstStyle>
          <a:p>
            <a:r>
              <a:rPr kumimoji="1" lang="zh-CN" altLang="en-US" dirty="0"/>
              <a:t>页码</a:t>
            </a:r>
            <a:endParaRPr kumimoji="1" lang="zh-CN" altLang="en-US" dirty="0"/>
          </a:p>
        </p:txBody>
      </p:sp>
      <p:sp>
        <p:nvSpPr>
          <p:cNvPr id="31" name="文本占位符 30"/>
          <p:cNvSpPr>
            <a:spLocks noGrp="1"/>
          </p:cNvSpPr>
          <p:nvPr>
            <p:ph type="body" sz="quarter" idx="15" hasCustomPrompt="1"/>
          </p:nvPr>
        </p:nvSpPr>
        <p:spPr>
          <a:xfrm>
            <a:off x="446870" y="2398201"/>
            <a:ext cx="5322887" cy="3384669"/>
          </a:xfrm>
          <a:prstGeom prst="rect">
            <a:avLst/>
          </a:prstGeom>
        </p:spPr>
        <p:txBody>
          <a:bodyPr/>
          <a:lstStyle>
            <a:lvl1pPr>
              <a:lnSpc>
                <a:spcPct val="150000"/>
              </a:lnSpc>
              <a:defRPr sz="1600">
                <a:latin typeface="FZLanTingHeiS-R-GB" panose="02000000000000000000" pitchFamily="2" charset="-122"/>
                <a:ea typeface="FZLanTingHeiS-R-GB" panose="02000000000000000000" pitchFamily="2" charset="-122"/>
              </a:defRPr>
            </a:lvl1pPr>
          </a:lstStyle>
          <a:p>
            <a:r>
              <a:rPr kumimoji="1" lang="zh-CN" altLang="en-US" dirty="0"/>
              <a:t>内容为图文时参见此页示例。</a:t>
            </a:r>
            <a:endParaRPr kumimoji="1" lang="en-US" altLang="zh-CN" dirty="0"/>
          </a:p>
          <a:p>
            <a:r>
              <a:rPr kumimoji="1" lang="zh-CN" altLang="en-US" dirty="0"/>
              <a:t>右图为图表的颜色风格示意，具体使用时根据实际需要参照此风格设计制作。</a:t>
            </a:r>
            <a:endParaRPr kumimoji="1" lang="en-US" altLang="zh-CN" dirty="0"/>
          </a:p>
          <a:p>
            <a:r>
              <a:rPr kumimoji="1" lang="zh-CN" altLang="en-US" dirty="0"/>
              <a:t>内容为文字时，根据文字多少来调整大小间距，原则上不能超过小标题，特殊情况除外。</a:t>
            </a:r>
            <a:endParaRPr kumimoji="1"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B343A175-CF42-4863-8485-0BF2AB9C128F}" type="datetime1">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ea typeface="+mn-ea"/>
              </a:defRPr>
            </a:lvl1p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D892769-B9A0-42A3-B798-F2DD9B97BD1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940F6E7-8CCC-4F09-8B27-5E3E1F45EA75}" type="datetime1">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ea typeface="+mn-ea"/>
              </a:defRPr>
            </a:lvl1p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D892769-B9A0-42A3-B798-F2DD9B97BD15}" type="slidenum">
              <a:rPr lang="zh-CN" altLang="en-US" smtClean="0"/>
            </a:fld>
            <a:endParaRPr lang="zh-CN"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940F6E7-8CCC-4F09-8B27-5E3E1F45EA75}" type="datetime1">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ea typeface="+mn-ea"/>
              </a:defRPr>
            </a:lvl1p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D892769-B9A0-42A3-B798-F2DD9B97BD15}" type="slidenum">
              <a:rPr lang="zh-CN" altLang="en-US" smtClean="0"/>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940F6E7-8CCC-4F09-8B27-5E3E1F45EA75}" type="datetime1">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ea typeface="+mn-ea"/>
              </a:defRPr>
            </a:lvl1p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D892769-B9A0-42A3-B798-F2DD9B97BD15}" type="slidenum">
              <a:rPr lang="zh-CN" altLang="en-US" smtClean="0"/>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940F6E7-8CCC-4F09-8B27-5E3E1F45EA75}" type="datetime1">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ea typeface="+mn-ea"/>
              </a:defRPr>
            </a:lvl1p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D892769-B9A0-42A3-B798-F2DD9B97BD15}" type="slidenum">
              <a:rPr lang="zh-CN" altLang="en-US" smtClean="0"/>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940F6E7-8CCC-4F09-8B27-5E3E1F45EA75}" type="datetime1">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ea typeface="+mn-ea"/>
              </a:defRPr>
            </a:lvl1p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D892769-B9A0-42A3-B798-F2DD9B97BD15}" type="slidenum">
              <a:rPr lang="zh-CN" altLang="en-US" smtClean="0"/>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940F6E7-8CCC-4F09-8B27-5E3E1F45EA75}" type="datetime1">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ea typeface="+mn-ea"/>
              </a:defRPr>
            </a:lvl1p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D892769-B9A0-42A3-B798-F2DD9B97BD15}" type="slidenum">
              <a:rPr lang="zh-CN" altLang="en-US" smtClean="0"/>
            </a:fld>
            <a:endParaRPr lang="zh-CN"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940F6E7-8CCC-4F09-8B27-5E3E1F45EA75}" type="datetime1">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ea typeface="+mn-ea"/>
              </a:defRPr>
            </a:lvl1p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CD892769-B9A0-42A3-B798-F2DD9B97BD15}" type="slidenum">
              <a:rPr lang="zh-CN" altLang="en-US" smtClean="0"/>
            </a:fld>
            <a:endParaRPr lang="zh-CN"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350"/>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1" fontAlgn="base" hangingPunct="1">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1" fontAlgn="base" hangingPunct="1">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1" fontAlgn="base" hangingPunct="1">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eaLnBrk="1" fontAlgn="base" hangingPunct="1">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eaLnBrk="1" fontAlgn="base" hangingPunct="1">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eaLnBrk="1" fontAlgn="base" hangingPunct="1">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eaLnBrk="1" fontAlgn="base" hangingPunct="1">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image" Target="../media/image1.emf"/><Relationship Id="rId2" Type="http://schemas.openxmlformats.org/officeDocument/2006/relationships/image" Target="../media/image3.tiff"/><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tif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tiff"/></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image28.wdp"/><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9.png"/><Relationship Id="rId4" Type="http://schemas.microsoft.com/office/2007/relationships/hdphoto" Target="../media/image28.wdp"/><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tags" Target="../tags/tag3.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tags" Target="../tags/tag16.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tiff"/></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image28.wdp"/><Relationship Id="rId4" Type="http://schemas.openxmlformats.org/officeDocument/2006/relationships/image" Target="../media/image27.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png"/><Relationship Id="rId1"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jpeg"/><Relationship Id="rId1" Type="http://schemas.openxmlformats.org/officeDocument/2006/relationships/tags" Target="../tags/tag1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2.png"/><Relationship Id="rId1"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3.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tags" Target="../tags/tag1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8.png"/><Relationship Id="rId1" Type="http://schemas.openxmlformats.org/officeDocument/2006/relationships/image" Target="../media/image57.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9.xml"/><Relationship Id="rId1" Type="http://schemas.openxmlformats.org/officeDocument/2006/relationships/image" Target="../media/image4.tiff"/></Relationships>
</file>

<file path=ppt/slides/_rels/slide51.xml.rels><?xml version="1.0" encoding="UTF-8" standalone="yes"?>
<Relationships xmlns="http://schemas.openxmlformats.org/package/2006/relationships"><Relationship Id="rId9" Type="http://schemas.openxmlformats.org/officeDocument/2006/relationships/image" Target="../media/image77.png"/><Relationship Id="rId8" Type="http://schemas.openxmlformats.org/officeDocument/2006/relationships/image" Target="../media/image76.png"/><Relationship Id="rId7" Type="http://schemas.openxmlformats.org/officeDocument/2006/relationships/image" Target="../media/image75.png"/><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70.png"/><Relationship Id="rId12" Type="http://schemas.openxmlformats.org/officeDocument/2006/relationships/slideLayout" Target="../slideLayouts/slideLayout2.xml"/><Relationship Id="rId11" Type="http://schemas.openxmlformats.org/officeDocument/2006/relationships/image" Target="../media/image79.png"/><Relationship Id="rId10" Type="http://schemas.openxmlformats.org/officeDocument/2006/relationships/image" Target="../media/image78.png"/><Relationship Id="rId1"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0.png"/><Relationship Id="rId1" Type="http://schemas.openxmlformats.org/officeDocument/2006/relationships/tags" Target="../tags/tag20.xml"/></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1.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2.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3.png"/></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8.png"/></Relationships>
</file>

<file path=ppt/slides/_rels/slide59.xml.rels><?xml version="1.0" encoding="UTF-8" standalone="yes"?>
<Relationships xmlns="http://schemas.openxmlformats.org/package/2006/relationships"><Relationship Id="rId9" Type="http://schemas.openxmlformats.org/officeDocument/2006/relationships/image" Target="../media/image97.png"/><Relationship Id="rId8" Type="http://schemas.openxmlformats.org/officeDocument/2006/relationships/image" Target="../media/image96.png"/><Relationship Id="rId7" Type="http://schemas.openxmlformats.org/officeDocument/2006/relationships/image" Target="../media/image95.png"/><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90.png"/><Relationship Id="rId10" Type="http://schemas.openxmlformats.org/officeDocument/2006/relationships/slideLayout" Target="../slideLayouts/slideLayout2.xml"/><Relationship Id="rId1" Type="http://schemas.openxmlformats.org/officeDocument/2006/relationships/image" Target="../media/image8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www.shui5.cn/article/4b/5339.html" TargetMode="Externa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1.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3.png"/><Relationship Id="rId1" Type="http://schemas.openxmlformats.org/officeDocument/2006/relationships/image" Target="../media/image102.png"/></Relationships>
</file>

<file path=ppt/slides/_rels/slide64.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4" Type="http://schemas.openxmlformats.org/officeDocument/2006/relationships/slideLayout" Target="../slideLayouts/slideLayout2.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tags" Target="../tags/tag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png"/><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s>
</file>

<file path=ppt/slides/_rels/slide6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16.png"/><Relationship Id="rId7" Type="http://schemas.openxmlformats.org/officeDocument/2006/relationships/image" Target="../media/image115.svg"/><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09.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7.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19.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0.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21.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2.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4.png"/><Relationship Id="rId1" Type="http://schemas.openxmlformats.org/officeDocument/2006/relationships/image" Target="../media/image123.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5.pn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image" Target="../media/image126.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9.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0.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tiff"/></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2.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3.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4.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5.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6.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7.png"/></Relationships>
</file>

<file path=ppt/slides/_rels/slide8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image" Target="../media/image1.emf"/><Relationship Id="rId1" Type="http://schemas.openxmlformats.org/officeDocument/2006/relationships/image" Target="../media/image138.tiff"/></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0"/>
            <a:ext cx="12179300" cy="6858000"/>
          </a:xfrm>
          <a:prstGeom prst="rect">
            <a:avLst/>
          </a:prstGeom>
        </p:spPr>
      </p:pic>
      <p:sp>
        <p:nvSpPr>
          <p:cNvPr id="23" name="文本框 22"/>
          <p:cNvSpPr txBox="1"/>
          <p:nvPr/>
        </p:nvSpPr>
        <p:spPr>
          <a:xfrm>
            <a:off x="3837444" y="2658121"/>
            <a:ext cx="7307477" cy="646331"/>
          </a:xfrm>
          <a:prstGeom prst="rect">
            <a:avLst/>
          </a:prstGeom>
          <a:noFill/>
        </p:spPr>
        <p:txBody>
          <a:bodyPr wrap="square" rtlCol="0">
            <a:spAutoFit/>
          </a:bodyPr>
          <a:lstStyle/>
          <a:p>
            <a:pPr algn="ctr"/>
            <a:r>
              <a:rPr kumimoji="1" lang="zh-CN" altLang="en-US" sz="3600" b="1" dirty="0">
                <a:solidFill>
                  <a:schemeClr val="bg1"/>
                </a:solidFill>
                <a:latin typeface="微软雅黑" panose="020B0503020204020204" pitchFamily="34" charset="-122"/>
                <a:ea typeface="微软雅黑" panose="020B0503020204020204" pitchFamily="34" charset="-122"/>
                <a:sym typeface="+mn-ea"/>
              </a:rPr>
              <a:t>个人报销培训</a:t>
            </a:r>
            <a:r>
              <a:rPr kumimoji="1" lang="en-US" altLang="zh-CN" sz="3600" b="1" dirty="0">
                <a:solidFill>
                  <a:schemeClr val="bg1"/>
                </a:solidFill>
                <a:latin typeface="微软雅黑" panose="020B0503020204020204" pitchFamily="34" charset="-122"/>
                <a:ea typeface="微软雅黑" panose="020B0503020204020204" pitchFamily="34" charset="-122"/>
                <a:sym typeface="+mn-ea"/>
              </a:rPr>
              <a:t>—</a:t>
            </a:r>
            <a:r>
              <a:rPr kumimoji="1" lang="zh-CN" altLang="en-US" sz="3600" b="1" dirty="0">
                <a:solidFill>
                  <a:schemeClr val="bg1"/>
                </a:solidFill>
                <a:latin typeface="微软雅黑" panose="020B0503020204020204" pitchFamily="34" charset="-122"/>
                <a:ea typeface="微软雅黑" panose="020B0503020204020204" pitchFamily="34" charset="-122"/>
                <a:sym typeface="+mn-ea"/>
              </a:rPr>
              <a:t>日常费用专题</a:t>
            </a:r>
            <a:endParaRPr kumimoji="1"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3977295" y="3480388"/>
            <a:ext cx="6679762" cy="460375"/>
          </a:xfrm>
          <a:prstGeom prst="rect">
            <a:avLst/>
          </a:prstGeom>
          <a:noFill/>
        </p:spPr>
        <p:txBody>
          <a:bodyPr wrap="square" rtlCol="0">
            <a:spAutoFit/>
          </a:bodyPr>
          <a:lstStyle/>
          <a:p>
            <a:pPr algn="ctr"/>
            <a:r>
              <a:rPr kumimoji="1" lang="en-US" sz="2400" dirty="0">
                <a:solidFill>
                  <a:schemeClr val="bg1"/>
                </a:solidFill>
                <a:latin typeface="微软雅黑" panose="020B0503020204020204" pitchFamily="34" charset="-122"/>
                <a:ea typeface="微软雅黑" panose="020B0503020204020204" pitchFamily="34" charset="-122"/>
              </a:rPr>
              <a:t>2023</a:t>
            </a:r>
            <a:r>
              <a:rPr kumimoji="1" lang="zh-CN" altLang="en-US" sz="2400" dirty="0">
                <a:solidFill>
                  <a:schemeClr val="bg1"/>
                </a:solidFill>
                <a:latin typeface="微软雅黑" panose="020B0503020204020204" pitchFamily="34" charset="-122"/>
                <a:ea typeface="微软雅黑" panose="020B0503020204020204" pitchFamily="34" charset="-122"/>
              </a:rPr>
              <a:t>年</a:t>
            </a:r>
            <a:r>
              <a:rPr kumimoji="1" lang="en-US" altLang="zh-CN" sz="2400" dirty="0">
                <a:solidFill>
                  <a:schemeClr val="bg1"/>
                </a:solidFill>
                <a:latin typeface="微软雅黑" panose="020B0503020204020204" pitchFamily="34" charset="-122"/>
                <a:ea typeface="微软雅黑" panose="020B0503020204020204" pitchFamily="34" charset="-122"/>
              </a:rPr>
              <a:t>3</a:t>
            </a:r>
            <a:r>
              <a:rPr kumimoji="1" lang="zh-CN" altLang="en-US" sz="2400" dirty="0">
                <a:solidFill>
                  <a:schemeClr val="bg1"/>
                </a:solidFill>
                <a:latin typeface="微软雅黑" panose="020B0503020204020204" pitchFamily="34" charset="-122"/>
                <a:ea typeface="微软雅黑" panose="020B0503020204020204" pitchFamily="34" charset="-122"/>
              </a:rPr>
              <a:t>月</a:t>
            </a:r>
            <a:endParaRPr kumimoji="1" lang="zh-CN" altLang="en-US" sz="2400" dirty="0">
              <a:solidFill>
                <a:schemeClr val="bg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1123945" y="553855"/>
            <a:ext cx="796812" cy="1125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7" name="文本框 6"/>
          <p:cNvSpPr txBox="1"/>
          <p:nvPr/>
        </p:nvSpPr>
        <p:spPr>
          <a:xfrm>
            <a:off x="436880" y="990600"/>
            <a:ext cx="2682240" cy="398780"/>
          </a:xfrm>
          <a:prstGeom prst="rect">
            <a:avLst/>
          </a:prstGeom>
          <a:noFill/>
        </p:spPr>
        <p:txBody>
          <a:bodyPr wrap="square" rtlCol="0">
            <a:spAutoFit/>
          </a:bodyPr>
          <a:lstStyle/>
          <a:p>
            <a:r>
              <a:rPr lang="en-US" altLang="zh-CN" sz="2000" b="1" dirty="0"/>
              <a:t>1.1 </a:t>
            </a:r>
            <a:r>
              <a:rPr lang="zh-CN" altLang="en-US" sz="2000" b="1" dirty="0"/>
              <a:t>基础信息填写</a:t>
            </a:r>
            <a:endParaRPr lang="zh-CN" altLang="en-US" sz="2000" b="1" dirty="0"/>
          </a:p>
        </p:txBody>
      </p:sp>
      <p:sp>
        <p:nvSpPr>
          <p:cNvPr id="9" name="矩形 8"/>
          <p:cNvSpPr/>
          <p:nvPr/>
        </p:nvSpPr>
        <p:spPr>
          <a:xfrm>
            <a:off x="9158605" y="271780"/>
            <a:ext cx="2860675" cy="398780"/>
          </a:xfrm>
          <a:prstGeom prst="rect">
            <a:avLst/>
          </a:prstGeom>
        </p:spPr>
        <p:txBody>
          <a:bodyPr wrap="square">
            <a:spAutoFit/>
          </a:bodyPr>
          <a:lstStyle/>
          <a:p>
            <a:pPr algn="ctr"/>
            <a:r>
              <a:rPr lang="zh-CN" altLang="en-US" sz="2000" b="1" dirty="0">
                <a:solidFill>
                  <a:srgbClr val="403F44"/>
                </a:solidFill>
                <a:effectLst>
                  <a:innerShdw blurRad="114300">
                    <a:prstClr val="black"/>
                  </a:innerShdw>
                </a:effectLst>
                <a:latin typeface="等线 Light" panose="02010600030101010101" pitchFamily="2" charset="-122"/>
                <a:cs typeface="Segoe UI Light" panose="020B0502040204020203" pitchFamily="34" charset="0"/>
              </a:rPr>
              <a:t>日常</a:t>
            </a:r>
            <a:r>
              <a:rPr lang="zh-CN" altLang="en-US" sz="2000" b="1" dirty="0">
                <a:solidFill>
                  <a:srgbClr val="403F44"/>
                </a:solidFill>
                <a:effectLst>
                  <a:innerShdw blurRad="114300">
                    <a:prstClr val="black"/>
                  </a:innerShdw>
                </a:effectLst>
                <a:latin typeface="+mj-ea"/>
                <a:cs typeface="Segoe UI Light" panose="020B0502040204020203" pitchFamily="34" charset="0"/>
              </a:rPr>
              <a:t>流程填报指南</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3" name="文本框 2"/>
          <p:cNvSpPr txBox="1"/>
          <p:nvPr/>
        </p:nvSpPr>
        <p:spPr>
          <a:xfrm>
            <a:off x="927735" y="6210935"/>
            <a:ext cx="10596245" cy="508000"/>
          </a:xfrm>
          <a:prstGeom prst="rect">
            <a:avLst/>
          </a:prstGeom>
          <a:noFill/>
        </p:spPr>
        <p:txBody>
          <a:bodyPr wrap="square" rtlCol="0">
            <a:noAutofit/>
          </a:bodyPr>
          <a:p>
            <a:endParaRPr lang="en-US" altLang="zh-CN" sz="2000" b="1" dirty="0">
              <a:solidFill>
                <a:srgbClr val="FF0000"/>
              </a:solidFill>
            </a:endParaRPr>
          </a:p>
          <a:p>
            <a:endParaRPr lang="zh-CN" altLang="en-US" sz="2000"/>
          </a:p>
        </p:txBody>
      </p:sp>
      <p:graphicFrame>
        <p:nvGraphicFramePr>
          <p:cNvPr id="11" name="表格 10"/>
          <p:cNvGraphicFramePr/>
          <p:nvPr>
            <p:custDataLst>
              <p:tags r:id="rId1"/>
            </p:custDataLst>
          </p:nvPr>
        </p:nvGraphicFramePr>
        <p:xfrm>
          <a:off x="3739515" y="836168"/>
          <a:ext cx="8141335" cy="5992495"/>
        </p:xfrm>
        <a:graphic>
          <a:graphicData uri="http://schemas.openxmlformats.org/drawingml/2006/table">
            <a:tbl>
              <a:tblPr firstRow="1" bandRow="1">
                <a:tableStyleId>{93296810-A885-4BE3-A3E7-6D5BEEA58F35}</a:tableStyleId>
              </a:tblPr>
              <a:tblGrid>
                <a:gridCol w="1589405"/>
                <a:gridCol w="973455"/>
                <a:gridCol w="2114550"/>
                <a:gridCol w="3463925"/>
              </a:tblGrid>
              <a:tr h="398145">
                <a:tc>
                  <a:txBody>
                    <a:bodyPr/>
                    <a:p>
                      <a:pPr indent="0" algn="ctr">
                        <a:buNone/>
                      </a:pPr>
                      <a:r>
                        <a:rPr lang="zh-CN" sz="1200">
                          <a:latin typeface="黑体" panose="02010609060101010101" charset="-122"/>
                          <a:ea typeface="黑体" panose="02010609060101010101" charset="-122"/>
                        </a:rPr>
                        <a:t>表单字段</a:t>
                      </a:r>
                      <a:endParaRPr lang="zh-CN" altLang="en-US" sz="12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200">
                          <a:latin typeface="黑体" panose="02010609060101010101" charset="-122"/>
                          <a:ea typeface="黑体" panose="02010609060101010101" charset="-122"/>
                        </a:rPr>
                        <a:t>填写方式</a:t>
                      </a:r>
                      <a:endParaRPr lang="zh-CN" altLang="en-US" sz="12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200">
                          <a:latin typeface="黑体" panose="02010609060101010101" charset="-122"/>
                          <a:ea typeface="黑体" panose="02010609060101010101" charset="-122"/>
                        </a:rPr>
                        <a:t>填写内容</a:t>
                      </a:r>
                      <a:endParaRPr lang="zh-CN" altLang="en-US" sz="12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200">
                          <a:latin typeface="黑体" panose="02010609060101010101" charset="-122"/>
                          <a:ea typeface="黑体" panose="02010609060101010101" charset="-122"/>
                        </a:rPr>
                        <a:t>注意事项</a:t>
                      </a:r>
                      <a:endParaRPr lang="zh-CN" altLang="en-US" sz="1200">
                        <a:latin typeface="黑体" panose="02010609060101010101" charset="-122"/>
                        <a:ea typeface="黑体" panose="02010609060101010101" charset="-122"/>
                      </a:endParaRPr>
                    </a:p>
                  </a:txBody>
                  <a:tcPr marL="12700" marR="12700" marT="12700" vert="horz" anchor="ctr" anchorCtr="0"/>
                </a:tc>
              </a:tr>
              <a:tr h="282575">
                <a:tc>
                  <a:txBody>
                    <a:bodyPr/>
                    <a:p>
                      <a:pPr indent="0" algn="ctr">
                        <a:buNone/>
                      </a:pPr>
                      <a:r>
                        <a:rPr lang="zh-CN" sz="1100">
                          <a:latin typeface="黑体" panose="02010609060101010101" charset="-122"/>
                          <a:ea typeface="黑体" panose="02010609060101010101" charset="-122"/>
                        </a:rPr>
                        <a:t>标题</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系统自动生成</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311785">
                <a:tc>
                  <a:txBody>
                    <a:bodyPr/>
                    <a:p>
                      <a:pPr indent="0" algn="ctr">
                        <a:buNone/>
                      </a:pPr>
                      <a:r>
                        <a:rPr lang="zh-CN" sz="1100">
                          <a:latin typeface="黑体" panose="02010609060101010101" charset="-122"/>
                          <a:ea typeface="黑体" panose="02010609060101010101" charset="-122"/>
                          <a:cs typeface="黑体" panose="02010609060101010101" charset="-122"/>
                        </a:rPr>
                        <a:t>OA系统编号</a:t>
                      </a:r>
                      <a:endParaRPr lang="zh-CN" altLang="en-US" sz="1100">
                        <a:latin typeface="黑体" panose="02010609060101010101" charset="-122"/>
                        <a:ea typeface="黑体" panose="02010609060101010101" charset="-122"/>
                        <a:cs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流程提交后自动生成</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346075">
                <a:tc>
                  <a:txBody>
                    <a:bodyPr/>
                    <a:p>
                      <a:pPr indent="0" algn="ctr">
                        <a:buNone/>
                      </a:pPr>
                      <a:r>
                        <a:rPr lang="zh-CN" sz="1100" b="1">
                          <a:solidFill>
                            <a:srgbClr val="C00000"/>
                          </a:solidFill>
                          <a:latin typeface="黑体" panose="02010609060101010101" charset="-122"/>
                          <a:ea typeface="黑体" panose="02010609060101010101" charset="-122"/>
                          <a:cs typeface="黑体" panose="02010609060101010101" charset="-122"/>
                        </a:rPr>
                        <a:t>附属单据A4纸张张数</a:t>
                      </a:r>
                      <a:endParaRPr lang="zh-CN" altLang="en-US" sz="1100" b="1">
                        <a:solidFill>
                          <a:srgbClr val="C00000"/>
                        </a:solidFill>
                        <a:latin typeface="黑体" panose="02010609060101010101" charset="-122"/>
                        <a:ea typeface="黑体" panose="02010609060101010101" charset="-122"/>
                        <a:cs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填写</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附属单据张数</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cs typeface="黑体" panose="02010609060101010101" charset="-122"/>
                        </a:rPr>
                        <a:t>除系统打印费用报销单据外剩余提交财务的A4纸张数量</a:t>
                      </a:r>
                      <a:endParaRPr lang="zh-CN" altLang="en-US" sz="1100">
                        <a:latin typeface="黑体" panose="02010609060101010101" charset="-122"/>
                        <a:ea typeface="黑体" panose="02010609060101010101" charset="-122"/>
                        <a:cs typeface="黑体" panose="02010609060101010101" charset="-122"/>
                      </a:endParaRPr>
                    </a:p>
                  </a:txBody>
                  <a:tcPr marL="12700" marR="12700" marT="12700" vert="horz" anchor="ctr" anchorCtr="0"/>
                </a:tc>
              </a:tr>
              <a:tr h="268605">
                <a:tc>
                  <a:txBody>
                    <a:bodyPr/>
                    <a:p>
                      <a:pPr indent="0" algn="ctr">
                        <a:buNone/>
                      </a:pPr>
                      <a:r>
                        <a:rPr lang="zh-CN" sz="1100">
                          <a:latin typeface="黑体" panose="02010609060101010101" charset="-122"/>
                          <a:ea typeface="黑体" panose="02010609060101010101" charset="-122"/>
                        </a:rPr>
                        <a:t>日期</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自动生成</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450215">
                <a:tc>
                  <a:txBody>
                    <a:bodyPr/>
                    <a:p>
                      <a:pPr indent="0" algn="ctr">
                        <a:buNone/>
                      </a:pPr>
                      <a:r>
                        <a:rPr lang="zh-CN" sz="1100" b="1">
                          <a:solidFill>
                            <a:srgbClr val="C00000"/>
                          </a:solidFill>
                          <a:latin typeface="黑体" panose="02010609060101010101" charset="-122"/>
                          <a:ea typeface="黑体" panose="02010609060101010101" charset="-122"/>
                        </a:rPr>
                        <a:t>业务申请流程</a:t>
                      </a:r>
                      <a:endParaRPr lang="zh-CN" altLang="en-US" sz="1100" b="1">
                        <a:solidFill>
                          <a:srgbClr val="C00000"/>
                        </a:solidFill>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选择</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cs typeface="黑体" panose="02010609060101010101" charset="-122"/>
                        </a:rPr>
                        <a:t>点选事前提交的业务申请等流程（点击放大镜图标）</a:t>
                      </a:r>
                      <a:endParaRPr lang="zh-CN" altLang="en-US" sz="1100">
                        <a:latin typeface="黑体" panose="02010609060101010101" charset="-122"/>
                        <a:ea typeface="黑体" panose="02010609060101010101" charset="-122"/>
                        <a:cs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必填且不可重复</a:t>
                      </a:r>
                      <a:endParaRPr lang="zh-CN" altLang="en-US" sz="1100">
                        <a:latin typeface="黑体" panose="02010609060101010101" charset="-122"/>
                        <a:ea typeface="黑体" panose="02010609060101010101" charset="-122"/>
                      </a:endParaRPr>
                    </a:p>
                  </a:txBody>
                  <a:tcPr marL="12700" marR="12700" marT="12700" vert="horz" anchor="ctr" anchorCtr="0"/>
                </a:tc>
              </a:tr>
              <a:tr h="240030">
                <a:tc>
                  <a:txBody>
                    <a:bodyPr/>
                    <a:p>
                      <a:pPr indent="0" algn="ctr">
                        <a:buNone/>
                      </a:pPr>
                      <a:r>
                        <a:rPr lang="zh-CN" sz="1100">
                          <a:latin typeface="黑体" panose="02010609060101010101" charset="-122"/>
                          <a:ea typeface="黑体" panose="02010609060101010101" charset="-122"/>
                        </a:rPr>
                        <a:t>业务招待申请流程编号</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由业务申请流程带出</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254000">
                <a:tc>
                  <a:txBody>
                    <a:bodyPr/>
                    <a:p>
                      <a:pPr indent="0" algn="ctr">
                        <a:buNone/>
                      </a:pPr>
                      <a:r>
                        <a:rPr lang="zh-CN" sz="1100">
                          <a:latin typeface="黑体" panose="02010609060101010101" charset="-122"/>
                          <a:ea typeface="黑体" panose="02010609060101010101" charset="-122"/>
                        </a:rPr>
                        <a:t>经办人</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系统自动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填报流程的办理人</a:t>
                      </a:r>
                      <a:endParaRPr lang="zh-CN" altLang="en-US" sz="1100">
                        <a:latin typeface="黑体" panose="02010609060101010101" charset="-122"/>
                        <a:ea typeface="黑体" panose="02010609060101010101" charset="-122"/>
                      </a:endParaRPr>
                    </a:p>
                  </a:txBody>
                  <a:tcPr marL="12700" marR="12700" marT="12700" vert="horz" anchor="ctr" anchorCtr="0"/>
                </a:tc>
              </a:tr>
              <a:tr h="363220">
                <a:tc>
                  <a:txBody>
                    <a:bodyPr/>
                    <a:p>
                      <a:pPr indent="0" algn="ctr">
                        <a:buNone/>
                      </a:pPr>
                      <a:r>
                        <a:rPr lang="zh-CN" sz="1100" b="1">
                          <a:solidFill>
                            <a:srgbClr val="C00000"/>
                          </a:solidFill>
                          <a:latin typeface="黑体" panose="02010609060101010101" charset="-122"/>
                          <a:ea typeface="黑体" panose="02010609060101010101" charset="-122"/>
                        </a:rPr>
                        <a:t>员工</a:t>
                      </a:r>
                      <a:endParaRPr lang="zh-CN" altLang="en-US" sz="1100" b="1">
                        <a:solidFill>
                          <a:srgbClr val="C00000"/>
                        </a:solidFill>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sz="1100">
                        <a:latin typeface="黑体" panose="02010609060101010101" charset="-122"/>
                        <a:ea typeface="黑体" panose="02010609060101010101" charset="-122"/>
                      </a:endParaRPr>
                    </a:p>
                    <a:p>
                      <a:pPr indent="0" algn="ctr">
                        <a:buNone/>
                      </a:pPr>
                      <a:r>
                        <a:rPr lang="zh-CN" sz="1100">
                          <a:latin typeface="黑体" panose="02010609060101010101" charset="-122"/>
                          <a:ea typeface="黑体" panose="02010609060101010101" charset="-122"/>
                        </a:rPr>
                        <a:t>（允许修改）</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点选实际费用发生人</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b="1">
                          <a:solidFill>
                            <a:srgbClr val="C00000"/>
                          </a:solidFill>
                          <a:latin typeface="黑体" panose="02010609060101010101" charset="-122"/>
                          <a:ea typeface="黑体" panose="02010609060101010101" charset="-122"/>
                          <a:cs typeface="黑体" panose="02010609060101010101" charset="-122"/>
                        </a:rPr>
                        <a:t>点击“读取SAP数据”</a:t>
                      </a:r>
                      <a:endParaRPr lang="zh-CN" altLang="en-US" sz="1100" b="1">
                        <a:solidFill>
                          <a:srgbClr val="C00000"/>
                        </a:solidFill>
                        <a:latin typeface="黑体" panose="02010609060101010101" charset="-122"/>
                        <a:ea typeface="黑体" panose="02010609060101010101" charset="-122"/>
                        <a:cs typeface="黑体" panose="02010609060101010101" charset="-122"/>
                      </a:endParaRPr>
                    </a:p>
                  </a:txBody>
                  <a:tcPr marL="12700" marR="12700" marT="12700" vert="horz" anchor="ctr" anchorCtr="0"/>
                </a:tc>
              </a:tr>
              <a:tr h="268605">
                <a:tc>
                  <a:txBody>
                    <a:bodyPr/>
                    <a:p>
                      <a:pPr indent="0" algn="ctr">
                        <a:buNone/>
                      </a:pPr>
                      <a:r>
                        <a:rPr lang="zh-CN" sz="1100">
                          <a:latin typeface="黑体" panose="02010609060101010101" charset="-122"/>
                          <a:ea typeface="黑体" panose="02010609060101010101" charset="-122"/>
                        </a:rPr>
                        <a:t>报销人工号</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由员工带出</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254635">
                <a:tc>
                  <a:txBody>
                    <a:bodyPr/>
                    <a:p>
                      <a:pPr indent="0" algn="ctr">
                        <a:buNone/>
                      </a:pPr>
                      <a:r>
                        <a:rPr lang="zh-CN" sz="1100">
                          <a:latin typeface="黑体" panose="02010609060101010101" charset="-122"/>
                          <a:ea typeface="黑体" panose="02010609060101010101" charset="-122"/>
                        </a:rPr>
                        <a:t>公司代码</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由员工带出</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254635">
                <a:tc>
                  <a:txBody>
                    <a:bodyPr/>
                    <a:p>
                      <a:pPr indent="0" algn="ctr">
                        <a:buNone/>
                      </a:pPr>
                      <a:r>
                        <a:rPr lang="zh-CN" sz="1100">
                          <a:latin typeface="黑体" panose="02010609060101010101" charset="-122"/>
                          <a:ea typeface="黑体" panose="02010609060101010101" charset="-122"/>
                        </a:rPr>
                        <a:t>公司名称</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员工所在的公司</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401955">
                <a:tc>
                  <a:txBody>
                    <a:bodyPr/>
                    <a:p>
                      <a:pPr indent="0" algn="ctr">
                        <a:buNone/>
                      </a:pPr>
                      <a:r>
                        <a:rPr lang="zh-CN" sz="1100" b="1">
                          <a:solidFill>
                            <a:srgbClr val="C00000"/>
                          </a:solidFill>
                          <a:latin typeface="黑体" panose="02010609060101010101" charset="-122"/>
                          <a:ea typeface="黑体" panose="02010609060101010101" charset="-122"/>
                        </a:rPr>
                        <a:t>订单类型</a:t>
                      </a:r>
                      <a:endParaRPr lang="zh-CN" altLang="en-US" sz="1100" b="1">
                        <a:solidFill>
                          <a:srgbClr val="C00000"/>
                        </a:solidFill>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选择</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下拉框点选</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cs typeface="黑体" panose="02010609060101010101" charset="-122"/>
                        </a:rPr>
                        <a:t>研发人员-选择研发订单（招待费除外）</a:t>
                      </a:r>
                      <a:endParaRPr lang="zh-CN" sz="1100">
                        <a:latin typeface="黑体" panose="02010609060101010101" charset="-122"/>
                        <a:ea typeface="黑体" panose="02010609060101010101" charset="-122"/>
                        <a:cs typeface="黑体" panose="02010609060101010101" charset="-122"/>
                      </a:endParaRPr>
                    </a:p>
                    <a:p>
                      <a:pPr indent="0" algn="ctr">
                        <a:buNone/>
                      </a:pPr>
                      <a:r>
                        <a:rPr lang="zh-CN" sz="1100">
                          <a:latin typeface="黑体" panose="02010609060101010101" charset="-122"/>
                          <a:ea typeface="黑体" panose="02010609060101010101" charset="-122"/>
                          <a:cs typeface="黑体" panose="02010609060101010101" charset="-122"/>
                        </a:rPr>
                        <a:t>售后人员-选择维修订单</a:t>
                      </a:r>
                      <a:r>
                        <a:rPr lang="zh-CN" sz="1100">
                          <a:latin typeface="黑体" panose="02010609060101010101" charset="-122"/>
                          <a:ea typeface="黑体" panose="02010609060101010101" charset="-122"/>
                          <a:cs typeface="黑体" panose="02010609060101010101" charset="-122"/>
                          <a:sym typeface="+mn-ea"/>
                        </a:rPr>
                        <a:t>（招待费除外）</a:t>
                      </a:r>
                      <a:endParaRPr lang="zh-CN" sz="1100">
                        <a:latin typeface="黑体" panose="02010609060101010101" charset="-122"/>
                        <a:ea typeface="黑体" panose="02010609060101010101" charset="-122"/>
                        <a:cs typeface="黑体" panose="02010609060101010101" charset="-122"/>
                        <a:sym typeface="+mn-ea"/>
                      </a:endParaRPr>
                    </a:p>
                    <a:p>
                      <a:pPr indent="0" algn="ctr">
                        <a:buNone/>
                      </a:pPr>
                      <a:r>
                        <a:rPr lang="zh-CN" altLang="en-US" sz="1100">
                          <a:latin typeface="黑体" panose="02010609060101010101" charset="-122"/>
                          <a:ea typeface="黑体" panose="02010609060101010101" charset="-122"/>
                          <a:cs typeface="黑体" panose="02010609060101010101" charset="-122"/>
                        </a:rPr>
                        <a:t>除上述两项剩余人员</a:t>
                      </a:r>
                      <a:r>
                        <a:rPr lang="en-US" altLang="zh-CN" sz="1100">
                          <a:latin typeface="黑体" panose="02010609060101010101" charset="-122"/>
                          <a:ea typeface="黑体" panose="02010609060101010101" charset="-122"/>
                          <a:cs typeface="黑体" panose="02010609060101010101" charset="-122"/>
                        </a:rPr>
                        <a:t>-</a:t>
                      </a:r>
                      <a:r>
                        <a:rPr lang="zh-CN" altLang="en-US" sz="1100">
                          <a:latin typeface="黑体" panose="02010609060101010101" charset="-122"/>
                          <a:ea typeface="黑体" panose="02010609060101010101" charset="-122"/>
                          <a:cs typeface="黑体" panose="02010609060101010101" charset="-122"/>
                        </a:rPr>
                        <a:t>选择一般类型</a:t>
                      </a:r>
                      <a:endParaRPr lang="zh-CN" altLang="en-US" sz="1100">
                        <a:latin typeface="黑体" panose="02010609060101010101" charset="-122"/>
                        <a:ea typeface="黑体" panose="02010609060101010101" charset="-122"/>
                        <a:cs typeface="黑体" panose="02010609060101010101" charset="-122"/>
                      </a:endParaRPr>
                    </a:p>
                  </a:txBody>
                  <a:tcPr marL="12700" marR="12700" marT="12700" vert="horz" anchor="ctr" anchorCtr="0"/>
                </a:tc>
              </a:tr>
              <a:tr h="297815">
                <a:tc>
                  <a:txBody>
                    <a:bodyPr/>
                    <a:p>
                      <a:pPr indent="0" algn="ctr">
                        <a:buNone/>
                      </a:pPr>
                      <a:r>
                        <a:rPr lang="zh-CN" sz="1100">
                          <a:latin typeface="黑体" panose="02010609060101010101" charset="-122"/>
                          <a:ea typeface="黑体" panose="02010609060101010101" charset="-122"/>
                        </a:rPr>
                        <a:t>成本中心编码</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员工所在成本中心编码</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297180">
                <a:tc>
                  <a:txBody>
                    <a:bodyPr/>
                    <a:p>
                      <a:pPr indent="0" algn="ctr">
                        <a:buNone/>
                      </a:pPr>
                      <a:r>
                        <a:rPr lang="zh-CN" sz="1100">
                          <a:latin typeface="黑体" panose="02010609060101010101" charset="-122"/>
                          <a:ea typeface="黑体" panose="02010609060101010101" charset="-122"/>
                        </a:rPr>
                        <a:t>成本中心描述</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由成本中心编码带出</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283210">
                <a:tc>
                  <a:txBody>
                    <a:bodyPr/>
                    <a:p>
                      <a:pPr indent="0" algn="ctr">
                        <a:buNone/>
                      </a:pPr>
                      <a:r>
                        <a:rPr lang="zh-CN" sz="1100">
                          <a:latin typeface="黑体" panose="02010609060101010101" charset="-122"/>
                          <a:ea typeface="黑体" panose="02010609060101010101" charset="-122"/>
                        </a:rPr>
                        <a:t>项目负责人</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选择</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点选人员</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494665">
                <a:tc>
                  <a:txBody>
                    <a:bodyPr/>
                    <a:p>
                      <a:pPr indent="0" algn="ctr">
                        <a:buNone/>
                      </a:pPr>
                      <a:r>
                        <a:rPr lang="zh-CN" sz="1100">
                          <a:latin typeface="黑体" panose="02010609060101010101" charset="-122"/>
                          <a:ea typeface="黑体" panose="02010609060101010101" charset="-122"/>
                        </a:rPr>
                        <a:t>内部订单编号</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选择</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相应的订单编号</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研发订单对应的研发订单编码</a:t>
                      </a:r>
                      <a:endParaRPr lang="zh-CN" sz="1100">
                        <a:latin typeface="黑体" panose="02010609060101010101" charset="-122"/>
                        <a:ea typeface="黑体" panose="02010609060101010101" charset="-122"/>
                      </a:endParaRPr>
                    </a:p>
                    <a:p>
                      <a:pPr indent="0" algn="ctr">
                        <a:buNone/>
                      </a:pPr>
                      <a:r>
                        <a:rPr lang="zh-CN" sz="1100">
                          <a:latin typeface="黑体" panose="02010609060101010101" charset="-122"/>
                          <a:ea typeface="黑体" panose="02010609060101010101" charset="-122"/>
                        </a:rPr>
                        <a:t>维修订单对应的维修订编码</a:t>
                      </a:r>
                      <a:endParaRPr lang="zh-CN" sz="1100">
                        <a:latin typeface="黑体" panose="02010609060101010101" charset="-122"/>
                        <a:ea typeface="黑体" panose="02010609060101010101" charset="-122"/>
                      </a:endParaRPr>
                    </a:p>
                    <a:p>
                      <a:pPr indent="0" algn="ctr">
                        <a:buNone/>
                      </a:pPr>
                      <a:r>
                        <a:rPr lang="zh-CN" sz="1100">
                          <a:latin typeface="黑体" panose="02010609060101010101" charset="-122"/>
                          <a:ea typeface="黑体" panose="02010609060101010101" charset="-122"/>
                        </a:rPr>
                        <a:t>市场人员对应的客户编码</a:t>
                      </a:r>
                      <a:endParaRPr lang="zh-CN" altLang="en-US" sz="1100">
                        <a:latin typeface="黑体" panose="02010609060101010101" charset="-122"/>
                        <a:ea typeface="黑体" panose="02010609060101010101" charset="-122"/>
                      </a:endParaRPr>
                    </a:p>
                  </a:txBody>
                  <a:tcPr marL="12700" marR="12700" marT="12700" vert="horz" anchor="ctr" anchorCtr="0"/>
                </a:tc>
              </a:tr>
              <a:tr h="268605">
                <a:tc>
                  <a:txBody>
                    <a:bodyPr/>
                    <a:p>
                      <a:pPr indent="0" algn="ctr">
                        <a:buNone/>
                      </a:pPr>
                      <a:r>
                        <a:rPr lang="zh-CN" sz="1100">
                          <a:latin typeface="黑体" panose="02010609060101010101" charset="-122"/>
                          <a:ea typeface="黑体" panose="02010609060101010101" charset="-122"/>
                        </a:rPr>
                        <a:t>内部订单描述</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由内部订单编号带出</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bl>
          </a:graphicData>
        </a:graphic>
      </p:graphicFrame>
      <p:sp>
        <p:nvSpPr>
          <p:cNvPr id="8" name="横卷形 7"/>
          <p:cNvSpPr/>
          <p:nvPr/>
        </p:nvSpPr>
        <p:spPr>
          <a:xfrm>
            <a:off x="514350" y="2233930"/>
            <a:ext cx="2766695" cy="223647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p>
            <a:pPr algn="ctr"/>
            <a:r>
              <a:rPr lang="zh-CN" altLang="en-US" sz="1800" b="1">
                <a:solidFill>
                  <a:srgbClr val="C00000"/>
                </a:solidFill>
                <a:latin typeface="黑体" panose="02010609060101010101" charset="-122"/>
                <a:ea typeface="黑体" panose="02010609060101010101" charset="-122"/>
              </a:rPr>
              <a:t>标红</a:t>
            </a:r>
            <a:r>
              <a:rPr lang="zh-CN" altLang="en-US" sz="1800" b="1">
                <a:latin typeface="黑体" panose="02010609060101010101" charset="-122"/>
                <a:ea typeface="黑体" panose="02010609060101010101" charset="-122"/>
              </a:rPr>
              <a:t>的表单字段为必填项，其余字段为自动带出或选填项</a:t>
            </a:r>
            <a:endParaRPr lang="zh-CN" altLang="en-US" sz="1800" b="1">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7" name="文本框 6"/>
          <p:cNvSpPr txBox="1"/>
          <p:nvPr/>
        </p:nvSpPr>
        <p:spPr>
          <a:xfrm>
            <a:off x="264160" y="990600"/>
            <a:ext cx="2865120" cy="398780"/>
          </a:xfrm>
          <a:prstGeom prst="rect">
            <a:avLst/>
          </a:prstGeom>
          <a:noFill/>
        </p:spPr>
        <p:txBody>
          <a:bodyPr wrap="square" rtlCol="0">
            <a:spAutoFit/>
          </a:bodyPr>
          <a:lstStyle/>
          <a:p>
            <a:r>
              <a:rPr lang="en-US" altLang="zh-CN" sz="2000" b="1" dirty="0"/>
              <a:t>1.2 </a:t>
            </a:r>
            <a:r>
              <a:rPr lang="zh-CN" altLang="en-US" sz="2000" b="1" dirty="0"/>
              <a:t>基础信息填写</a:t>
            </a:r>
            <a:endParaRPr lang="zh-CN" altLang="en-US" sz="2000" b="1" dirty="0"/>
          </a:p>
        </p:txBody>
      </p:sp>
      <p:sp>
        <p:nvSpPr>
          <p:cNvPr id="9" name="矩形 8"/>
          <p:cNvSpPr/>
          <p:nvPr/>
        </p:nvSpPr>
        <p:spPr>
          <a:xfrm>
            <a:off x="9158605" y="271780"/>
            <a:ext cx="2860675" cy="398780"/>
          </a:xfrm>
          <a:prstGeom prst="rect">
            <a:avLst/>
          </a:prstGeom>
        </p:spPr>
        <p:txBody>
          <a:bodyPr wrap="square">
            <a:spAutoFit/>
          </a:bodyPr>
          <a:lstStyle/>
          <a:p>
            <a:pPr algn="ctr"/>
            <a:r>
              <a:rPr lang="zh-CN" altLang="en-US" sz="2000" b="1" dirty="0">
                <a:solidFill>
                  <a:srgbClr val="403F44"/>
                </a:solidFill>
                <a:effectLst>
                  <a:innerShdw blurRad="114300">
                    <a:prstClr val="black"/>
                  </a:innerShdw>
                </a:effectLst>
                <a:latin typeface="等线 Light" panose="02010600030101010101" pitchFamily="2" charset="-122"/>
                <a:cs typeface="Segoe UI Light" panose="020B0502040204020203" pitchFamily="34" charset="0"/>
              </a:rPr>
              <a:t>日常</a:t>
            </a:r>
            <a:r>
              <a:rPr lang="zh-CN" altLang="en-US" sz="2000" b="1" dirty="0">
                <a:solidFill>
                  <a:srgbClr val="403F44"/>
                </a:solidFill>
                <a:effectLst>
                  <a:innerShdw blurRad="114300">
                    <a:prstClr val="black"/>
                  </a:innerShdw>
                </a:effectLst>
                <a:latin typeface="+mj-ea"/>
                <a:cs typeface="Segoe UI Light" panose="020B0502040204020203" pitchFamily="34" charset="0"/>
              </a:rPr>
              <a:t>流程填报指南</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3" name="文本框 2"/>
          <p:cNvSpPr txBox="1"/>
          <p:nvPr/>
        </p:nvSpPr>
        <p:spPr>
          <a:xfrm>
            <a:off x="927735" y="6210935"/>
            <a:ext cx="10596245" cy="508000"/>
          </a:xfrm>
          <a:prstGeom prst="rect">
            <a:avLst/>
          </a:prstGeom>
          <a:noFill/>
        </p:spPr>
        <p:txBody>
          <a:bodyPr wrap="square" rtlCol="0">
            <a:noAutofit/>
          </a:bodyPr>
          <a:p>
            <a:endParaRPr lang="en-US" altLang="zh-CN" sz="2000" b="1" dirty="0">
              <a:solidFill>
                <a:srgbClr val="FF0000"/>
              </a:solidFill>
            </a:endParaRPr>
          </a:p>
          <a:p>
            <a:endParaRPr lang="zh-CN" altLang="en-US" sz="2000"/>
          </a:p>
        </p:txBody>
      </p:sp>
      <p:graphicFrame>
        <p:nvGraphicFramePr>
          <p:cNvPr id="2" name="表格 1"/>
          <p:cNvGraphicFramePr/>
          <p:nvPr>
            <p:custDataLst>
              <p:tags r:id="rId1"/>
            </p:custDataLst>
          </p:nvPr>
        </p:nvGraphicFramePr>
        <p:xfrm>
          <a:off x="3338195" y="831723"/>
          <a:ext cx="8329930" cy="5799455"/>
        </p:xfrm>
        <a:graphic>
          <a:graphicData uri="http://schemas.openxmlformats.org/drawingml/2006/table">
            <a:tbl>
              <a:tblPr firstRow="1" bandRow="1">
                <a:tableStyleId>{93296810-A885-4BE3-A3E7-6D5BEEA58F35}</a:tableStyleId>
              </a:tblPr>
              <a:tblGrid>
                <a:gridCol w="1760855"/>
                <a:gridCol w="1078230"/>
                <a:gridCol w="2540635"/>
                <a:gridCol w="2950210"/>
              </a:tblGrid>
              <a:tr h="443230">
                <a:tc>
                  <a:txBody>
                    <a:bodyPr/>
                    <a:p>
                      <a:pPr indent="0" algn="ctr">
                        <a:buNone/>
                      </a:pPr>
                      <a:r>
                        <a:rPr lang="zh-CN" sz="1200">
                          <a:latin typeface="黑体" panose="02010609060101010101" charset="-122"/>
                          <a:ea typeface="黑体" panose="02010609060101010101" charset="-122"/>
                        </a:rPr>
                        <a:t>表单字段</a:t>
                      </a:r>
                      <a:endParaRPr lang="zh-CN" altLang="en-US" sz="12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200">
                          <a:latin typeface="黑体" panose="02010609060101010101" charset="-122"/>
                          <a:ea typeface="黑体" panose="02010609060101010101" charset="-122"/>
                        </a:rPr>
                        <a:t>填写方式</a:t>
                      </a:r>
                      <a:endParaRPr lang="zh-CN" altLang="en-US" sz="12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200">
                          <a:latin typeface="黑体" panose="02010609060101010101" charset="-122"/>
                          <a:ea typeface="黑体" panose="02010609060101010101" charset="-122"/>
                        </a:rPr>
                        <a:t>填写内容</a:t>
                      </a:r>
                      <a:endParaRPr lang="zh-CN" altLang="en-US" sz="12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200">
                          <a:latin typeface="黑体" panose="02010609060101010101" charset="-122"/>
                          <a:ea typeface="黑体" panose="02010609060101010101" charset="-122"/>
                        </a:rPr>
                        <a:t>注意事项</a:t>
                      </a:r>
                      <a:endParaRPr lang="zh-CN" altLang="en-US" sz="1200">
                        <a:latin typeface="黑体" panose="02010609060101010101" charset="-122"/>
                        <a:ea typeface="黑体" panose="02010609060101010101" charset="-122"/>
                      </a:endParaRPr>
                    </a:p>
                  </a:txBody>
                  <a:tcPr marL="12700" marR="12700" marT="12700" vert="horz" anchor="ctr" anchorCtr="0"/>
                </a:tc>
              </a:tr>
              <a:tr h="355600">
                <a:tc>
                  <a:txBody>
                    <a:bodyPr/>
                    <a:p>
                      <a:pPr indent="0" algn="ctr">
                        <a:buNone/>
                      </a:pPr>
                      <a:r>
                        <a:rPr lang="zh-CN" sz="1100">
                          <a:latin typeface="黑体" panose="02010609060101010101" charset="-122"/>
                          <a:ea typeface="黑体" panose="02010609060101010101" charset="-122"/>
                        </a:rPr>
                        <a:t>客户编码</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选择</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点选带出</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382270">
                <a:tc>
                  <a:txBody>
                    <a:bodyPr/>
                    <a:p>
                      <a:pPr indent="0" algn="ctr">
                        <a:buNone/>
                      </a:pPr>
                      <a:r>
                        <a:rPr lang="zh-CN" sz="1100">
                          <a:latin typeface="黑体" panose="02010609060101010101" charset="-122"/>
                          <a:ea typeface="黑体" panose="02010609060101010101" charset="-122"/>
                        </a:rPr>
                        <a:t>客户描述</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由客户编码选定后自动带出</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604520">
                <a:tc>
                  <a:txBody>
                    <a:bodyPr/>
                    <a:p>
                      <a:pPr indent="0" algn="ctr">
                        <a:buNone/>
                      </a:pPr>
                      <a:r>
                        <a:rPr lang="zh-CN" sz="1100">
                          <a:latin typeface="黑体" panose="02010609060101010101" charset="-122"/>
                          <a:ea typeface="黑体" panose="02010609060101010101" charset="-122"/>
                        </a:rPr>
                        <a:t>领（汇）款方式</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sym typeface="+mn-ea"/>
                        </a:rPr>
                        <a:t>自动</a:t>
                      </a:r>
                      <a:endParaRPr lang="zh-CN" sz="1100">
                        <a:latin typeface="黑体" panose="02010609060101010101" charset="-122"/>
                        <a:ea typeface="黑体" panose="02010609060101010101" charset="-122"/>
                        <a:sym typeface="+mn-ea"/>
                      </a:endParaRPr>
                    </a:p>
                    <a:p>
                      <a:pPr indent="0" algn="ctr">
                        <a:buNone/>
                      </a:pPr>
                      <a:r>
                        <a:rPr lang="zh-CN" sz="1100">
                          <a:latin typeface="黑体" panose="02010609060101010101" charset="-122"/>
                          <a:ea typeface="黑体" panose="02010609060101010101" charset="-122"/>
                          <a:sym typeface="+mn-ea"/>
                        </a:rPr>
                        <a:t>（允许修改）</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cs typeface="黑体" panose="02010609060101010101" charset="-122"/>
                        </a:rPr>
                        <a:t>系统逻辑自动带出“电汇”或“其他”</a:t>
                      </a:r>
                      <a:endParaRPr lang="zh-CN" altLang="en-US" sz="1100">
                        <a:latin typeface="黑体" panose="02010609060101010101" charset="-122"/>
                        <a:ea typeface="黑体" panose="02010609060101010101" charset="-122"/>
                        <a:cs typeface="黑体" panose="02010609060101010101" charset="-122"/>
                      </a:endParaRPr>
                    </a:p>
                  </a:txBody>
                  <a:tcPr marL="12700" marR="12700" marT="12700" vert="horz" anchor="ctr" anchorCtr="0"/>
                </a:tc>
                <a:tc>
                  <a:txBody>
                    <a:bodyPr/>
                    <a:p>
                      <a:pPr indent="0" algn="l">
                        <a:buNone/>
                      </a:pPr>
                      <a:r>
                        <a:rPr lang="zh-CN" sz="1100">
                          <a:latin typeface="黑体" panose="02010609060101010101" charset="-122"/>
                          <a:ea typeface="黑体" panose="02010609060101010101" charset="-122"/>
                          <a:cs typeface="黑体" panose="02010609060101010101" charset="-122"/>
                        </a:rPr>
                        <a:t>若需冲抵备用金时：</a:t>
                      </a:r>
                      <a:endParaRPr lang="zh-CN" sz="1100">
                        <a:latin typeface="黑体" panose="02010609060101010101" charset="-122"/>
                        <a:ea typeface="黑体" panose="02010609060101010101" charset="-122"/>
                        <a:cs typeface="黑体" panose="02010609060101010101" charset="-122"/>
                      </a:endParaRPr>
                    </a:p>
                    <a:p>
                      <a:pPr indent="0" algn="ctr">
                        <a:buNone/>
                      </a:pPr>
                      <a:r>
                        <a:rPr lang="zh-CN" sz="1100">
                          <a:latin typeface="黑体" panose="02010609060101010101" charset="-122"/>
                          <a:ea typeface="黑体" panose="02010609060101010101" charset="-122"/>
                          <a:cs typeface="黑体" panose="02010609060101010101" charset="-122"/>
                        </a:rPr>
                        <a:t>1、全额冲抵时自动带出“其他”</a:t>
                      </a:r>
                      <a:endParaRPr lang="zh-CN" sz="1100">
                        <a:latin typeface="黑体" panose="02010609060101010101" charset="-122"/>
                        <a:ea typeface="黑体" panose="02010609060101010101" charset="-122"/>
                        <a:cs typeface="黑体" panose="02010609060101010101" charset="-122"/>
                      </a:endParaRPr>
                    </a:p>
                    <a:p>
                      <a:pPr indent="0" algn="ctr">
                        <a:buNone/>
                      </a:pPr>
                      <a:r>
                        <a:rPr lang="zh-CN" sz="1100" b="0">
                          <a:solidFill>
                            <a:schemeClr val="tx1"/>
                          </a:solidFill>
                          <a:latin typeface="黑体" panose="02010609060101010101" charset="-122"/>
                          <a:ea typeface="黑体" panose="02010609060101010101" charset="-122"/>
                          <a:cs typeface="黑体" panose="02010609060101010101" charset="-122"/>
                        </a:rPr>
                        <a:t>2、部分冲抵时</a:t>
                      </a:r>
                      <a:r>
                        <a:rPr lang="zh-CN" sz="1100" b="1">
                          <a:solidFill>
                            <a:schemeClr val="accent1">
                              <a:lumMod val="75000"/>
                            </a:schemeClr>
                          </a:solidFill>
                          <a:latin typeface="黑体" panose="02010609060101010101" charset="-122"/>
                          <a:ea typeface="黑体" panose="02010609060101010101" charset="-122"/>
                          <a:cs typeface="黑体" panose="02010609060101010101" charset="-122"/>
                        </a:rPr>
                        <a:t>手动选择</a:t>
                      </a:r>
                      <a:r>
                        <a:rPr lang="zh-CN" sz="1100" b="0">
                          <a:solidFill>
                            <a:schemeClr val="tx1"/>
                          </a:solidFill>
                          <a:latin typeface="黑体" panose="02010609060101010101" charset="-122"/>
                          <a:ea typeface="黑体" panose="02010609060101010101" charset="-122"/>
                          <a:cs typeface="黑体" panose="02010609060101010101" charset="-122"/>
                        </a:rPr>
                        <a:t>“电汇”</a:t>
                      </a:r>
                      <a:endParaRPr lang="zh-CN" altLang="en-US" sz="1100" b="0">
                        <a:solidFill>
                          <a:schemeClr val="tx1"/>
                        </a:solidFill>
                        <a:latin typeface="黑体" panose="02010609060101010101" charset="-122"/>
                        <a:ea typeface="黑体" panose="02010609060101010101" charset="-122"/>
                        <a:cs typeface="黑体" panose="02010609060101010101" charset="-122"/>
                      </a:endParaRPr>
                    </a:p>
                  </a:txBody>
                  <a:tcPr marL="12700" marR="12700" marT="12700" vert="horz" anchor="ctr" anchorCtr="0"/>
                </a:tc>
              </a:tr>
              <a:tr h="269240">
                <a:tc>
                  <a:txBody>
                    <a:bodyPr/>
                    <a:p>
                      <a:pPr indent="0" algn="ctr">
                        <a:buNone/>
                      </a:pPr>
                      <a:r>
                        <a:rPr lang="zh-CN" sz="1100" b="1">
                          <a:solidFill>
                            <a:srgbClr val="C00000"/>
                          </a:solidFill>
                          <a:latin typeface="黑体" panose="02010609060101010101" charset="-122"/>
                          <a:ea typeface="黑体" panose="02010609060101010101" charset="-122"/>
                        </a:rPr>
                        <a:t>费用类别编码</a:t>
                      </a:r>
                      <a:endParaRPr lang="zh-CN" altLang="en-US" sz="1100" b="1">
                        <a:solidFill>
                          <a:srgbClr val="C00000"/>
                        </a:solidFill>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选择</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选择对应的费用类别描述</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可进行关键字搜索</a:t>
                      </a:r>
                      <a:endParaRPr lang="zh-CN" altLang="en-US" sz="1100">
                        <a:latin typeface="黑体" panose="02010609060101010101" charset="-122"/>
                        <a:ea typeface="黑体" panose="02010609060101010101" charset="-122"/>
                      </a:endParaRPr>
                    </a:p>
                  </a:txBody>
                  <a:tcPr marL="12700" marR="12700" marT="12700" vert="horz" anchor="ctr" anchorCtr="0"/>
                </a:tc>
              </a:tr>
              <a:tr h="340995">
                <a:tc>
                  <a:txBody>
                    <a:bodyPr/>
                    <a:p>
                      <a:pPr indent="0" algn="ctr">
                        <a:buNone/>
                      </a:pPr>
                      <a:r>
                        <a:rPr lang="zh-CN" sz="1100">
                          <a:latin typeface="黑体" panose="02010609060101010101" charset="-122"/>
                          <a:ea typeface="黑体" panose="02010609060101010101" charset="-122"/>
                        </a:rPr>
                        <a:t>费用类别描述</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业务所对应的费用类别</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355600">
                <a:tc>
                  <a:txBody>
                    <a:bodyPr/>
                    <a:p>
                      <a:pPr indent="0" algn="ctr">
                        <a:buNone/>
                      </a:pPr>
                      <a:r>
                        <a:rPr lang="zh-CN" sz="1100">
                          <a:latin typeface="黑体" panose="02010609060101010101" charset="-122"/>
                          <a:ea typeface="黑体" panose="02010609060101010101" charset="-122"/>
                        </a:rPr>
                        <a:t>费用性质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cs typeface="黑体" panose="02010609060101010101" charset="-122"/>
                        </a:rPr>
                        <a:t>B经营性支出</a:t>
                      </a:r>
                      <a:endParaRPr lang="zh-CN" altLang="en-US" sz="1100">
                        <a:latin typeface="黑体" panose="02010609060101010101" charset="-122"/>
                        <a:ea typeface="黑体" panose="02010609060101010101" charset="-122"/>
                        <a:cs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312420">
                <a:tc>
                  <a:txBody>
                    <a:bodyPr/>
                    <a:p>
                      <a:pPr indent="0" algn="ctr">
                        <a:buNone/>
                      </a:pPr>
                      <a:r>
                        <a:rPr lang="zh-CN" sz="1100">
                          <a:latin typeface="黑体" panose="02010609060101010101" charset="-122"/>
                          <a:ea typeface="黑体" panose="02010609060101010101" charset="-122"/>
                        </a:rPr>
                        <a:t>预算金额</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选择</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点击放大镜选择</a:t>
                      </a:r>
                      <a:endParaRPr lang="zh-CN" altLang="en-US" sz="1100">
                        <a:latin typeface="黑体" panose="02010609060101010101" charset="-122"/>
                        <a:ea typeface="黑体" panose="02010609060101010101" charset="-122"/>
                      </a:endParaRPr>
                    </a:p>
                  </a:txBody>
                  <a:tcPr marL="12700" marR="12700" marT="12700" vert="horz" anchor="ctr" anchorCtr="0"/>
                </a:tc>
                <a:tc rowSpan="3">
                  <a:txBody>
                    <a:bodyPr/>
                    <a:p>
                      <a:pPr indent="0" algn="ctr">
                        <a:buNone/>
                      </a:pPr>
                      <a:r>
                        <a:rPr lang="en-US" altLang="en-US" sz="1100">
                          <a:latin typeface="黑体" panose="02010609060101010101" charset="-122"/>
                          <a:ea typeface="黑体" panose="02010609060101010101" charset="-122"/>
                          <a:sym typeface="+mn-ea"/>
                        </a:rPr>
                        <a:t>仅针对研发订单类业务</a:t>
                      </a:r>
                      <a:endParaRPr lang="zh-CN" altLang="en-US" sz="1100">
                        <a:latin typeface="黑体" panose="02010609060101010101" charset="-122"/>
                        <a:ea typeface="黑体" panose="02010609060101010101" charset="-122"/>
                        <a:cs typeface="黑体" panose="02010609060101010101" charset="-122"/>
                      </a:endParaRPr>
                    </a:p>
                  </a:txBody>
                  <a:tcPr marL="12700" marR="12700" marT="12700" vert="horz" anchor="ctr" anchorCtr="0"/>
                </a:tc>
              </a:tr>
              <a:tr h="356235">
                <a:tc>
                  <a:txBody>
                    <a:bodyPr/>
                    <a:p>
                      <a:pPr indent="0" algn="ctr">
                        <a:buNone/>
                      </a:pPr>
                      <a:r>
                        <a:rPr lang="zh-CN" sz="1100">
                          <a:latin typeface="黑体" panose="02010609060101010101" charset="-122"/>
                          <a:ea typeface="黑体" panose="02010609060101010101" charset="-122"/>
                        </a:rPr>
                        <a:t>预算执行金额</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由预算金额带出</a:t>
                      </a:r>
                      <a:endParaRPr lang="zh-CN" altLang="en-US" sz="1100">
                        <a:latin typeface="黑体" panose="02010609060101010101" charset="-122"/>
                        <a:ea typeface="黑体" panose="02010609060101010101" charset="-122"/>
                      </a:endParaRPr>
                    </a:p>
                  </a:txBody>
                  <a:tcPr marL="12700" marR="12700" marT="12700" vert="horz" anchor="ctr" anchorCtr="0"/>
                </a:tc>
                <a:tc vMerge="1">
                  <a:tcPr marL="12700" marR="12700" marT="12700" vert="horz" anchor="ctr" anchorCtr="0"/>
                </a:tc>
              </a:tr>
              <a:tr h="283845">
                <a:tc>
                  <a:txBody>
                    <a:bodyPr/>
                    <a:p>
                      <a:pPr indent="0" algn="ctr">
                        <a:buNone/>
                      </a:pPr>
                      <a:r>
                        <a:rPr lang="zh-CN" sz="1100">
                          <a:latin typeface="黑体" panose="02010609060101010101" charset="-122"/>
                          <a:ea typeface="黑体" panose="02010609060101010101" charset="-122"/>
                        </a:rPr>
                        <a:t>预算余额</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由预算金额带出</a:t>
                      </a:r>
                      <a:endParaRPr lang="zh-CN" altLang="en-US" sz="1100">
                        <a:latin typeface="黑体" panose="02010609060101010101" charset="-122"/>
                        <a:ea typeface="黑体" panose="02010609060101010101" charset="-122"/>
                      </a:endParaRPr>
                    </a:p>
                  </a:txBody>
                  <a:tcPr marL="12700" marR="12700" marT="12700" vert="horz" anchor="ctr" anchorCtr="0"/>
                </a:tc>
                <a:tc vMerge="1">
                  <a:tcPr marL="12700" marR="12700" marT="12700" vert="horz" anchor="ctr" anchorCtr="0"/>
                </a:tc>
              </a:tr>
              <a:tr h="306705">
                <a:tc>
                  <a:txBody>
                    <a:bodyPr/>
                    <a:p>
                      <a:pPr indent="0" algn="ctr">
                        <a:buNone/>
                      </a:pPr>
                      <a:r>
                        <a:rPr lang="zh-CN" sz="1100">
                          <a:latin typeface="黑体" panose="02010609060101010101" charset="-122"/>
                          <a:ea typeface="黑体" panose="02010609060101010101" charset="-122"/>
                        </a:rPr>
                        <a:t>备用金余额</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员工借用公司备用金的余额</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298450">
                <a:tc>
                  <a:txBody>
                    <a:bodyPr/>
                    <a:p>
                      <a:pPr indent="0" algn="ctr">
                        <a:buNone/>
                      </a:pPr>
                      <a:r>
                        <a:rPr lang="zh-CN" sz="1100" b="1">
                          <a:solidFill>
                            <a:srgbClr val="C00000"/>
                          </a:solidFill>
                          <a:latin typeface="黑体" panose="02010609060101010101" charset="-122"/>
                          <a:ea typeface="黑体" panose="02010609060101010101" charset="-122"/>
                        </a:rPr>
                        <a:t>是否冲备用金</a:t>
                      </a:r>
                      <a:endParaRPr lang="zh-CN" altLang="en-US" sz="1100" b="1">
                        <a:solidFill>
                          <a:srgbClr val="C00000"/>
                        </a:solidFill>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选择</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cs typeface="黑体" panose="02010609060101010101" charset="-122"/>
                        </a:rPr>
                        <a:t>点选“是”或“否”。</a:t>
                      </a:r>
                      <a:endParaRPr lang="zh-CN" altLang="en-US" sz="1100">
                        <a:latin typeface="黑体" panose="02010609060101010101" charset="-122"/>
                        <a:ea typeface="黑体" panose="02010609060101010101" charset="-122"/>
                        <a:cs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296545">
                <a:tc>
                  <a:txBody>
                    <a:bodyPr/>
                    <a:p>
                      <a:pPr indent="0" algn="ctr">
                        <a:buNone/>
                      </a:pPr>
                      <a:r>
                        <a:rPr lang="zh-CN" sz="1100">
                          <a:latin typeface="黑体" panose="02010609060101010101" charset="-122"/>
                          <a:ea typeface="黑体" panose="02010609060101010101" charset="-122"/>
                        </a:rPr>
                        <a:t>本次冲备用金金额</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输入</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输入本次冲抵备用金金额</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不超过备用金余额且小于等于本次报销金额</a:t>
                      </a:r>
                      <a:endParaRPr lang="zh-CN" altLang="en-US" sz="1100">
                        <a:latin typeface="黑体" panose="02010609060101010101" charset="-122"/>
                        <a:ea typeface="黑体" panose="02010609060101010101" charset="-122"/>
                      </a:endParaRPr>
                    </a:p>
                  </a:txBody>
                  <a:tcPr marL="12700" marR="12700" marT="12700" vert="horz" anchor="ctr" anchorCtr="0"/>
                </a:tc>
              </a:tr>
              <a:tr h="298450">
                <a:tc>
                  <a:txBody>
                    <a:bodyPr/>
                    <a:p>
                      <a:pPr indent="0" algn="ctr">
                        <a:buNone/>
                      </a:pPr>
                      <a:r>
                        <a:rPr lang="zh-CN" sz="1100">
                          <a:latin typeface="黑体" panose="02010609060101010101" charset="-122"/>
                          <a:ea typeface="黑体" panose="02010609060101010101" charset="-122"/>
                        </a:rPr>
                        <a:t>原因代码</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点选费用类别编码后带出</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313055">
                <a:tc>
                  <a:txBody>
                    <a:bodyPr/>
                    <a:p>
                      <a:pPr indent="0" algn="ctr">
                        <a:buNone/>
                      </a:pPr>
                      <a:r>
                        <a:rPr lang="zh-CN" sz="1100">
                          <a:latin typeface="黑体" panose="02010609060101010101" charset="-122"/>
                          <a:ea typeface="黑体" panose="02010609060101010101" charset="-122"/>
                        </a:rPr>
                        <a:t>原因代码描述</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点选费用类别编码后带出</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298450">
                <a:tc>
                  <a:txBody>
                    <a:bodyPr/>
                    <a:p>
                      <a:pPr indent="0" algn="ctr">
                        <a:buNone/>
                      </a:pPr>
                      <a:r>
                        <a:rPr lang="zh-CN" sz="1100">
                          <a:latin typeface="黑体" panose="02010609060101010101" charset="-122"/>
                          <a:ea typeface="黑体" panose="02010609060101010101" charset="-122"/>
                        </a:rPr>
                        <a:t>内部订单开始日期</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由内部订单编号带出</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r h="283845">
                <a:tc>
                  <a:txBody>
                    <a:bodyPr/>
                    <a:p>
                      <a:pPr indent="0" algn="ctr">
                        <a:buNone/>
                      </a:pPr>
                      <a:r>
                        <a:rPr lang="zh-CN" sz="1100">
                          <a:latin typeface="黑体" panose="02010609060101010101" charset="-122"/>
                          <a:ea typeface="黑体" panose="02010609060101010101" charset="-122"/>
                        </a:rPr>
                        <a:t>内部订单结束日期</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自动</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r>
                        <a:rPr lang="zh-CN" sz="1100">
                          <a:latin typeface="黑体" panose="02010609060101010101" charset="-122"/>
                          <a:ea typeface="黑体" panose="02010609060101010101" charset="-122"/>
                        </a:rPr>
                        <a:t>由内部订单编号带出</a:t>
                      </a:r>
                      <a:endParaRPr lang="zh-CN" altLang="en-US" sz="1100">
                        <a:latin typeface="黑体" panose="02010609060101010101" charset="-122"/>
                        <a:ea typeface="黑体" panose="02010609060101010101" charset="-122"/>
                      </a:endParaRPr>
                    </a:p>
                  </a:txBody>
                  <a:tcPr marL="12700" marR="12700" marT="12700" vert="horz" anchor="ctr" anchorCtr="0"/>
                </a:tc>
                <a:tc>
                  <a:txBody>
                    <a:bodyPr/>
                    <a:p>
                      <a:pPr indent="0" algn="ctr">
                        <a:buNone/>
                      </a:pPr>
                      <a:endParaRPr lang="en-US" altLang="en-US" sz="1100">
                        <a:latin typeface="黑体" panose="02010609060101010101" charset="-122"/>
                        <a:ea typeface="黑体" panose="02010609060101010101" charset="-122"/>
                      </a:endParaRPr>
                    </a:p>
                  </a:txBody>
                  <a:tcPr marL="12700" marR="12700" marT="12700" vert="horz" anchor="ctr" anchorCtr="0"/>
                </a:tc>
              </a:tr>
            </a:tbl>
          </a:graphicData>
        </a:graphic>
      </p:graphicFrame>
      <p:sp>
        <p:nvSpPr>
          <p:cNvPr id="8" name="横卷形 7"/>
          <p:cNvSpPr/>
          <p:nvPr/>
        </p:nvSpPr>
        <p:spPr>
          <a:xfrm>
            <a:off x="441960" y="1702435"/>
            <a:ext cx="2687320" cy="223647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p>
            <a:pPr algn="ctr"/>
            <a:r>
              <a:rPr lang="zh-CN" altLang="en-US" sz="1800" b="1">
                <a:solidFill>
                  <a:srgbClr val="C00000"/>
                </a:solidFill>
                <a:latin typeface="黑体" panose="02010609060101010101" charset="-122"/>
                <a:ea typeface="黑体" panose="02010609060101010101" charset="-122"/>
                <a:sym typeface="+mn-ea"/>
              </a:rPr>
              <a:t>标红</a:t>
            </a:r>
            <a:r>
              <a:rPr lang="zh-CN" altLang="en-US" sz="1800" b="1">
                <a:latin typeface="黑体" panose="02010609060101010101" charset="-122"/>
                <a:ea typeface="黑体" panose="02010609060101010101" charset="-122"/>
                <a:sym typeface="+mn-ea"/>
              </a:rPr>
              <a:t>的表单字段为必填项，其余字段为自动带出或选填项</a:t>
            </a:r>
            <a:endParaRPr lang="zh-CN" altLang="en-US" sz="1800" b="1">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086485" y="933450"/>
            <a:ext cx="7324725" cy="398780"/>
          </a:xfrm>
          <a:prstGeom prst="rect">
            <a:avLst/>
          </a:prstGeom>
          <a:noFill/>
        </p:spPr>
        <p:txBody>
          <a:bodyPr wrap="square" rtlCol="0">
            <a:spAutoFit/>
          </a:bodyPr>
          <a:lstStyle/>
          <a:p>
            <a:r>
              <a:rPr lang="en-US" altLang="zh-CN" sz="2000" b="1" dirty="0"/>
              <a:t>2</a:t>
            </a:r>
            <a:r>
              <a:rPr lang="zh-CN" altLang="en-US" sz="2000" b="1" dirty="0"/>
              <a:t>、</a:t>
            </a:r>
            <a:r>
              <a:rPr lang="zh-CN" sz="2000" b="1" dirty="0"/>
              <a:t>YPE02叶片日常费用报销流程</a:t>
            </a:r>
            <a:r>
              <a:rPr lang="en-US" altLang="zh-CN" sz="2000" b="1" dirty="0"/>
              <a:t> - </a:t>
            </a:r>
            <a:r>
              <a:rPr lang="zh-CN" altLang="en-US" sz="1600" b="1" dirty="0"/>
              <a:t>报销发票明细填表</a:t>
            </a:r>
            <a:r>
              <a:rPr lang="zh-CN" sz="1600" b="1" dirty="0"/>
              <a:t>单展示及填写</a:t>
            </a:r>
            <a:endParaRPr lang="zh-CN" sz="1600" b="1" dirty="0"/>
          </a:p>
        </p:txBody>
      </p:sp>
      <p:sp>
        <p:nvSpPr>
          <p:cNvPr id="9" name="矩形 8"/>
          <p:cNvSpPr/>
          <p:nvPr/>
        </p:nvSpPr>
        <p:spPr>
          <a:xfrm>
            <a:off x="9158605" y="271780"/>
            <a:ext cx="2860675" cy="398780"/>
          </a:xfrm>
          <a:prstGeom prst="rect">
            <a:avLst/>
          </a:prstGeom>
        </p:spPr>
        <p:txBody>
          <a:bodyPr wrap="square">
            <a:spAutoFit/>
          </a:bodyPr>
          <a:lstStyle/>
          <a:p>
            <a:pPr algn="ctr"/>
            <a:r>
              <a:rPr lang="zh-CN" altLang="en-US" sz="2000" b="1" dirty="0">
                <a:solidFill>
                  <a:srgbClr val="403F44"/>
                </a:solidFill>
                <a:effectLst>
                  <a:innerShdw blurRad="114300">
                    <a:prstClr val="black"/>
                  </a:innerShdw>
                </a:effectLst>
                <a:latin typeface="等线 Light" panose="02010600030101010101" pitchFamily="2" charset="-122"/>
                <a:cs typeface="Segoe UI Light" panose="020B0502040204020203" pitchFamily="34" charset="0"/>
              </a:rPr>
              <a:t>日常</a:t>
            </a:r>
            <a:r>
              <a:rPr lang="zh-CN" altLang="en-US" sz="2000" b="1" dirty="0">
                <a:solidFill>
                  <a:srgbClr val="403F44"/>
                </a:solidFill>
                <a:effectLst>
                  <a:innerShdw blurRad="114300">
                    <a:prstClr val="black"/>
                  </a:innerShdw>
                </a:effectLst>
                <a:latin typeface="+mj-ea"/>
                <a:cs typeface="Segoe UI Light" panose="020B0502040204020203" pitchFamily="34" charset="0"/>
              </a:rPr>
              <a:t>流程填报指南</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graphicFrame>
        <p:nvGraphicFramePr>
          <p:cNvPr id="8" name="表格 7"/>
          <p:cNvGraphicFramePr/>
          <p:nvPr>
            <p:custDataLst>
              <p:tags r:id="rId1"/>
            </p:custDataLst>
          </p:nvPr>
        </p:nvGraphicFramePr>
        <p:xfrm>
          <a:off x="3992562" y="3721735"/>
          <a:ext cx="7361555" cy="3093085"/>
        </p:xfrm>
        <a:graphic>
          <a:graphicData uri="http://schemas.openxmlformats.org/drawingml/2006/table">
            <a:tbl>
              <a:tblPr firstRow="1" bandRow="1">
                <a:tableStyleId>{93296810-A885-4BE3-A3E7-6D5BEEA58F35}</a:tableStyleId>
              </a:tblPr>
              <a:tblGrid>
                <a:gridCol w="1951355"/>
                <a:gridCol w="1195070"/>
                <a:gridCol w="2590800"/>
                <a:gridCol w="1624013"/>
              </a:tblGrid>
              <a:tr h="400685">
                <a:tc>
                  <a:txBody>
                    <a:bodyPr/>
                    <a:p>
                      <a:pPr indent="0" algn="ctr">
                        <a:buNone/>
                      </a:pPr>
                      <a:r>
                        <a:rPr lang="zh-CN" sz="1200"/>
                        <a:t>表单字段</a:t>
                      </a:r>
                      <a:endParaRPr lang="zh-CN" altLang="en-US" sz="1200"/>
                    </a:p>
                  </a:txBody>
                  <a:tcPr marL="12700" marR="12700" marT="12700" vert="horz" anchor="ctr" anchorCtr="0"/>
                </a:tc>
                <a:tc>
                  <a:txBody>
                    <a:bodyPr/>
                    <a:p>
                      <a:pPr indent="0" algn="ctr">
                        <a:buNone/>
                      </a:pPr>
                      <a:r>
                        <a:rPr lang="zh-CN" sz="1200"/>
                        <a:t>填写方式</a:t>
                      </a:r>
                      <a:endParaRPr lang="zh-CN" altLang="en-US" sz="1200"/>
                    </a:p>
                  </a:txBody>
                  <a:tcPr marL="12700" marR="12700" marT="12700" vert="horz" anchor="ctr" anchorCtr="0"/>
                </a:tc>
                <a:tc>
                  <a:txBody>
                    <a:bodyPr/>
                    <a:p>
                      <a:pPr indent="0" algn="ctr">
                        <a:buNone/>
                      </a:pPr>
                      <a:r>
                        <a:rPr lang="zh-CN" sz="1200"/>
                        <a:t>填写内容</a:t>
                      </a:r>
                      <a:endParaRPr lang="zh-CN" altLang="en-US" sz="1200"/>
                    </a:p>
                  </a:txBody>
                  <a:tcPr marL="12700" marR="12700" marT="12700" vert="horz" anchor="ctr" anchorCtr="0"/>
                </a:tc>
                <a:tc>
                  <a:txBody>
                    <a:bodyPr/>
                    <a:p>
                      <a:pPr indent="0" algn="ctr">
                        <a:buNone/>
                      </a:pPr>
                      <a:r>
                        <a:rPr lang="zh-CN" sz="1200"/>
                        <a:t>注意事项</a:t>
                      </a:r>
                      <a:endParaRPr lang="zh-CN" altLang="en-US" sz="1200"/>
                    </a:p>
                  </a:txBody>
                  <a:tcPr marL="12700" marR="12700" marT="12700" vert="horz" anchor="ctr" anchorCtr="0"/>
                </a:tc>
              </a:tr>
              <a:tr h="286385">
                <a:tc>
                  <a:txBody>
                    <a:bodyPr/>
                    <a:p>
                      <a:pPr indent="0" algn="ctr">
                        <a:buNone/>
                      </a:pPr>
                      <a:r>
                        <a:rPr lang="zh-CN" sz="1100"/>
                        <a:t>发票类别</a:t>
                      </a:r>
                      <a:endParaRPr lang="zh-CN" altLang="en-US" sz="1100"/>
                    </a:p>
                  </a:txBody>
                  <a:tcPr marL="12700" marR="12700" marT="12700" vert="horz" anchor="ctr" anchorCtr="0"/>
                </a:tc>
                <a:tc>
                  <a:txBody>
                    <a:bodyPr/>
                    <a:p>
                      <a:pPr indent="0" algn="ctr">
                        <a:buNone/>
                      </a:pPr>
                      <a:r>
                        <a:rPr lang="zh-CN" sz="1100"/>
                        <a:t>选择</a:t>
                      </a:r>
                      <a:endParaRPr lang="zh-CN" altLang="en-US" sz="1100"/>
                    </a:p>
                  </a:txBody>
                  <a:tcPr marL="12700" marR="12700" marT="12700" vert="horz" anchor="ctr" anchorCtr="0"/>
                </a:tc>
                <a:tc>
                  <a:txBody>
                    <a:bodyPr/>
                    <a:p>
                      <a:pPr indent="0" algn="ctr">
                        <a:buNone/>
                      </a:pPr>
                      <a:r>
                        <a:rPr lang="zh-CN" sz="1100"/>
                        <a:t>选择需报销的发票类别</a:t>
                      </a:r>
                      <a:endParaRPr lang="zh-CN" altLang="en-US" sz="1100"/>
                    </a:p>
                  </a:txBody>
                  <a:tcPr marL="12700" marR="12700" marT="12700" vert="horz" anchor="ctr" anchorCtr="0"/>
                </a:tc>
                <a:tc>
                  <a:txBody>
                    <a:bodyPr/>
                    <a:p>
                      <a:pPr indent="0" algn="ctr">
                        <a:buNone/>
                      </a:pPr>
                      <a:r>
                        <a:rPr lang="zh-CN" sz="1100"/>
                        <a:t>目前日常流程中为8类</a:t>
                      </a:r>
                      <a:endParaRPr lang="zh-CN" altLang="en-US" sz="1100"/>
                    </a:p>
                  </a:txBody>
                  <a:tcPr marL="12700" marR="12700" marT="12700" vert="horz" anchor="ctr" anchorCtr="0"/>
                </a:tc>
              </a:tr>
              <a:tr h="271780">
                <a:tc>
                  <a:txBody>
                    <a:bodyPr/>
                    <a:p>
                      <a:pPr indent="0" algn="ctr">
                        <a:buNone/>
                      </a:pPr>
                      <a:r>
                        <a:rPr lang="zh-CN" sz="1100"/>
                        <a:t>发票代码</a:t>
                      </a:r>
                      <a:endParaRPr lang="zh-CN" altLang="en-US" sz="1100"/>
                    </a:p>
                  </a:txBody>
                  <a:tcPr marL="12700" marR="12700" marT="12700" vert="horz" anchor="ctr" anchorCtr="0"/>
                </a:tc>
                <a:tc>
                  <a:txBody>
                    <a:bodyPr/>
                    <a:p>
                      <a:pPr indent="0" algn="ctr">
                        <a:buNone/>
                      </a:pPr>
                      <a:r>
                        <a:rPr lang="zh-CN" sz="1100"/>
                        <a:t>输入</a:t>
                      </a:r>
                      <a:endParaRPr lang="zh-CN" altLang="en-US" sz="1100"/>
                    </a:p>
                  </a:txBody>
                  <a:tcPr marL="12700" marR="12700" marT="12700" vert="horz" anchor="ctr" anchorCtr="0"/>
                </a:tc>
                <a:tc>
                  <a:txBody>
                    <a:bodyPr/>
                    <a:p>
                      <a:pPr indent="0" algn="ctr">
                        <a:buNone/>
                      </a:pPr>
                      <a:r>
                        <a:rPr lang="zh-CN" sz="1100"/>
                        <a:t>根据票面上的发票代码填写</a:t>
                      </a:r>
                      <a:endParaRPr lang="zh-CN" altLang="en-US" sz="1100"/>
                    </a:p>
                  </a:txBody>
                  <a:tcPr marL="12700" marR="12700" marT="12700" vert="horz" anchor="ctr" anchorCtr="0"/>
                </a:tc>
                <a:tc rowSpan="2">
                  <a:txBody>
                    <a:bodyPr/>
                    <a:p>
                      <a:pPr indent="0" algn="ctr">
                        <a:buNone/>
                      </a:pPr>
                      <a:r>
                        <a:rPr lang="zh-CN" sz="1100"/>
                        <a:t>电子发票、专票必填</a:t>
                      </a:r>
                      <a:endParaRPr lang="zh-CN" altLang="en-US" sz="1100"/>
                    </a:p>
                  </a:txBody>
                  <a:tcPr marL="12700" marR="12700" marT="12700" vert="horz" anchor="ctr" anchorCtr="0"/>
                </a:tc>
              </a:tr>
              <a:tr h="300990">
                <a:tc>
                  <a:txBody>
                    <a:bodyPr/>
                    <a:p>
                      <a:pPr indent="0" algn="ctr">
                        <a:buNone/>
                      </a:pPr>
                      <a:r>
                        <a:rPr lang="zh-CN" sz="1100"/>
                        <a:t>发票号码</a:t>
                      </a:r>
                      <a:endParaRPr lang="zh-CN" altLang="en-US" sz="1100"/>
                    </a:p>
                  </a:txBody>
                  <a:tcPr marL="12700" marR="12700" marT="12700" vert="horz" anchor="ctr" anchorCtr="0"/>
                </a:tc>
                <a:tc>
                  <a:txBody>
                    <a:bodyPr/>
                    <a:p>
                      <a:pPr indent="0" algn="ctr">
                        <a:buNone/>
                      </a:pPr>
                      <a:r>
                        <a:rPr lang="zh-CN" sz="1100"/>
                        <a:t>输入</a:t>
                      </a:r>
                      <a:endParaRPr lang="zh-CN" altLang="en-US" sz="1100"/>
                    </a:p>
                  </a:txBody>
                  <a:tcPr marL="12700" marR="12700" marT="12700" vert="horz" anchor="ctr" anchorCtr="0"/>
                </a:tc>
                <a:tc>
                  <a:txBody>
                    <a:bodyPr/>
                    <a:p>
                      <a:pPr indent="0" algn="ctr">
                        <a:buNone/>
                      </a:pPr>
                      <a:r>
                        <a:rPr lang="zh-CN" sz="1100"/>
                        <a:t>根据票面上的发票号码填写</a:t>
                      </a:r>
                      <a:endParaRPr lang="zh-CN" altLang="en-US" sz="1100"/>
                    </a:p>
                  </a:txBody>
                  <a:tcPr marL="12700" marR="12700" marT="12700" vert="horz" anchor="ctr" anchorCtr="0"/>
                </a:tc>
                <a:tc vMerge="1">
                  <a:tcPr/>
                </a:tc>
              </a:tr>
              <a:tr h="444500">
                <a:tc>
                  <a:txBody>
                    <a:bodyPr/>
                    <a:p>
                      <a:pPr indent="0" algn="ctr">
                        <a:buNone/>
                      </a:pPr>
                      <a:r>
                        <a:rPr lang="zh-CN" altLang="en-US" sz="1100"/>
                        <a:t>发票项目</a:t>
                      </a:r>
                      <a:endParaRPr lang="zh-CN" altLang="en-US" sz="1100"/>
                    </a:p>
                  </a:txBody>
                  <a:tcPr marL="12700" marR="12700" marT="12700" vert="horz" anchor="ctr" anchorCtr="0"/>
                </a:tc>
                <a:tc>
                  <a:txBody>
                    <a:bodyPr/>
                    <a:p>
                      <a:pPr indent="0" algn="ctr">
                        <a:buNone/>
                      </a:pPr>
                      <a:r>
                        <a:rPr lang="zh-CN" sz="1100"/>
                        <a:t>选择</a:t>
                      </a:r>
                      <a:endParaRPr lang="zh-CN" altLang="en-US" sz="1100"/>
                    </a:p>
                  </a:txBody>
                  <a:tcPr marL="12700" marR="12700" marT="12700" vert="horz" anchor="ctr" anchorCtr="0"/>
                </a:tc>
                <a:tc>
                  <a:txBody>
                    <a:bodyPr/>
                    <a:p>
                      <a:pPr indent="0" algn="ctr">
                        <a:buNone/>
                      </a:pPr>
                      <a:r>
                        <a:rPr lang="zh-CN" sz="1100"/>
                        <a:t>点击放大镜，根据发票的税率及开票项目选择</a:t>
                      </a:r>
                      <a:endParaRPr lang="zh-CN" altLang="en-US" sz="1100"/>
                    </a:p>
                  </a:txBody>
                  <a:tcPr marL="12700" marR="12700" marT="12700" vert="horz" anchor="ctr" anchorCtr="0"/>
                </a:tc>
                <a:tc rowSpan="6">
                  <a:txBody>
                    <a:bodyPr/>
                    <a:p>
                      <a:pPr indent="0" algn="ctr">
                        <a:buNone/>
                      </a:pPr>
                      <a:r>
                        <a:rPr lang="zh-CN" sz="1100"/>
                        <a:t>专票、旅客运输电子发票需要填写</a:t>
                      </a:r>
                      <a:endParaRPr lang="zh-CN" altLang="en-US" sz="1100"/>
                    </a:p>
                  </a:txBody>
                  <a:tcPr marL="12700" marR="12700" marT="12700" vert="horz" anchor="ctr" anchorCtr="0"/>
                </a:tc>
              </a:tr>
              <a:tr h="300990">
                <a:tc>
                  <a:txBody>
                    <a:bodyPr/>
                    <a:p>
                      <a:pPr indent="0" algn="ctr">
                        <a:buNone/>
                      </a:pPr>
                      <a:r>
                        <a:rPr lang="zh-CN" sz="1100"/>
                        <a:t>税码税率</a:t>
                      </a:r>
                      <a:endParaRPr lang="zh-CN" altLang="en-US" sz="1100"/>
                    </a:p>
                  </a:txBody>
                  <a:tcPr marL="12700" marR="12700" marT="12700" vert="horz" anchor="ctr" anchorCtr="0"/>
                </a:tc>
                <a:tc>
                  <a:txBody>
                    <a:bodyPr/>
                    <a:p>
                      <a:pPr indent="0" algn="ctr">
                        <a:buNone/>
                      </a:pPr>
                      <a:r>
                        <a:rPr lang="zh-CN" sz="1100"/>
                        <a:t>自动</a:t>
                      </a:r>
                      <a:endParaRPr lang="zh-CN" altLang="en-US" sz="1100"/>
                    </a:p>
                  </a:txBody>
                  <a:tcPr marL="12700" marR="12700" marT="12700" vert="horz" anchor="ctr" anchorCtr="0"/>
                </a:tc>
                <a:tc>
                  <a:txBody>
                    <a:bodyPr/>
                    <a:p>
                      <a:pPr indent="0" algn="ctr">
                        <a:buNone/>
                      </a:pPr>
                      <a:r>
                        <a:rPr lang="zh-CN" sz="1100"/>
                        <a:t>由发票项目带出</a:t>
                      </a:r>
                      <a:endParaRPr lang="zh-CN" altLang="en-US" sz="1100"/>
                    </a:p>
                  </a:txBody>
                  <a:tcPr marL="12700" marR="12700" marT="12700" vert="horz" anchor="ctr" anchorCtr="0"/>
                </a:tc>
                <a:tc vMerge="1">
                  <a:tcPr/>
                </a:tc>
              </a:tr>
              <a:tr h="272415">
                <a:tc>
                  <a:txBody>
                    <a:bodyPr/>
                    <a:p>
                      <a:pPr indent="0" algn="ctr">
                        <a:buNone/>
                      </a:pPr>
                      <a:r>
                        <a:rPr lang="zh-CN" sz="1100"/>
                        <a:t>税率</a:t>
                      </a:r>
                      <a:endParaRPr lang="zh-CN" altLang="en-US" sz="1100"/>
                    </a:p>
                  </a:txBody>
                  <a:tcPr marL="12700" marR="12700" marT="12700" vert="horz" anchor="ctr" anchorCtr="0"/>
                </a:tc>
                <a:tc>
                  <a:txBody>
                    <a:bodyPr/>
                    <a:p>
                      <a:pPr indent="0" algn="ctr">
                        <a:buNone/>
                      </a:pPr>
                      <a:r>
                        <a:rPr lang="zh-CN" sz="1100"/>
                        <a:t>自动</a:t>
                      </a:r>
                      <a:endParaRPr lang="zh-CN" altLang="en-US" sz="1100"/>
                    </a:p>
                  </a:txBody>
                  <a:tcPr marL="12700" marR="12700" marT="12700" vert="horz" anchor="ctr" anchorCtr="0"/>
                </a:tc>
                <a:tc>
                  <a:txBody>
                    <a:bodyPr/>
                    <a:p>
                      <a:pPr indent="0" algn="ctr">
                        <a:buNone/>
                      </a:pPr>
                      <a:r>
                        <a:rPr lang="zh-CN" sz="1100"/>
                        <a:t>由发票项目带出</a:t>
                      </a:r>
                      <a:endParaRPr lang="zh-CN" altLang="en-US" sz="1100"/>
                    </a:p>
                  </a:txBody>
                  <a:tcPr marL="12700" marR="12700" marT="12700" vert="horz" anchor="ctr" anchorCtr="0"/>
                </a:tc>
                <a:tc vMerge="1">
                  <a:tcPr/>
                </a:tc>
              </a:tr>
              <a:tr h="271780">
                <a:tc>
                  <a:txBody>
                    <a:bodyPr/>
                    <a:p>
                      <a:pPr indent="0" algn="ctr">
                        <a:buNone/>
                      </a:pPr>
                      <a:r>
                        <a:rPr lang="zh-CN" sz="1100"/>
                        <a:t>含税金额</a:t>
                      </a:r>
                      <a:endParaRPr lang="zh-CN" altLang="en-US" sz="1100"/>
                    </a:p>
                  </a:txBody>
                  <a:tcPr marL="12700" marR="12700" marT="12700" vert="horz" anchor="ctr" anchorCtr="0"/>
                </a:tc>
                <a:tc>
                  <a:txBody>
                    <a:bodyPr/>
                    <a:p>
                      <a:pPr indent="0" algn="ctr">
                        <a:buNone/>
                      </a:pPr>
                      <a:r>
                        <a:rPr lang="zh-CN" sz="1100"/>
                        <a:t>输入</a:t>
                      </a:r>
                      <a:endParaRPr lang="zh-CN" altLang="en-US" sz="1100"/>
                    </a:p>
                  </a:txBody>
                  <a:tcPr marL="12700" marR="12700" marT="12700" vert="horz" anchor="ctr" anchorCtr="0"/>
                </a:tc>
                <a:tc>
                  <a:txBody>
                    <a:bodyPr/>
                    <a:p>
                      <a:pPr indent="0" algn="ctr">
                        <a:buNone/>
                      </a:pPr>
                      <a:r>
                        <a:rPr lang="zh-CN" sz="1100"/>
                        <a:t>根据票面上的价税合计金额填写</a:t>
                      </a:r>
                      <a:endParaRPr lang="zh-CN" altLang="en-US" sz="1100"/>
                    </a:p>
                  </a:txBody>
                  <a:tcPr marL="12700" marR="12700" marT="12700" vert="horz" anchor="ctr" anchorCtr="0"/>
                </a:tc>
                <a:tc vMerge="1">
                  <a:tcPr/>
                </a:tc>
              </a:tr>
              <a:tr h="243205">
                <a:tc>
                  <a:txBody>
                    <a:bodyPr/>
                    <a:p>
                      <a:pPr indent="0" algn="ctr">
                        <a:buNone/>
                      </a:pPr>
                      <a:r>
                        <a:rPr lang="zh-CN" sz="1100"/>
                        <a:t>不含税金额</a:t>
                      </a:r>
                      <a:endParaRPr lang="zh-CN" altLang="en-US" sz="1100"/>
                    </a:p>
                  </a:txBody>
                  <a:tcPr marL="12700" marR="12700" marT="12700" vert="horz" anchor="ctr" anchorCtr="0"/>
                </a:tc>
                <a:tc>
                  <a:txBody>
                    <a:bodyPr/>
                    <a:p>
                      <a:pPr indent="0" algn="ctr">
                        <a:buNone/>
                      </a:pPr>
                      <a:r>
                        <a:rPr lang="zh-CN" sz="1100"/>
                        <a:t>自动</a:t>
                      </a:r>
                      <a:endParaRPr lang="zh-CN" altLang="en-US" sz="1100"/>
                    </a:p>
                  </a:txBody>
                  <a:tcPr marL="12700" marR="12700" marT="12700" vert="horz" anchor="ctr" anchorCtr="0"/>
                </a:tc>
                <a:tc>
                  <a:txBody>
                    <a:bodyPr/>
                    <a:p>
                      <a:pPr indent="0" algn="ctr">
                        <a:buNone/>
                      </a:pPr>
                      <a:r>
                        <a:rPr lang="zh-CN" sz="1100"/>
                        <a:t>由含税金额带出</a:t>
                      </a:r>
                      <a:endParaRPr lang="zh-CN" altLang="en-US" sz="1100"/>
                    </a:p>
                  </a:txBody>
                  <a:tcPr marL="12700" marR="12700" marT="12700" vert="horz" anchor="ctr" anchorCtr="0"/>
                </a:tc>
                <a:tc vMerge="1">
                  <a:tcPr/>
                </a:tc>
              </a:tr>
              <a:tr h="300355">
                <a:tc>
                  <a:txBody>
                    <a:bodyPr/>
                    <a:p>
                      <a:pPr indent="0" algn="ctr">
                        <a:buNone/>
                      </a:pPr>
                      <a:r>
                        <a:rPr lang="zh-CN" sz="1100"/>
                        <a:t>进项税</a:t>
                      </a:r>
                      <a:endParaRPr lang="zh-CN" altLang="en-US" sz="1100"/>
                    </a:p>
                  </a:txBody>
                  <a:tcPr marL="12700" marR="12700" marT="12700" vert="horz" anchor="ctr" anchorCtr="0"/>
                </a:tc>
                <a:tc>
                  <a:txBody>
                    <a:bodyPr/>
                    <a:p>
                      <a:pPr indent="0" algn="ctr">
                        <a:buNone/>
                      </a:pPr>
                      <a:r>
                        <a:rPr lang="zh-CN" sz="1100"/>
                        <a:t>自动</a:t>
                      </a:r>
                      <a:endParaRPr lang="zh-CN" altLang="en-US" sz="1100"/>
                    </a:p>
                  </a:txBody>
                  <a:tcPr marL="12700" marR="12700" marT="12700" vert="horz" anchor="ctr" anchorCtr="0"/>
                </a:tc>
                <a:tc>
                  <a:txBody>
                    <a:bodyPr/>
                    <a:p>
                      <a:pPr indent="0" algn="ctr">
                        <a:buNone/>
                      </a:pPr>
                      <a:r>
                        <a:rPr lang="zh-CN" sz="1100"/>
                        <a:t>由含税金额带出</a:t>
                      </a:r>
                      <a:endParaRPr lang="zh-CN" altLang="en-US" sz="1100"/>
                    </a:p>
                  </a:txBody>
                  <a:tcPr marL="12700" marR="12700" marT="12700" vert="horz" anchor="ctr" anchorCtr="0"/>
                </a:tc>
                <a:tc vMerge="1">
                  <a:tcPr/>
                </a:tc>
              </a:tr>
            </a:tbl>
          </a:graphicData>
        </a:graphic>
      </p:graphicFrame>
      <p:sp>
        <p:nvSpPr>
          <p:cNvPr id="10" name="横卷形 9"/>
          <p:cNvSpPr/>
          <p:nvPr/>
        </p:nvSpPr>
        <p:spPr>
          <a:xfrm>
            <a:off x="636270" y="3974465"/>
            <a:ext cx="3047365" cy="223647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p>
            <a:pPr marL="285750" indent="-285750" algn="l">
              <a:buFont typeface="Wingdings" panose="05000000000000000000" charset="0"/>
              <a:buChar char="u"/>
            </a:pPr>
            <a:r>
              <a:rPr lang="zh-CN" altLang="en-US" sz="1600" b="1">
                <a:latin typeface="黑体" panose="02010609060101010101" charset="-122"/>
                <a:ea typeface="黑体" panose="02010609060101010101" charset="-122"/>
              </a:rPr>
              <a:t>点击右侧绿色圆圈加号为添加明细行。</a:t>
            </a:r>
            <a:endParaRPr lang="zh-CN" altLang="en-US" sz="1600" b="1">
              <a:latin typeface="黑体" panose="02010609060101010101" charset="-122"/>
              <a:ea typeface="黑体" panose="02010609060101010101" charset="-122"/>
            </a:endParaRPr>
          </a:p>
          <a:p>
            <a:pPr marL="285750" indent="-285750" algn="l">
              <a:buFont typeface="Wingdings" panose="05000000000000000000" charset="0"/>
              <a:buChar char="u"/>
            </a:pPr>
            <a:r>
              <a:rPr lang="zh-CN" altLang="en-US" sz="1600" b="1">
                <a:latin typeface="黑体" panose="02010609060101010101" charset="-122"/>
                <a:ea typeface="黑体" panose="02010609060101010101" charset="-122"/>
                <a:sym typeface="+mn-ea"/>
              </a:rPr>
              <a:t>点击右侧红色圆圈</a:t>
            </a:r>
            <a:r>
              <a:rPr lang="zh-CN" altLang="en-US" sz="1600" b="1">
                <a:latin typeface="黑体" panose="02010609060101010101" charset="-122"/>
                <a:ea typeface="黑体" panose="02010609060101010101" charset="-122"/>
              </a:rPr>
              <a:t>减号为删除明细行。</a:t>
            </a:r>
            <a:endParaRPr lang="zh-CN" altLang="en-US" sz="1600" b="1">
              <a:latin typeface="黑体" panose="02010609060101010101" charset="-122"/>
              <a:ea typeface="黑体" panose="02010609060101010101" charset="-122"/>
            </a:endParaRPr>
          </a:p>
        </p:txBody>
      </p:sp>
      <p:pic>
        <p:nvPicPr>
          <p:cNvPr id="11" name="图片 10"/>
          <p:cNvPicPr>
            <a:picLocks noChangeAspect="1"/>
          </p:cNvPicPr>
          <p:nvPr/>
        </p:nvPicPr>
        <p:blipFill>
          <a:blip r:embed="rId2"/>
          <a:stretch>
            <a:fillRect/>
          </a:stretch>
        </p:blipFill>
        <p:spPr>
          <a:xfrm>
            <a:off x="855980" y="1329690"/>
            <a:ext cx="10480040" cy="2385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086485" y="933450"/>
            <a:ext cx="6675120" cy="398780"/>
          </a:xfrm>
          <a:prstGeom prst="rect">
            <a:avLst/>
          </a:prstGeom>
          <a:noFill/>
        </p:spPr>
        <p:txBody>
          <a:bodyPr wrap="square" rtlCol="0">
            <a:spAutoFit/>
          </a:bodyPr>
          <a:lstStyle/>
          <a:p>
            <a:r>
              <a:rPr lang="en-US" altLang="zh-CN" sz="2000" b="1" dirty="0"/>
              <a:t>3</a:t>
            </a:r>
            <a:r>
              <a:rPr lang="zh-CN" altLang="en-US" sz="2000" b="1" dirty="0"/>
              <a:t>、</a:t>
            </a:r>
            <a:r>
              <a:rPr lang="zh-CN" sz="2000" b="1" dirty="0"/>
              <a:t>YPE02叶片日常费用报销流程</a:t>
            </a:r>
            <a:r>
              <a:rPr lang="en-US" altLang="zh-CN" sz="2000" b="1" dirty="0"/>
              <a:t> - </a:t>
            </a:r>
            <a:r>
              <a:rPr lang="zh-CN" altLang="en-US" sz="1600" b="1" dirty="0"/>
              <a:t>收付款等信息</a:t>
            </a:r>
            <a:r>
              <a:rPr lang="zh-CN" sz="1600" b="1" dirty="0"/>
              <a:t>表单展示</a:t>
            </a:r>
            <a:endParaRPr lang="zh-CN" sz="1600" b="1" dirty="0"/>
          </a:p>
        </p:txBody>
      </p:sp>
      <p:sp>
        <p:nvSpPr>
          <p:cNvPr id="9" name="矩形 8"/>
          <p:cNvSpPr/>
          <p:nvPr/>
        </p:nvSpPr>
        <p:spPr>
          <a:xfrm>
            <a:off x="9158605" y="271780"/>
            <a:ext cx="2860675" cy="398780"/>
          </a:xfrm>
          <a:prstGeom prst="rect">
            <a:avLst/>
          </a:prstGeom>
        </p:spPr>
        <p:txBody>
          <a:bodyPr wrap="square">
            <a:spAutoFit/>
          </a:bodyPr>
          <a:lstStyle/>
          <a:p>
            <a:pPr algn="ctr"/>
            <a:r>
              <a:rPr lang="zh-CN" altLang="en-US" sz="2000" b="1" dirty="0">
                <a:solidFill>
                  <a:srgbClr val="403F44"/>
                </a:solidFill>
                <a:effectLst>
                  <a:innerShdw blurRad="114300">
                    <a:prstClr val="black"/>
                  </a:innerShdw>
                </a:effectLst>
                <a:latin typeface="等线 Light" panose="02010600030101010101" pitchFamily="2" charset="-122"/>
                <a:cs typeface="Segoe UI Light" panose="020B0502040204020203" pitchFamily="34" charset="0"/>
              </a:rPr>
              <a:t>日常</a:t>
            </a:r>
            <a:r>
              <a:rPr lang="zh-CN" altLang="en-US" sz="2000" b="1" dirty="0">
                <a:solidFill>
                  <a:srgbClr val="403F44"/>
                </a:solidFill>
                <a:effectLst>
                  <a:innerShdw blurRad="114300">
                    <a:prstClr val="black"/>
                  </a:innerShdw>
                </a:effectLst>
                <a:latin typeface="+mj-ea"/>
                <a:cs typeface="Segoe UI Light" panose="020B0502040204020203" pitchFamily="34" charset="0"/>
              </a:rPr>
              <a:t>流程填报指南</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pic>
        <p:nvPicPr>
          <p:cNvPr id="8" name="图片 7"/>
          <p:cNvPicPr>
            <a:picLocks noChangeAspect="1"/>
          </p:cNvPicPr>
          <p:nvPr/>
        </p:nvPicPr>
        <p:blipFill>
          <a:blip r:embed="rId1"/>
          <a:stretch>
            <a:fillRect/>
          </a:stretch>
        </p:blipFill>
        <p:spPr>
          <a:xfrm>
            <a:off x="304800" y="1428750"/>
            <a:ext cx="11582400" cy="4000500"/>
          </a:xfrm>
          <a:prstGeom prst="rect">
            <a:avLst/>
          </a:prstGeom>
        </p:spPr>
      </p:pic>
      <p:sp>
        <p:nvSpPr>
          <p:cNvPr id="10" name="文本框 9"/>
          <p:cNvSpPr txBox="1"/>
          <p:nvPr/>
        </p:nvSpPr>
        <p:spPr>
          <a:xfrm>
            <a:off x="331470" y="5586095"/>
            <a:ext cx="11340465" cy="974090"/>
          </a:xfrm>
          <a:prstGeom prst="rect">
            <a:avLst/>
          </a:prstGeom>
          <a:noFill/>
        </p:spPr>
        <p:txBody>
          <a:bodyPr wrap="square" rtlCol="0">
            <a:noAutofit/>
          </a:bodyPr>
          <a:p>
            <a:pPr marL="0" indent="0">
              <a:buFont typeface="+mj-ea"/>
              <a:buNone/>
            </a:pPr>
            <a:r>
              <a:rPr lang="zh-CN" altLang="en-US" sz="1600" b="1">
                <a:solidFill>
                  <a:srgbClr val="C00000"/>
                </a:solidFill>
              </a:rPr>
              <a:t>注意：</a:t>
            </a:r>
            <a:endParaRPr lang="zh-CN" altLang="en-US" sz="1600"/>
          </a:p>
          <a:p>
            <a:pPr marL="342900" indent="-342900">
              <a:buFont typeface="+mj-ea"/>
              <a:buAutoNum type="circleNumDbPlain"/>
            </a:pPr>
            <a:r>
              <a:rPr lang="zh-CN" altLang="en-US" sz="1400" b="1"/>
              <a:t>备注栏：</a:t>
            </a:r>
            <a:r>
              <a:rPr lang="zh-CN" altLang="en-US" sz="1400"/>
              <a:t>如有特殊情况需说明，可在备注栏编辑。</a:t>
            </a:r>
            <a:endParaRPr lang="zh-CN" altLang="en-US" sz="1400"/>
          </a:p>
          <a:p>
            <a:pPr marL="342900" indent="-342900">
              <a:buFont typeface="+mj-ea"/>
              <a:buAutoNum type="circleNumDbPlain"/>
            </a:pPr>
            <a:r>
              <a:rPr lang="zh-CN" altLang="en-US" sz="1400" b="1"/>
              <a:t>附件栏：</a:t>
            </a:r>
            <a:r>
              <a:rPr lang="zh-CN" altLang="en-US" sz="1400"/>
              <a:t>可上传报销单据及原始票据以外的其他单据。若原始单据字迹较浅，可在此处上传图片（例如：菜单）。</a:t>
            </a:r>
            <a:endParaRPr lang="zh-CN" altLang="en-US" sz="1400"/>
          </a:p>
          <a:p>
            <a:pPr marL="342900" indent="-342900">
              <a:buFont typeface="+mj-ea"/>
              <a:buAutoNum type="circleNumDbPlain"/>
            </a:pPr>
            <a:r>
              <a:rPr lang="zh-CN" altLang="en-US" sz="1400">
                <a:sym typeface="+mn-ea"/>
              </a:rPr>
              <a:t>流程提交前请核对上图</a:t>
            </a:r>
            <a:r>
              <a:rPr lang="en-US" altLang="zh-CN" sz="1400" b="1">
                <a:sym typeface="+mn-ea"/>
              </a:rPr>
              <a:t>7</a:t>
            </a:r>
            <a:r>
              <a:rPr lang="zh-CN" altLang="en-US" sz="1400" b="1">
                <a:sym typeface="+mn-ea"/>
              </a:rPr>
              <a:t>处红框</a:t>
            </a:r>
            <a:r>
              <a:rPr lang="zh-CN" altLang="en-US" sz="1400">
                <a:sym typeface="+mn-ea"/>
              </a:rPr>
              <a:t>中银行信息是否准确无误且无空格，</a:t>
            </a:r>
            <a:r>
              <a:rPr lang="zh-CN" altLang="en-US" sz="1400" b="1">
                <a:solidFill>
                  <a:srgbClr val="C00000"/>
                </a:solidFill>
                <a:sym typeface="+mn-ea"/>
              </a:rPr>
              <a:t>联行号</a:t>
            </a:r>
            <a:r>
              <a:rPr lang="zh-CN" altLang="en-US" sz="1400">
                <a:sym typeface="+mn-ea"/>
              </a:rPr>
              <a:t>必须为</a:t>
            </a:r>
            <a:r>
              <a:rPr lang="en-US" altLang="zh-CN" sz="1400">
                <a:sym typeface="+mn-ea"/>
              </a:rPr>
              <a:t>12</a:t>
            </a:r>
            <a:r>
              <a:rPr lang="zh-CN" altLang="en-US" sz="1400">
                <a:sym typeface="+mn-ea"/>
              </a:rPr>
              <a:t>位数字。如有错误请联系公司人力进行维护。</a:t>
            </a:r>
            <a:endParaRPr lang="zh-CN" altLang="en-US" sz="140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7" name="文本框 6"/>
          <p:cNvSpPr txBox="1"/>
          <p:nvPr/>
        </p:nvSpPr>
        <p:spPr>
          <a:xfrm>
            <a:off x="264160" y="990600"/>
            <a:ext cx="2865120" cy="398780"/>
          </a:xfrm>
          <a:prstGeom prst="rect">
            <a:avLst/>
          </a:prstGeom>
          <a:noFill/>
        </p:spPr>
        <p:txBody>
          <a:bodyPr wrap="square" rtlCol="0">
            <a:spAutoFit/>
          </a:bodyPr>
          <a:lstStyle/>
          <a:p>
            <a:r>
              <a:rPr lang="en-US" altLang="zh-CN" sz="2000" b="1" dirty="0"/>
              <a:t>3.1 </a:t>
            </a:r>
            <a:r>
              <a:rPr lang="zh-CN" altLang="en-US" sz="2000" b="1" dirty="0"/>
              <a:t>收付款信息填写</a:t>
            </a:r>
            <a:endParaRPr lang="zh-CN" altLang="en-US" sz="2000" b="1" dirty="0"/>
          </a:p>
        </p:txBody>
      </p:sp>
      <p:sp>
        <p:nvSpPr>
          <p:cNvPr id="9" name="矩形 8"/>
          <p:cNvSpPr/>
          <p:nvPr/>
        </p:nvSpPr>
        <p:spPr>
          <a:xfrm>
            <a:off x="9158605" y="271780"/>
            <a:ext cx="2860675" cy="398780"/>
          </a:xfrm>
          <a:prstGeom prst="rect">
            <a:avLst/>
          </a:prstGeom>
        </p:spPr>
        <p:txBody>
          <a:bodyPr wrap="square">
            <a:spAutoFit/>
          </a:bodyPr>
          <a:lstStyle/>
          <a:p>
            <a:pPr algn="ctr"/>
            <a:r>
              <a:rPr lang="zh-CN" altLang="en-US" sz="2000" b="1" dirty="0">
                <a:solidFill>
                  <a:srgbClr val="403F44"/>
                </a:solidFill>
                <a:effectLst>
                  <a:innerShdw blurRad="114300">
                    <a:prstClr val="black"/>
                  </a:innerShdw>
                </a:effectLst>
                <a:latin typeface="等线 Light" panose="02010600030101010101" pitchFamily="2" charset="-122"/>
                <a:cs typeface="Segoe UI Light" panose="020B0502040204020203" pitchFamily="34" charset="0"/>
              </a:rPr>
              <a:t>日常</a:t>
            </a:r>
            <a:r>
              <a:rPr lang="zh-CN" altLang="en-US" sz="2000" b="1" dirty="0">
                <a:solidFill>
                  <a:srgbClr val="403F44"/>
                </a:solidFill>
                <a:effectLst>
                  <a:innerShdw blurRad="114300">
                    <a:prstClr val="black"/>
                  </a:innerShdw>
                </a:effectLst>
                <a:latin typeface="+mj-ea"/>
                <a:cs typeface="Segoe UI Light" panose="020B0502040204020203" pitchFamily="34" charset="0"/>
              </a:rPr>
              <a:t>流程填报指南</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3" name="文本框 2"/>
          <p:cNvSpPr txBox="1"/>
          <p:nvPr/>
        </p:nvSpPr>
        <p:spPr>
          <a:xfrm>
            <a:off x="927735" y="6210935"/>
            <a:ext cx="10596245" cy="508000"/>
          </a:xfrm>
          <a:prstGeom prst="rect">
            <a:avLst/>
          </a:prstGeom>
          <a:noFill/>
        </p:spPr>
        <p:txBody>
          <a:bodyPr wrap="square" rtlCol="0">
            <a:noAutofit/>
          </a:bodyPr>
          <a:p>
            <a:endParaRPr lang="en-US" altLang="zh-CN" sz="2000" b="1" dirty="0">
              <a:solidFill>
                <a:srgbClr val="FF0000"/>
              </a:solidFill>
            </a:endParaRPr>
          </a:p>
          <a:p>
            <a:endParaRPr lang="zh-CN" altLang="en-US" sz="2000"/>
          </a:p>
        </p:txBody>
      </p:sp>
      <p:sp>
        <p:nvSpPr>
          <p:cNvPr id="8" name="横卷形 7"/>
          <p:cNvSpPr/>
          <p:nvPr/>
        </p:nvSpPr>
        <p:spPr>
          <a:xfrm>
            <a:off x="441960" y="1702435"/>
            <a:ext cx="2687320" cy="223647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p>
            <a:pPr algn="ctr"/>
            <a:r>
              <a:rPr lang="zh-CN" altLang="en-US" sz="1800" b="1">
                <a:solidFill>
                  <a:srgbClr val="C00000"/>
                </a:solidFill>
                <a:latin typeface="黑体" panose="02010609060101010101" charset="-122"/>
                <a:ea typeface="黑体" panose="02010609060101010101" charset="-122"/>
                <a:sym typeface="+mn-ea"/>
              </a:rPr>
              <a:t>标红</a:t>
            </a:r>
            <a:r>
              <a:rPr lang="zh-CN" altLang="en-US" sz="1800" b="1">
                <a:latin typeface="黑体" panose="02010609060101010101" charset="-122"/>
                <a:ea typeface="黑体" panose="02010609060101010101" charset="-122"/>
                <a:sym typeface="+mn-ea"/>
              </a:rPr>
              <a:t>的表单字段为必填项，其余字段为自动带出或选填项</a:t>
            </a:r>
            <a:endParaRPr lang="zh-CN" altLang="en-US" sz="1800" b="1">
              <a:latin typeface="黑体" panose="02010609060101010101" charset="-122"/>
              <a:ea typeface="黑体" panose="02010609060101010101" charset="-122"/>
            </a:endParaRPr>
          </a:p>
        </p:txBody>
      </p:sp>
      <p:graphicFrame>
        <p:nvGraphicFramePr>
          <p:cNvPr id="5" name="表格 4"/>
          <p:cNvGraphicFramePr/>
          <p:nvPr>
            <p:custDataLst>
              <p:tags r:id="rId1"/>
            </p:custDataLst>
          </p:nvPr>
        </p:nvGraphicFramePr>
        <p:xfrm>
          <a:off x="3891915" y="786955"/>
          <a:ext cx="7569201" cy="6062980"/>
        </p:xfrm>
        <a:graphic>
          <a:graphicData uri="http://schemas.openxmlformats.org/drawingml/2006/table">
            <a:tbl>
              <a:tblPr firstRow="1" bandRow="1">
                <a:tableStyleId>{93296810-A885-4BE3-A3E7-6D5BEEA58F35}</a:tableStyleId>
              </a:tblPr>
              <a:tblGrid>
                <a:gridCol w="1802765"/>
                <a:gridCol w="886460"/>
                <a:gridCol w="2696211"/>
                <a:gridCol w="2183765"/>
              </a:tblGrid>
              <a:tr h="281940">
                <a:tc>
                  <a:txBody>
                    <a:bodyPr/>
                    <a:p>
                      <a:pPr indent="0" algn="ctr">
                        <a:buNone/>
                      </a:pPr>
                      <a:r>
                        <a:rPr lang="zh-CN" sz="1200"/>
                        <a:t>表单字段</a:t>
                      </a:r>
                      <a:endParaRPr lang="zh-CN" altLang="en-US" sz="1200"/>
                    </a:p>
                  </a:txBody>
                  <a:tcPr marL="12700" marR="12700" marT="12700" vert="horz" anchor="ctr" anchorCtr="0"/>
                </a:tc>
                <a:tc>
                  <a:txBody>
                    <a:bodyPr/>
                    <a:p>
                      <a:pPr indent="0" algn="ctr">
                        <a:buNone/>
                      </a:pPr>
                      <a:r>
                        <a:rPr lang="zh-CN" sz="1200"/>
                        <a:t>填写方式</a:t>
                      </a:r>
                      <a:endParaRPr lang="zh-CN" altLang="en-US" sz="1200"/>
                    </a:p>
                  </a:txBody>
                  <a:tcPr marL="12700" marR="12700" marT="12700" vert="horz" anchor="ctr" anchorCtr="0"/>
                </a:tc>
                <a:tc>
                  <a:txBody>
                    <a:bodyPr/>
                    <a:p>
                      <a:pPr indent="0" algn="ctr">
                        <a:buNone/>
                      </a:pPr>
                      <a:r>
                        <a:rPr lang="zh-CN" sz="1200"/>
                        <a:t>填写内容</a:t>
                      </a:r>
                      <a:endParaRPr lang="zh-CN" altLang="en-US" sz="1200"/>
                    </a:p>
                  </a:txBody>
                  <a:tcPr marL="12700" marR="12700" marT="12700" vert="horz" anchor="ctr" anchorCtr="0"/>
                </a:tc>
                <a:tc>
                  <a:txBody>
                    <a:bodyPr/>
                    <a:p>
                      <a:pPr indent="0" algn="ctr">
                        <a:buNone/>
                      </a:pPr>
                      <a:r>
                        <a:rPr lang="zh-CN" sz="1200"/>
                        <a:t>注意事项</a:t>
                      </a:r>
                      <a:endParaRPr lang="zh-CN" altLang="en-US" sz="1200"/>
                    </a:p>
                  </a:txBody>
                  <a:tcPr marL="12700" marR="12700" marT="12700" vert="horz" anchor="ctr" anchorCtr="0"/>
                </a:tc>
              </a:tr>
              <a:tr h="222250">
                <a:tc>
                  <a:txBody>
                    <a:bodyPr/>
                    <a:p>
                      <a:pPr indent="0" algn="ctr">
                        <a:buNone/>
                      </a:pPr>
                      <a:r>
                        <a:rPr lang="zh-CN" sz="1000"/>
                        <a:t>含税金额小计</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发票明细行含税金额的合计数</a:t>
                      </a:r>
                      <a:endParaRPr lang="zh-CN" altLang="en-US" sz="1000"/>
                    </a:p>
                  </a:txBody>
                  <a:tcPr marL="12700" marR="12700" marT="12700" vert="horz" anchor="ctr" anchorCtr="0"/>
                </a:tc>
                <a:tc>
                  <a:txBody>
                    <a:bodyPr/>
                    <a:p>
                      <a:pPr indent="0" algn="ctr">
                        <a:buNone/>
                      </a:pPr>
                      <a:endParaRPr lang="en-US" altLang="en-US" sz="1000"/>
                    </a:p>
                  </a:txBody>
                  <a:tcPr marL="12700" marR="12700" marT="12700" vert="horz" anchor="ctr" anchorCtr="0"/>
                </a:tc>
              </a:tr>
              <a:tr h="222885">
                <a:tc>
                  <a:txBody>
                    <a:bodyPr/>
                    <a:p>
                      <a:pPr indent="0" algn="ctr">
                        <a:buNone/>
                      </a:pPr>
                      <a:r>
                        <a:rPr lang="zh-CN" sz="1000"/>
                        <a:t>不含税金额小计</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发票明细行不含税金额的合计数</a:t>
                      </a:r>
                      <a:endParaRPr lang="zh-CN" altLang="en-US" sz="1000"/>
                    </a:p>
                  </a:txBody>
                  <a:tcPr marL="12700" marR="12700" marT="12700" vert="horz" anchor="ctr" anchorCtr="0"/>
                </a:tc>
                <a:tc>
                  <a:txBody>
                    <a:bodyPr/>
                    <a:p>
                      <a:pPr indent="0" algn="ctr">
                        <a:buNone/>
                      </a:pPr>
                      <a:endParaRPr lang="en-US" altLang="en-US" sz="1000"/>
                    </a:p>
                  </a:txBody>
                  <a:tcPr marL="12700" marR="12700" marT="12700" vert="horz" anchor="ctr" anchorCtr="0"/>
                </a:tc>
              </a:tr>
              <a:tr h="222250">
                <a:tc>
                  <a:txBody>
                    <a:bodyPr/>
                    <a:p>
                      <a:pPr indent="0" algn="ctr">
                        <a:buNone/>
                      </a:pPr>
                      <a:r>
                        <a:rPr lang="zh-CN" sz="1000"/>
                        <a:t>税额小计</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发票明细行进项税的合计数</a:t>
                      </a:r>
                      <a:endParaRPr lang="zh-CN" altLang="en-US" sz="1000"/>
                    </a:p>
                  </a:txBody>
                  <a:tcPr marL="12700" marR="12700" marT="12700" vert="horz" anchor="ctr" anchorCtr="0"/>
                </a:tc>
                <a:tc>
                  <a:txBody>
                    <a:bodyPr/>
                    <a:p>
                      <a:pPr indent="0" algn="ctr">
                        <a:buNone/>
                      </a:pPr>
                      <a:endParaRPr lang="en-US" altLang="en-US" sz="1000"/>
                    </a:p>
                  </a:txBody>
                  <a:tcPr marL="12700" marR="12700" marT="12700" vert="horz" anchor="ctr" anchorCtr="0"/>
                </a:tc>
              </a:tr>
              <a:tr h="222250">
                <a:tc>
                  <a:txBody>
                    <a:bodyPr/>
                    <a:p>
                      <a:pPr indent="0" algn="ctr">
                        <a:buNone/>
                      </a:pPr>
                      <a:r>
                        <a:rPr lang="zh-CN" sz="1000"/>
                        <a:t>申报金额合计</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发票明细行不含税金额的合计数</a:t>
                      </a:r>
                      <a:endParaRPr lang="zh-CN" altLang="en-US" sz="1000"/>
                    </a:p>
                  </a:txBody>
                  <a:tcPr marL="12700" marR="12700" marT="12700" vert="horz" anchor="ctr" anchorCtr="0"/>
                </a:tc>
                <a:tc>
                  <a:txBody>
                    <a:bodyPr/>
                    <a:p>
                      <a:pPr indent="0" algn="ctr">
                        <a:buNone/>
                      </a:pPr>
                      <a:endParaRPr lang="en-US" altLang="en-US" sz="1000"/>
                    </a:p>
                  </a:txBody>
                  <a:tcPr marL="12700" marR="12700" marT="12700" vert="horz" anchor="ctr" anchorCtr="0"/>
                </a:tc>
              </a:tr>
              <a:tr h="222250">
                <a:tc>
                  <a:txBody>
                    <a:bodyPr/>
                    <a:p>
                      <a:pPr indent="0" algn="ctr">
                        <a:buNone/>
                      </a:pPr>
                      <a:r>
                        <a:rPr lang="zh-CN" sz="1000"/>
                        <a:t>报销金额（小写）</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本次报销应收的金额（小写）</a:t>
                      </a:r>
                      <a:endParaRPr lang="zh-CN" altLang="en-US" sz="1000"/>
                    </a:p>
                  </a:txBody>
                  <a:tcPr marL="12700" marR="12700" marT="12700" vert="horz" anchor="ctr" anchorCtr="0"/>
                </a:tc>
                <a:tc>
                  <a:txBody>
                    <a:bodyPr/>
                    <a:p>
                      <a:pPr indent="0" algn="ctr">
                        <a:buNone/>
                      </a:pPr>
                      <a:r>
                        <a:rPr lang="zh-CN" sz="1000"/>
                        <a:t>冲抵备用金后的余额</a:t>
                      </a:r>
                      <a:endParaRPr lang="zh-CN" altLang="en-US" sz="1000"/>
                    </a:p>
                  </a:txBody>
                  <a:tcPr marL="12700" marR="12700" marT="12700" vert="horz" anchor="ctr" anchorCtr="0"/>
                </a:tc>
              </a:tr>
              <a:tr h="222885">
                <a:tc>
                  <a:txBody>
                    <a:bodyPr/>
                    <a:p>
                      <a:pPr indent="0" algn="ctr">
                        <a:buNone/>
                      </a:pPr>
                      <a:r>
                        <a:rPr lang="zh-CN" sz="1000"/>
                        <a:t>报销金额（大写）</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本次报销应收的金额（大写）</a:t>
                      </a:r>
                      <a:endParaRPr lang="zh-CN" altLang="en-US" sz="1000"/>
                    </a:p>
                  </a:txBody>
                  <a:tcPr marL="12700" marR="12700" marT="12700" vert="horz" anchor="ctr" anchorCtr="0"/>
                </a:tc>
                <a:tc>
                  <a:txBody>
                    <a:bodyPr/>
                    <a:p>
                      <a:pPr indent="0" algn="ctr">
                        <a:buNone/>
                      </a:pPr>
                      <a:endParaRPr lang="en-US" altLang="en-US" sz="1000"/>
                    </a:p>
                  </a:txBody>
                  <a:tcPr marL="12700" marR="12700" marT="12700" vert="horz" anchor="ctr" anchorCtr="0"/>
                </a:tc>
              </a:tr>
              <a:tr h="210820">
                <a:tc>
                  <a:txBody>
                    <a:bodyPr/>
                    <a:p>
                      <a:pPr indent="0" algn="ctr">
                        <a:buNone/>
                      </a:pPr>
                      <a:r>
                        <a:rPr lang="zh-CN" sz="1000"/>
                        <a:t>付款币种</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系统自动</a:t>
                      </a:r>
                      <a:endParaRPr lang="zh-CN" altLang="en-US" sz="1000"/>
                    </a:p>
                  </a:txBody>
                  <a:tcPr marL="12700" marR="12700" marT="12700" vert="horz" anchor="ctr" anchorCtr="0"/>
                </a:tc>
                <a:tc>
                  <a:txBody>
                    <a:bodyPr/>
                    <a:p>
                      <a:pPr indent="0" algn="ctr">
                        <a:buNone/>
                      </a:pPr>
                      <a:endParaRPr lang="en-US" altLang="en-US" sz="1000"/>
                    </a:p>
                  </a:txBody>
                  <a:tcPr marL="12700" marR="12700" marT="12700" vert="horz" anchor="ctr" anchorCtr="0"/>
                </a:tc>
              </a:tr>
              <a:tr h="210820">
                <a:tc>
                  <a:txBody>
                    <a:bodyPr/>
                    <a:p>
                      <a:pPr indent="0" algn="ctr">
                        <a:buNone/>
                      </a:pPr>
                      <a:r>
                        <a:rPr lang="zh-CN" sz="1000"/>
                        <a:t>汇率</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系统自动</a:t>
                      </a:r>
                      <a:endParaRPr lang="zh-CN" altLang="en-US" sz="1000"/>
                    </a:p>
                  </a:txBody>
                  <a:tcPr marL="12700" marR="12700" marT="12700" vert="horz" anchor="ctr" anchorCtr="0"/>
                </a:tc>
                <a:tc>
                  <a:txBody>
                    <a:bodyPr/>
                    <a:p>
                      <a:pPr indent="0" algn="ctr">
                        <a:buNone/>
                      </a:pPr>
                      <a:endParaRPr lang="en-US" altLang="en-US" sz="1000"/>
                    </a:p>
                  </a:txBody>
                  <a:tcPr marL="12700" marR="12700" marT="12700" vert="horz" anchor="ctr" anchorCtr="0"/>
                </a:tc>
              </a:tr>
              <a:tr h="210820">
                <a:tc>
                  <a:txBody>
                    <a:bodyPr/>
                    <a:p>
                      <a:pPr indent="0" algn="ctr">
                        <a:buNone/>
                      </a:pPr>
                      <a:r>
                        <a:rPr lang="zh-CN" sz="1000"/>
                        <a:t>人民币金额</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系统自动</a:t>
                      </a:r>
                      <a:endParaRPr lang="zh-CN" altLang="en-US" sz="1000"/>
                    </a:p>
                  </a:txBody>
                  <a:tcPr marL="12700" marR="12700" marT="12700" vert="horz" anchor="ctr" anchorCtr="0"/>
                </a:tc>
                <a:tc>
                  <a:txBody>
                    <a:bodyPr/>
                    <a:p>
                      <a:pPr indent="0" algn="ctr">
                        <a:buNone/>
                      </a:pPr>
                      <a:endParaRPr lang="en-US" altLang="en-US" sz="1000"/>
                    </a:p>
                  </a:txBody>
                  <a:tcPr marL="12700" marR="12700" marT="12700" vert="horz" anchor="ctr" anchorCtr="0"/>
                </a:tc>
              </a:tr>
              <a:tr h="210820">
                <a:tc>
                  <a:txBody>
                    <a:bodyPr/>
                    <a:p>
                      <a:pPr indent="0" algn="ctr">
                        <a:buNone/>
                      </a:pPr>
                      <a:r>
                        <a:rPr lang="zh-CN" sz="1000"/>
                        <a:t>是否同城</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选择“是”或“否”</a:t>
                      </a:r>
                      <a:endParaRPr lang="zh-CN" altLang="en-US" sz="1000"/>
                    </a:p>
                  </a:txBody>
                  <a:tcPr marL="12700" marR="12700" marT="12700" vert="horz" anchor="ctr" anchorCtr="0"/>
                </a:tc>
                <a:tc>
                  <a:txBody>
                    <a:bodyPr/>
                    <a:p>
                      <a:pPr indent="0" algn="ctr">
                        <a:buNone/>
                      </a:pPr>
                      <a:r>
                        <a:rPr lang="zh-CN" sz="1000"/>
                        <a:t>一般默认值，不需修改</a:t>
                      </a:r>
                      <a:endParaRPr lang="zh-CN" altLang="en-US" sz="1000"/>
                    </a:p>
                  </a:txBody>
                  <a:tcPr marL="12700" marR="12700" marT="12700" vert="horz" anchor="ctr" anchorCtr="0"/>
                </a:tc>
              </a:tr>
              <a:tr h="210820">
                <a:tc>
                  <a:txBody>
                    <a:bodyPr/>
                    <a:p>
                      <a:pPr indent="0" algn="ctr">
                        <a:buNone/>
                      </a:pPr>
                      <a:r>
                        <a:rPr lang="zh-CN" sz="1000"/>
                        <a:t>是否加急</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系统默认普通</a:t>
                      </a:r>
                      <a:endParaRPr lang="zh-CN" altLang="en-US" sz="1000"/>
                    </a:p>
                  </a:txBody>
                  <a:tcPr marL="12700" marR="12700" marT="12700" vert="horz" anchor="ctr" anchorCtr="0"/>
                </a:tc>
                <a:tc>
                  <a:txBody>
                    <a:bodyPr/>
                    <a:p>
                      <a:pPr indent="0" algn="ctr">
                        <a:buNone/>
                      </a:pPr>
                      <a:r>
                        <a:rPr lang="zh-CN" sz="1000"/>
                        <a:t>不可修改</a:t>
                      </a:r>
                      <a:endParaRPr lang="zh-CN" altLang="en-US" sz="1000"/>
                    </a:p>
                  </a:txBody>
                  <a:tcPr marL="12700" marR="12700" marT="12700" vert="horz" anchor="ctr" anchorCtr="0"/>
                </a:tc>
              </a:tr>
              <a:tr h="210820">
                <a:tc>
                  <a:txBody>
                    <a:bodyPr/>
                    <a:p>
                      <a:pPr indent="0" algn="ctr">
                        <a:buNone/>
                      </a:pPr>
                      <a:r>
                        <a:rPr lang="zh-CN" sz="1000"/>
                        <a:t>付款方开户银行</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按照流程逻辑自动带出</a:t>
                      </a:r>
                      <a:endParaRPr lang="zh-CN" altLang="en-US" sz="1000"/>
                    </a:p>
                  </a:txBody>
                  <a:tcPr marL="12700" marR="12700" marT="12700" vert="horz" anchor="ctr" anchorCtr="0"/>
                </a:tc>
                <a:tc>
                  <a:txBody>
                    <a:bodyPr/>
                    <a:p>
                      <a:pPr indent="0" algn="ctr">
                        <a:buNone/>
                      </a:pPr>
                      <a:endParaRPr lang="zh-CN" altLang="en-US" sz="1000"/>
                    </a:p>
                  </a:txBody>
                  <a:tcPr marL="12700" marR="12700" marT="12700" vert="horz" anchor="ctr" anchorCtr="0"/>
                </a:tc>
              </a:tr>
              <a:tr h="363220">
                <a:tc>
                  <a:txBody>
                    <a:bodyPr/>
                    <a:p>
                      <a:pPr indent="0" algn="ctr">
                        <a:buNone/>
                      </a:pPr>
                      <a:r>
                        <a:rPr lang="zh-CN" sz="1000"/>
                        <a:t>收款人</a:t>
                      </a:r>
                      <a:endParaRPr lang="zh-CN" altLang="en-US" sz="1000"/>
                    </a:p>
                  </a:txBody>
                  <a:tcPr marL="12700" marR="12700" marT="12700" vert="horz" anchor="ctr" anchorCtr="0"/>
                </a:tc>
                <a:tc>
                  <a:txBody>
                    <a:bodyPr/>
                    <a:p>
                      <a:pPr indent="0" algn="ctr">
                        <a:buNone/>
                      </a:pPr>
                      <a:r>
                        <a:rPr lang="zh-CN" sz="1000"/>
                        <a:t>自动</a:t>
                      </a:r>
                      <a:endParaRPr lang="zh-CN" sz="1000"/>
                    </a:p>
                    <a:p>
                      <a:pPr indent="0" algn="ctr">
                        <a:buNone/>
                      </a:pPr>
                      <a:r>
                        <a:rPr lang="zh-CN" sz="1000"/>
                        <a:t>（允许修改）</a:t>
                      </a:r>
                      <a:endParaRPr lang="zh-CN" altLang="en-US" sz="1000"/>
                    </a:p>
                  </a:txBody>
                  <a:tcPr marL="12700" marR="12700" marT="12700" vert="horz" anchor="ctr" anchorCtr="0"/>
                </a:tc>
                <a:tc>
                  <a:txBody>
                    <a:bodyPr/>
                    <a:p>
                      <a:pPr indent="0" algn="ctr">
                        <a:buNone/>
                      </a:pPr>
                      <a:r>
                        <a:rPr lang="zh-CN" sz="1000"/>
                        <a:t>默认为经办人</a:t>
                      </a:r>
                      <a:endParaRPr lang="zh-CN" altLang="en-US" sz="1000"/>
                    </a:p>
                  </a:txBody>
                  <a:tcPr marL="12700" marR="12700" marT="12700" vert="horz" anchor="ctr" anchorCtr="0"/>
                </a:tc>
                <a:tc>
                  <a:txBody>
                    <a:bodyPr/>
                    <a:p>
                      <a:pPr indent="0" algn="ctr">
                        <a:buNone/>
                      </a:pPr>
                      <a:r>
                        <a:rPr lang="zh-CN" sz="1000"/>
                        <a:t>如需变更收款人时请点击放大镜选择其他人员</a:t>
                      </a:r>
                      <a:endParaRPr lang="zh-CN" altLang="en-US" sz="1000"/>
                    </a:p>
                  </a:txBody>
                  <a:tcPr marL="12700" marR="12700" marT="12700" vert="horz" anchor="ctr" anchorCtr="0"/>
                </a:tc>
              </a:tr>
              <a:tr h="276225">
                <a:tc>
                  <a:txBody>
                    <a:bodyPr/>
                    <a:p>
                      <a:pPr indent="0" algn="ctr">
                        <a:buNone/>
                      </a:pPr>
                      <a:r>
                        <a:rPr lang="zh-CN" sz="1000" b="1">
                          <a:solidFill>
                            <a:srgbClr val="C00000"/>
                          </a:solidFill>
                        </a:rPr>
                        <a:t>收款人开户银行账号</a:t>
                      </a:r>
                      <a:endParaRPr lang="zh-CN" altLang="en-US" sz="1000" b="1">
                        <a:solidFill>
                          <a:srgbClr val="C00000"/>
                        </a:solidFill>
                      </a:endParaRPr>
                    </a:p>
                  </a:txBody>
                  <a:tcPr marL="12700" marR="12700" marT="12700" vert="horz" anchor="ctr" anchorCtr="0"/>
                </a:tc>
                <a:tc>
                  <a:txBody>
                    <a:bodyPr/>
                    <a:p>
                      <a:pPr indent="0" algn="ctr">
                        <a:buNone/>
                      </a:pPr>
                      <a:r>
                        <a:rPr lang="zh-CN" sz="1000"/>
                        <a:t>选择</a:t>
                      </a:r>
                      <a:endParaRPr lang="zh-CN" altLang="en-US" sz="1000"/>
                    </a:p>
                  </a:txBody>
                  <a:tcPr marL="12700" marR="12700" marT="12700" vert="horz" anchor="ctr" anchorCtr="0"/>
                </a:tc>
                <a:tc>
                  <a:txBody>
                    <a:bodyPr/>
                    <a:p>
                      <a:pPr indent="0" algn="ctr">
                        <a:buNone/>
                      </a:pPr>
                      <a:r>
                        <a:rPr lang="zh-CN" sz="1000"/>
                        <a:t>点击放大镜图标，选择对应的收款人银行信息</a:t>
                      </a:r>
                      <a:endParaRPr lang="zh-CN" altLang="en-US" sz="1000"/>
                    </a:p>
                  </a:txBody>
                  <a:tcPr marL="12700" marR="12700" marT="12700" vert="horz" anchor="ctr" anchorCtr="0"/>
                </a:tc>
                <a:tc rowSpan="7">
                  <a:txBody>
                    <a:bodyPr/>
                    <a:p>
                      <a:pPr indent="0" algn="ctr">
                        <a:buNone/>
                      </a:pPr>
                      <a:r>
                        <a:rPr lang="zh-CN" sz="1000"/>
                        <a:t>HR模块带出收款人银行信息，提交前请核对银行信息是否准确无误且无空格，联行号一般为8位数字。如有错误请联系公司人力维护</a:t>
                      </a:r>
                      <a:endParaRPr lang="zh-CN" altLang="en-US" sz="1000"/>
                    </a:p>
                  </a:txBody>
                  <a:tcPr marL="12700" marR="12700" marT="12700" vert="horz" anchor="ctr" anchorCtr="0"/>
                </a:tc>
              </a:tr>
              <a:tr h="305435">
                <a:tc>
                  <a:txBody>
                    <a:bodyPr/>
                    <a:p>
                      <a:pPr indent="0" algn="ctr">
                        <a:buNone/>
                      </a:pPr>
                      <a:r>
                        <a:rPr lang="zh-CN" sz="1000"/>
                        <a:t>收款方银行账户名称</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根据收款人开户银行账号自动带出</a:t>
                      </a:r>
                      <a:endParaRPr lang="zh-CN" altLang="en-US" sz="1000"/>
                    </a:p>
                  </a:txBody>
                  <a:tcPr marL="12700" marR="12700" marT="12700" vert="horz" anchor="ctr" anchorCtr="0"/>
                </a:tc>
                <a:tc vMerge="1">
                  <a:tcPr/>
                </a:tc>
              </a:tr>
              <a:tr h="222250">
                <a:tc>
                  <a:txBody>
                    <a:bodyPr/>
                    <a:p>
                      <a:pPr indent="0" algn="ctr">
                        <a:buNone/>
                      </a:pPr>
                      <a:r>
                        <a:rPr lang="zh-CN" sz="1000"/>
                        <a:t>收款人开户银行</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根据收款人开户银行账号自动带出</a:t>
                      </a:r>
                      <a:endParaRPr lang="zh-CN" altLang="en-US" sz="1000"/>
                    </a:p>
                  </a:txBody>
                  <a:tcPr marL="12700" marR="12700" marT="12700" vert="horz" anchor="ctr" anchorCtr="0"/>
                </a:tc>
                <a:tc vMerge="1">
                  <a:tcPr/>
                </a:tc>
              </a:tr>
              <a:tr h="363220">
                <a:tc>
                  <a:txBody>
                    <a:bodyPr/>
                    <a:p>
                      <a:pPr indent="0" algn="ctr">
                        <a:buNone/>
                      </a:pPr>
                      <a:r>
                        <a:rPr lang="zh-CN" sz="1000"/>
                        <a:t>收款方银行开户行省</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根据收款人开户银行账号自动带出</a:t>
                      </a:r>
                      <a:endParaRPr lang="zh-CN" altLang="en-US" sz="1000"/>
                    </a:p>
                  </a:txBody>
                  <a:tcPr marL="12700" marR="12700" marT="12700" vert="horz" anchor="ctr" anchorCtr="0"/>
                </a:tc>
                <a:tc vMerge="1">
                  <a:tcPr/>
                </a:tc>
              </a:tr>
              <a:tr h="363220">
                <a:tc>
                  <a:txBody>
                    <a:bodyPr/>
                    <a:p>
                      <a:pPr indent="0" algn="ctr">
                        <a:buNone/>
                      </a:pPr>
                      <a:r>
                        <a:rPr lang="zh-CN" sz="1000"/>
                        <a:t>收款方银行开户行市</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根据收款人开户银行账号自动带出</a:t>
                      </a:r>
                      <a:endParaRPr lang="zh-CN" altLang="en-US" sz="1000"/>
                    </a:p>
                  </a:txBody>
                  <a:tcPr marL="12700" marR="12700" marT="12700" vert="horz" anchor="ctr" anchorCtr="0"/>
                </a:tc>
                <a:tc vMerge="1">
                  <a:tcPr/>
                </a:tc>
              </a:tr>
              <a:tr h="222250">
                <a:tc>
                  <a:txBody>
                    <a:bodyPr/>
                    <a:p>
                      <a:pPr indent="0" algn="ctr">
                        <a:buNone/>
                      </a:pPr>
                      <a:r>
                        <a:rPr lang="zh-CN" sz="1000"/>
                        <a:t>收款方银行类型</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根据收款人开户银行账号自动带出</a:t>
                      </a:r>
                      <a:endParaRPr lang="zh-CN" altLang="en-US" sz="1000"/>
                    </a:p>
                  </a:txBody>
                  <a:tcPr marL="12700" marR="12700" marT="12700" vert="horz" anchor="ctr" anchorCtr="0"/>
                </a:tc>
                <a:tc vMerge="1">
                  <a:tcPr/>
                </a:tc>
              </a:tr>
              <a:tr h="222250">
                <a:tc>
                  <a:txBody>
                    <a:bodyPr/>
                    <a:p>
                      <a:pPr indent="0" algn="ctr">
                        <a:buNone/>
                      </a:pPr>
                      <a:r>
                        <a:rPr lang="zh-CN" sz="1000"/>
                        <a:t>联行号</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根据收款人开户银行账号自动带出</a:t>
                      </a:r>
                      <a:endParaRPr lang="zh-CN" altLang="en-US" sz="1000"/>
                    </a:p>
                  </a:txBody>
                  <a:tcPr marL="12700" marR="12700" marT="12700" vert="horz" anchor="ctr" anchorCtr="0"/>
                </a:tc>
                <a:tc vMerge="1">
                  <a:tcPr/>
                </a:tc>
              </a:tr>
              <a:tr h="210820">
                <a:tc>
                  <a:txBody>
                    <a:bodyPr/>
                    <a:p>
                      <a:pPr indent="0" algn="ctr">
                        <a:buNone/>
                      </a:pPr>
                      <a:r>
                        <a:rPr lang="zh-CN" sz="1000"/>
                        <a:t>银行号</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一般为空值</a:t>
                      </a:r>
                      <a:endParaRPr lang="zh-CN" altLang="en-US" sz="1000"/>
                    </a:p>
                  </a:txBody>
                  <a:tcPr marL="12700" marR="12700" marT="12700" vert="horz" anchor="ctr" anchorCtr="0"/>
                </a:tc>
                <a:tc>
                  <a:txBody>
                    <a:bodyPr/>
                    <a:p>
                      <a:pPr indent="0" algn="ctr">
                        <a:buNone/>
                      </a:pPr>
                      <a:endParaRPr lang="en-US" altLang="en-US" sz="1000"/>
                    </a:p>
                  </a:txBody>
                  <a:tcPr marL="12700" marR="12700" marT="12700" vert="horz" anchor="ctr" anchorCtr="0"/>
                </a:tc>
              </a:tr>
              <a:tr h="210820">
                <a:tc>
                  <a:txBody>
                    <a:bodyPr/>
                    <a:p>
                      <a:pPr indent="0" algn="ctr">
                        <a:buNone/>
                      </a:pPr>
                      <a:r>
                        <a:rPr lang="zh-CN" sz="1000"/>
                        <a:t>支付类型</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对外支付</a:t>
                      </a:r>
                      <a:endParaRPr lang="zh-CN" altLang="en-US" sz="1000"/>
                    </a:p>
                  </a:txBody>
                  <a:tcPr marL="12700" marR="12700" marT="12700" vert="horz" anchor="ctr" anchorCtr="0"/>
                </a:tc>
                <a:tc>
                  <a:txBody>
                    <a:bodyPr/>
                    <a:p>
                      <a:pPr indent="0" algn="ctr">
                        <a:buNone/>
                      </a:pPr>
                      <a:endParaRPr lang="en-US" altLang="en-US" sz="1000"/>
                    </a:p>
                  </a:txBody>
                  <a:tcPr marL="12700" marR="12700" marT="12700" vert="horz" anchor="ctr" anchorCtr="0"/>
                </a:tc>
              </a:tr>
              <a:tr h="210820">
                <a:tc>
                  <a:txBody>
                    <a:bodyPr/>
                    <a:p>
                      <a:pPr indent="0" algn="ctr">
                        <a:buNone/>
                      </a:pPr>
                      <a:r>
                        <a:rPr lang="zh-CN" sz="1000"/>
                        <a:t>支付渠道</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银企直连支付</a:t>
                      </a:r>
                      <a:endParaRPr lang="zh-CN" altLang="en-US" sz="1000"/>
                    </a:p>
                  </a:txBody>
                  <a:tcPr marL="12700" marR="12700" marT="12700" vert="horz" anchor="ctr" anchorCtr="0"/>
                </a:tc>
                <a:tc>
                  <a:txBody>
                    <a:bodyPr/>
                    <a:p>
                      <a:pPr indent="0" algn="ctr">
                        <a:buNone/>
                      </a:pPr>
                      <a:endParaRPr lang="en-US" altLang="en-US" sz="1000"/>
                    </a:p>
                  </a:txBody>
                  <a:tcPr marL="12700" marR="12700" marT="12700" vert="horz" anchor="ctr" anchorCtr="0"/>
                </a:tc>
              </a:tr>
              <a:tr h="210820">
                <a:tc>
                  <a:txBody>
                    <a:bodyPr/>
                    <a:p>
                      <a:pPr indent="0" algn="ctr">
                        <a:buNone/>
                      </a:pPr>
                      <a:r>
                        <a:rPr lang="zh-CN" sz="1000"/>
                        <a:t>CBS信息</a:t>
                      </a:r>
                      <a:endParaRPr lang="zh-CN" altLang="en-US" sz="1000"/>
                    </a:p>
                  </a:txBody>
                  <a:tcPr marL="12700" marR="12700" marT="12700" vert="horz" anchor="ctr" anchorCtr="0"/>
                </a:tc>
                <a:tc>
                  <a:txBody>
                    <a:bodyPr/>
                    <a:p>
                      <a:pPr indent="0" algn="ctr">
                        <a:buNone/>
                      </a:pPr>
                      <a:r>
                        <a:rPr lang="zh-CN" sz="1000"/>
                        <a:t>自动</a:t>
                      </a:r>
                      <a:endParaRPr lang="zh-CN" altLang="en-US" sz="1000"/>
                    </a:p>
                  </a:txBody>
                  <a:tcPr marL="12700" marR="12700" marT="12700" vert="horz" anchor="ctr" anchorCtr="0"/>
                </a:tc>
                <a:tc>
                  <a:txBody>
                    <a:bodyPr/>
                    <a:p>
                      <a:pPr indent="0" algn="ctr">
                        <a:buNone/>
                      </a:pPr>
                      <a:r>
                        <a:rPr lang="zh-CN" sz="1000"/>
                        <a:t>系统自动</a:t>
                      </a:r>
                      <a:endParaRPr lang="zh-CN" altLang="en-US" sz="1000"/>
                    </a:p>
                  </a:txBody>
                  <a:tcPr marL="12700" marR="12700" marT="12700" vert="horz" anchor="ctr" anchorCtr="0"/>
                </a:tc>
                <a:tc>
                  <a:txBody>
                    <a:bodyPr/>
                    <a:p>
                      <a:pPr indent="0" algn="ctr">
                        <a:buNone/>
                      </a:pPr>
                      <a:endParaRPr lang="en-US" altLang="en-US" sz="1000"/>
                    </a:p>
                  </a:txBody>
                  <a:tcPr marL="12700" marR="12700" marT="12700" vert="horz"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3999" y="0"/>
            <a:ext cx="12179300" cy="6858000"/>
          </a:xfrm>
          <a:prstGeom prst="rect">
            <a:avLst/>
          </a:prstGeom>
        </p:spPr>
      </p:pic>
      <p:sp>
        <p:nvSpPr>
          <p:cNvPr id="12" name="Rectangle 4"/>
          <p:cNvSpPr>
            <a:spLocks noGrp="1" noChangeArrowheads="1"/>
          </p:cNvSpPr>
          <p:nvPr/>
        </p:nvSpPr>
        <p:spPr bwMode="auto">
          <a:xfrm>
            <a:off x="427367" y="389981"/>
            <a:ext cx="1809751"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sz="32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Char char="–"/>
              <a:defRPr sz="28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FontTx/>
              <a:buNone/>
            </a:pPr>
            <a:r>
              <a:rPr lang="zh-CN" altLang="en-US" sz="4000" b="1" dirty="0">
                <a:solidFill>
                  <a:srgbClr val="D6000F"/>
                </a:solidFill>
                <a:latin typeface="+mj-ea"/>
                <a:ea typeface="+mj-ea"/>
                <a:cs typeface="+mn-ea"/>
                <a:sym typeface="+mn-lt"/>
              </a:rPr>
              <a:t>目 录</a:t>
            </a:r>
            <a:endParaRPr lang="zh-CN" altLang="en-US" sz="4000" b="1" dirty="0">
              <a:solidFill>
                <a:srgbClr val="D6000F"/>
              </a:solidFill>
              <a:latin typeface="+mj-ea"/>
              <a:ea typeface="+mj-ea"/>
              <a:cs typeface="+mn-ea"/>
              <a:sym typeface="+mn-lt"/>
            </a:endParaRPr>
          </a:p>
        </p:txBody>
      </p:sp>
      <p:sp>
        <p:nvSpPr>
          <p:cNvPr id="81" name="矩形 80"/>
          <p:cNvSpPr/>
          <p:nvPr/>
        </p:nvSpPr>
        <p:spPr>
          <a:xfrm>
            <a:off x="6422058" y="2453996"/>
            <a:ext cx="4636803" cy="553085"/>
          </a:xfrm>
          <a:prstGeom prst="rect">
            <a:avLst/>
          </a:prstGeom>
        </p:spPr>
        <p:txBody>
          <a:bodyPr wrap="square">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1</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受限制会计科目及核算范围</a:t>
            </a:r>
            <a:endParaRPr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98" name="矩形 97"/>
          <p:cNvSpPr/>
          <p:nvPr/>
        </p:nvSpPr>
        <p:spPr>
          <a:xfrm>
            <a:off x="6422058" y="3152960"/>
            <a:ext cx="4546742" cy="553085"/>
          </a:xfrm>
          <a:prstGeom prst="rect">
            <a:avLst/>
          </a:prstGeom>
        </p:spPr>
        <p:txBody>
          <a:bodyPr wrap="square">
            <a:spAutoFit/>
          </a:bodyPr>
          <a:lstStyle/>
          <a:p>
            <a:pPr>
              <a:lnSpc>
                <a:spcPct val="150000"/>
              </a:lnSpc>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2</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日常流程填写指南</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102" name="矩形 101"/>
          <p:cNvSpPr/>
          <p:nvPr/>
        </p:nvSpPr>
        <p:spPr>
          <a:xfrm>
            <a:off x="6420559" y="3768119"/>
            <a:ext cx="4866589" cy="553085"/>
          </a:xfrm>
          <a:prstGeom prst="rect">
            <a:avLst/>
          </a:prstGeom>
        </p:spPr>
        <p:txBody>
          <a:bodyPr wrap="square">
            <a:spAutoFit/>
          </a:bodyPr>
          <a:lstStyle/>
          <a:p>
            <a:pPr>
              <a:lnSpc>
                <a:spcPct val="150000"/>
              </a:lnSpc>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3</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发票基础信息</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106" name="矩形 105"/>
          <p:cNvSpPr/>
          <p:nvPr/>
        </p:nvSpPr>
        <p:spPr>
          <a:xfrm>
            <a:off x="6388015" y="4340246"/>
            <a:ext cx="4704888" cy="553085"/>
          </a:xfrm>
          <a:prstGeom prst="rect">
            <a:avLst/>
          </a:prstGeom>
        </p:spPr>
        <p:txBody>
          <a:bodyPr wrap="square">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4</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业务招待费稽核要点</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9" name="矩形 8"/>
          <p:cNvSpPr/>
          <p:nvPr/>
        </p:nvSpPr>
        <p:spPr>
          <a:xfrm flipV="1">
            <a:off x="6096000" y="3991610"/>
            <a:ext cx="292735" cy="19177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927652" y="1048651"/>
            <a:ext cx="5592418" cy="398780"/>
          </a:xfrm>
          <a:prstGeom prst="rect">
            <a:avLst/>
          </a:prstGeom>
          <a:noFill/>
        </p:spPr>
        <p:txBody>
          <a:bodyPr wrap="square" rtlCol="0">
            <a:spAutoFit/>
          </a:bodyPr>
          <a:lstStyle/>
          <a:p>
            <a:r>
              <a:rPr lang="zh-CN" altLang="en-US" sz="2000" b="1" dirty="0"/>
              <a:t>常见的发票种类有哪些？</a:t>
            </a:r>
            <a:endParaRPr lang="zh-CN" altLang="en-US" sz="2000" dirty="0"/>
          </a:p>
        </p:txBody>
      </p:sp>
      <p:sp>
        <p:nvSpPr>
          <p:cNvPr id="8" name="文本框 7"/>
          <p:cNvSpPr txBox="1"/>
          <p:nvPr/>
        </p:nvSpPr>
        <p:spPr>
          <a:xfrm>
            <a:off x="1047115" y="1539240"/>
            <a:ext cx="5897880" cy="4579620"/>
          </a:xfrm>
          <a:prstGeom prst="rect">
            <a:avLst/>
          </a:prstGeom>
          <a:noFill/>
        </p:spPr>
        <p:txBody>
          <a:bodyPr wrap="square" rtlCol="0">
            <a:spAutoFit/>
          </a:bodyPr>
          <a:lstStyle/>
          <a:p>
            <a:pPr marL="285750" indent="-285750" algn="l" latinLnBrk="0">
              <a:lnSpc>
                <a:spcPts val="2500"/>
              </a:lnSpc>
              <a:buFont typeface="Arial" panose="020B0604020202020204" pitchFamily="34" charset="0"/>
              <a:buChar char="•"/>
            </a:pPr>
            <a:r>
              <a:rPr lang="zh-CN" altLang="en-US" b="0" i="0" dirty="0">
                <a:solidFill>
                  <a:srgbClr val="2B2B2B"/>
                </a:solidFill>
                <a:effectLst/>
                <a:latin typeface="Helvetica Neue"/>
              </a:rPr>
              <a:t>电子发票（增值税专用发票）</a:t>
            </a:r>
            <a:endParaRPr lang="zh-CN" altLang="en-US" b="0" i="0" dirty="0">
              <a:solidFill>
                <a:srgbClr val="2B2B2B"/>
              </a:solidFill>
              <a:effectLst/>
              <a:latin typeface="Helvetica Neue"/>
            </a:endParaRPr>
          </a:p>
          <a:p>
            <a:pPr marL="285750" indent="-285750" algn="l" latinLnBrk="0">
              <a:lnSpc>
                <a:spcPts val="2500"/>
              </a:lnSpc>
              <a:buFont typeface="Arial" panose="020B0604020202020204" pitchFamily="34" charset="0"/>
              <a:buChar char="•"/>
            </a:pPr>
            <a:r>
              <a:rPr lang="zh-CN" altLang="en-US" dirty="0">
                <a:solidFill>
                  <a:srgbClr val="2B2B2B"/>
                </a:solidFill>
                <a:effectLst/>
                <a:latin typeface="Helvetica Neue"/>
                <a:sym typeface="+mn-ea"/>
              </a:rPr>
              <a:t>电子发票（普通发票）</a:t>
            </a:r>
            <a:endParaRPr lang="zh-CN" altLang="en-US" b="0" i="0" dirty="0">
              <a:solidFill>
                <a:srgbClr val="2B2B2B"/>
              </a:solidFill>
              <a:effectLst/>
              <a:latin typeface="Helvetica Neue"/>
            </a:endParaRPr>
          </a:p>
          <a:p>
            <a:pPr marL="285750" indent="-285750" algn="l" latinLnBrk="0">
              <a:lnSpc>
                <a:spcPts val="2500"/>
              </a:lnSpc>
              <a:buFont typeface="Arial" panose="020B0604020202020204" pitchFamily="34" charset="0"/>
              <a:buChar char="•"/>
            </a:pPr>
            <a:r>
              <a:rPr lang="zh-CN" altLang="en-US" b="0" i="0" dirty="0">
                <a:solidFill>
                  <a:srgbClr val="2B2B2B"/>
                </a:solidFill>
                <a:effectLst/>
                <a:latin typeface="Helvetica Neue"/>
              </a:rPr>
              <a:t>增值税电子专用发票</a:t>
            </a:r>
            <a:endParaRPr lang="en-US" altLang="zh-CN" b="0" i="0" dirty="0">
              <a:solidFill>
                <a:srgbClr val="2B2B2B"/>
              </a:solidFill>
              <a:effectLst/>
              <a:latin typeface="Helvetica Neue"/>
            </a:endParaRPr>
          </a:p>
          <a:p>
            <a:pPr marL="285750" indent="-285750" algn="l" latinLnBrk="0">
              <a:lnSpc>
                <a:spcPts val="2500"/>
              </a:lnSpc>
              <a:buFont typeface="Arial" panose="020B0604020202020204" pitchFamily="34" charset="0"/>
              <a:buChar char="•"/>
            </a:pPr>
            <a:r>
              <a:rPr lang="zh-CN" altLang="en-US" dirty="0">
                <a:solidFill>
                  <a:srgbClr val="2B2B2B"/>
                </a:solidFill>
                <a:effectLst/>
                <a:latin typeface="Helvetica Neue"/>
                <a:sym typeface="+mn-ea"/>
              </a:rPr>
              <a:t>增值税专用发票</a:t>
            </a:r>
            <a:endParaRPr lang="zh-CN" altLang="en-US" b="0" i="0" dirty="0">
              <a:solidFill>
                <a:srgbClr val="2B2B2B"/>
              </a:solidFill>
              <a:effectLst/>
              <a:latin typeface="Helvetica Neue"/>
            </a:endParaRPr>
          </a:p>
          <a:p>
            <a:pPr marL="285750" indent="-285750" algn="l" latinLnBrk="0">
              <a:lnSpc>
                <a:spcPts val="2500"/>
              </a:lnSpc>
              <a:buFont typeface="Arial" panose="020B0604020202020204" pitchFamily="34" charset="0"/>
              <a:buChar char="•"/>
            </a:pPr>
            <a:r>
              <a:rPr lang="zh-CN" altLang="en-US" dirty="0">
                <a:solidFill>
                  <a:srgbClr val="2B2B2B"/>
                </a:solidFill>
                <a:effectLst/>
                <a:latin typeface="Helvetica Neue"/>
                <a:sym typeface="+mn-ea"/>
              </a:rPr>
              <a:t>增值税电子普通发票</a:t>
            </a:r>
            <a:endParaRPr lang="en-US" altLang="zh-CN" b="0" i="0" dirty="0">
              <a:solidFill>
                <a:srgbClr val="2B2B2B"/>
              </a:solidFill>
              <a:effectLst/>
              <a:latin typeface="Helvetica Neue"/>
            </a:endParaRPr>
          </a:p>
          <a:p>
            <a:pPr marL="285750" indent="-285750" algn="l" latinLnBrk="0">
              <a:lnSpc>
                <a:spcPts val="2500"/>
              </a:lnSpc>
              <a:buFont typeface="Arial" panose="020B0604020202020204" pitchFamily="34" charset="0"/>
              <a:buChar char="•"/>
            </a:pPr>
            <a:r>
              <a:rPr lang="zh-CN" altLang="en-US" b="0" i="0" dirty="0">
                <a:solidFill>
                  <a:srgbClr val="2B2B2B"/>
                </a:solidFill>
                <a:effectLst/>
                <a:latin typeface="Helvetica Neue"/>
              </a:rPr>
              <a:t>增值税普通发票</a:t>
            </a:r>
            <a:endParaRPr lang="en-US" altLang="zh-CN" b="0" i="0" dirty="0">
              <a:solidFill>
                <a:srgbClr val="2B2B2B"/>
              </a:solidFill>
              <a:effectLst/>
              <a:latin typeface="Helvetica Neue"/>
            </a:endParaRPr>
          </a:p>
          <a:p>
            <a:pPr marL="285750" indent="-285750" algn="l" latinLnBrk="0">
              <a:lnSpc>
                <a:spcPts val="2500"/>
              </a:lnSpc>
              <a:buFont typeface="Arial" panose="020B0604020202020204" pitchFamily="34" charset="0"/>
              <a:buChar char="•"/>
            </a:pPr>
            <a:r>
              <a:rPr lang="zh-CN" altLang="en-US" b="0" i="0" dirty="0">
                <a:solidFill>
                  <a:srgbClr val="2B2B2B"/>
                </a:solidFill>
                <a:effectLst/>
                <a:latin typeface="Helvetica Neue"/>
              </a:rPr>
              <a:t>通用机打发票</a:t>
            </a:r>
            <a:endParaRPr lang="en-US" altLang="zh-CN" b="0" i="0" dirty="0">
              <a:solidFill>
                <a:srgbClr val="2B2B2B"/>
              </a:solidFill>
              <a:effectLst/>
              <a:latin typeface="Helvetica Neue"/>
            </a:endParaRPr>
          </a:p>
          <a:p>
            <a:pPr marL="285750" indent="-285750" algn="l" latinLnBrk="0">
              <a:lnSpc>
                <a:spcPts val="2500"/>
              </a:lnSpc>
              <a:buFont typeface="Arial" panose="020B0604020202020204" pitchFamily="34" charset="0"/>
              <a:buChar char="•"/>
            </a:pPr>
            <a:r>
              <a:rPr lang="zh-CN" altLang="en-US" b="0" i="0" dirty="0">
                <a:solidFill>
                  <a:srgbClr val="2B2B2B"/>
                </a:solidFill>
                <a:effectLst/>
                <a:latin typeface="Helvetica Neue"/>
              </a:rPr>
              <a:t>通用定额发票</a:t>
            </a:r>
            <a:endParaRPr lang="zh-CN" altLang="en-US" b="0" i="0" dirty="0">
              <a:solidFill>
                <a:srgbClr val="2B2B2B"/>
              </a:solidFill>
              <a:effectLst/>
              <a:latin typeface="Helvetica Neue"/>
            </a:endParaRPr>
          </a:p>
          <a:p>
            <a:pPr marL="285750" indent="-285750" algn="l" latinLnBrk="0">
              <a:lnSpc>
                <a:spcPts val="2500"/>
              </a:lnSpc>
              <a:buFont typeface="Arial" panose="020B0604020202020204" pitchFamily="34" charset="0"/>
              <a:buChar char="•"/>
            </a:pPr>
            <a:r>
              <a:rPr lang="en-US" altLang="zh-CN" dirty="0">
                <a:solidFill>
                  <a:srgbClr val="2B2B2B"/>
                </a:solidFill>
                <a:effectLst/>
                <a:latin typeface="Helvetica Neue"/>
                <a:sym typeface="+mn-ea"/>
              </a:rPr>
              <a:t>过路（过桥）费发票</a:t>
            </a:r>
            <a:endParaRPr lang="en-US" altLang="zh-CN" dirty="0">
              <a:solidFill>
                <a:srgbClr val="2B2B2B"/>
              </a:solidFill>
              <a:effectLst/>
              <a:latin typeface="Helvetica Neue"/>
              <a:sym typeface="+mn-ea"/>
            </a:endParaRPr>
          </a:p>
          <a:p>
            <a:pPr marL="285750" indent="-285750" algn="l" latinLnBrk="0">
              <a:lnSpc>
                <a:spcPts val="2500"/>
              </a:lnSpc>
              <a:buFont typeface="Arial" panose="020B0604020202020204" pitchFamily="34" charset="0"/>
              <a:buChar char="•"/>
            </a:pPr>
            <a:r>
              <a:rPr lang="en-US" altLang="zh-CN" dirty="0">
                <a:solidFill>
                  <a:srgbClr val="2B2B2B"/>
                </a:solidFill>
                <a:effectLst/>
                <a:latin typeface="Helvetica Neue"/>
                <a:sym typeface="+mn-ea"/>
              </a:rPr>
              <a:t>财政局监制票据</a:t>
            </a:r>
            <a:endParaRPr lang="en-US" altLang="zh-CN" b="0" i="0" dirty="0">
              <a:solidFill>
                <a:srgbClr val="2B2B2B"/>
              </a:solidFill>
              <a:effectLst/>
              <a:latin typeface="Helvetica Neue"/>
            </a:endParaRPr>
          </a:p>
          <a:p>
            <a:pPr marL="285750" indent="-285750" algn="l" latinLnBrk="0">
              <a:lnSpc>
                <a:spcPts val="2500"/>
              </a:lnSpc>
              <a:buFont typeface="Arial" panose="020B0604020202020204" pitchFamily="34" charset="0"/>
              <a:buChar char="•"/>
            </a:pPr>
            <a:r>
              <a:rPr lang="en-US" altLang="zh-CN" dirty="0">
                <a:solidFill>
                  <a:srgbClr val="2B2B2B"/>
                </a:solidFill>
                <a:effectLst/>
                <a:latin typeface="Helvetica Neue"/>
                <a:sym typeface="+mn-ea"/>
              </a:rPr>
              <a:t>国外票据</a:t>
            </a:r>
            <a:endParaRPr lang="en-US" altLang="zh-CN" b="0" i="0" dirty="0">
              <a:solidFill>
                <a:srgbClr val="2B2B2B"/>
              </a:solidFill>
              <a:effectLst/>
              <a:latin typeface="Helvetica Neue"/>
            </a:endParaRPr>
          </a:p>
          <a:p>
            <a:pPr marL="285750" indent="-285750" algn="l" latinLnBrk="0">
              <a:lnSpc>
                <a:spcPts val="2500"/>
              </a:lnSpc>
              <a:buFont typeface="Arial" panose="020B0604020202020204" pitchFamily="34" charset="0"/>
              <a:buChar char="•"/>
            </a:pPr>
            <a:r>
              <a:rPr lang="en-US" altLang="zh-CN" dirty="0">
                <a:solidFill>
                  <a:srgbClr val="2B2B2B"/>
                </a:solidFill>
                <a:effectLst/>
                <a:latin typeface="Helvetica Neue"/>
                <a:sym typeface="+mn-ea"/>
              </a:rPr>
              <a:t>航空行程单</a:t>
            </a:r>
            <a:endParaRPr lang="en-US" altLang="zh-CN" dirty="0">
              <a:solidFill>
                <a:srgbClr val="2B2B2B"/>
              </a:solidFill>
              <a:effectLst/>
              <a:latin typeface="Helvetica Neue"/>
              <a:sym typeface="+mn-ea"/>
            </a:endParaRPr>
          </a:p>
          <a:p>
            <a:pPr marL="285750" indent="-285750" algn="l" latinLnBrk="0">
              <a:lnSpc>
                <a:spcPts val="2500"/>
              </a:lnSpc>
              <a:buFont typeface="Arial" panose="020B0604020202020204" pitchFamily="34" charset="0"/>
              <a:buChar char="•"/>
            </a:pPr>
            <a:r>
              <a:rPr lang="zh-CN" altLang="en-US" dirty="0">
                <a:solidFill>
                  <a:srgbClr val="2B2B2B"/>
                </a:solidFill>
                <a:effectLst/>
                <a:latin typeface="Helvetica Neue"/>
                <a:sym typeface="+mn-ea"/>
              </a:rPr>
              <a:t>火车票、高铁票</a:t>
            </a:r>
            <a:endParaRPr lang="zh-CN" altLang="en-US" dirty="0">
              <a:solidFill>
                <a:srgbClr val="2B2B2B"/>
              </a:solidFill>
              <a:effectLst/>
              <a:latin typeface="Helvetica Neue"/>
              <a:sym typeface="+mn-ea"/>
            </a:endParaRPr>
          </a:p>
          <a:p>
            <a:pPr marL="285750" indent="-285750" algn="l" latinLnBrk="0">
              <a:lnSpc>
                <a:spcPts val="2500"/>
              </a:lnSpc>
              <a:buFont typeface="Arial" panose="020B0604020202020204" pitchFamily="34" charset="0"/>
              <a:buChar char="•"/>
            </a:pPr>
            <a:r>
              <a:rPr lang="en-US" altLang="zh-CN" b="0" i="0" dirty="0">
                <a:solidFill>
                  <a:srgbClr val="2B2B2B"/>
                </a:solidFill>
                <a:effectLst/>
                <a:latin typeface="Helvetica Neue"/>
              </a:rPr>
              <a:t>客运发票（注明身份信息）</a:t>
            </a:r>
            <a:endParaRPr lang="en-US" altLang="zh-CN" b="0" i="0" dirty="0">
              <a:solidFill>
                <a:srgbClr val="2B2B2B"/>
              </a:solidFill>
              <a:effectLst/>
              <a:latin typeface="Helvetica Neue"/>
            </a:endParaRPr>
          </a:p>
        </p:txBody>
      </p:sp>
      <p:sp>
        <p:nvSpPr>
          <p:cNvPr id="9" name="矩形 8"/>
          <p:cNvSpPr/>
          <p:nvPr/>
        </p:nvSpPr>
        <p:spPr>
          <a:xfrm>
            <a:off x="9501808" y="271634"/>
            <a:ext cx="2517913" cy="398780"/>
          </a:xfrm>
          <a:prstGeom prst="rect">
            <a:avLst/>
          </a:prstGeom>
        </p:spPr>
        <p:txBody>
          <a:bodyPr wrap="square">
            <a:spAutoFit/>
          </a:bodyPr>
          <a:lstStyle/>
          <a:p>
            <a:pPr algn="ctr"/>
            <a:r>
              <a:rPr lang="en-US" altLang="zh-CN" sz="2000" b="1" dirty="0">
                <a:solidFill>
                  <a:srgbClr val="403F44"/>
                </a:solidFill>
                <a:effectLst>
                  <a:innerShdw blurRad="114300">
                    <a:prstClr val="black"/>
                  </a:innerShdw>
                </a:effectLst>
                <a:latin typeface="等线 Light" panose="02010600030101010101" pitchFamily="2" charset="-122"/>
                <a:cs typeface="Segoe UI Light" panose="020B0502040204020203" pitchFamily="34" charset="0"/>
              </a:rPr>
              <a:t>1</a:t>
            </a:r>
            <a:r>
              <a:rPr lang="zh-CN" altLang="en-US" sz="2000" b="1" dirty="0">
                <a:solidFill>
                  <a:srgbClr val="403F44"/>
                </a:solidFill>
                <a:effectLst>
                  <a:innerShdw blurRad="114300">
                    <a:prstClr val="black"/>
                  </a:innerShdw>
                </a:effectLst>
                <a:latin typeface="等线 Light" panose="02010600030101010101" pitchFamily="2" charset="-122"/>
                <a:cs typeface="Segoe UI Light" panose="020B0502040204020203" pitchFamily="34" charset="0"/>
              </a:rPr>
              <a:t>、</a:t>
            </a:r>
            <a:r>
              <a:rPr lang="zh-CN" altLang="en-US" sz="2000" b="1" dirty="0">
                <a:solidFill>
                  <a:srgbClr val="403F44"/>
                </a:solidFill>
                <a:effectLst>
                  <a:innerShdw blurRad="114300">
                    <a:prstClr val="black"/>
                  </a:innerShdw>
                </a:effectLst>
                <a:latin typeface="+mj-ea"/>
                <a:cs typeface="Segoe UI Light" panose="020B0502040204020203" pitchFamily="34" charset="0"/>
              </a:rPr>
              <a:t>发票基础知识</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pic>
        <p:nvPicPr>
          <p:cNvPr id="2" name="图片 1"/>
          <p:cNvPicPr>
            <a:picLocks noChangeAspect="1"/>
          </p:cNvPicPr>
          <p:nvPr>
            <p:custDataLst>
              <p:tags r:id="rId1"/>
            </p:custDataLst>
          </p:nvPr>
        </p:nvPicPr>
        <p:blipFill>
          <a:blip r:embed="rId2"/>
          <a:srcRect b="1432"/>
          <a:stretch>
            <a:fillRect/>
          </a:stretch>
        </p:blipFill>
        <p:spPr>
          <a:xfrm>
            <a:off x="7085965" y="1166495"/>
            <a:ext cx="3717925" cy="4910455"/>
          </a:xfrm>
          <a:prstGeom prst="rect">
            <a:avLst/>
          </a:prstGeom>
        </p:spPr>
      </p:pic>
      <p:cxnSp>
        <p:nvCxnSpPr>
          <p:cNvPr id="12" name="直接箭头连接符 11"/>
          <p:cNvCxnSpPr/>
          <p:nvPr/>
        </p:nvCxnSpPr>
        <p:spPr>
          <a:xfrm>
            <a:off x="4257675" y="1802130"/>
            <a:ext cx="2899410" cy="1691005"/>
          </a:xfrm>
          <a:prstGeom prst="straightConnector1">
            <a:avLst/>
          </a:prstGeom>
          <a:ln>
            <a:tailEnd type="arrow" w="med" len="med"/>
          </a:ln>
        </p:spPr>
        <p:style>
          <a:lnRef idx="2">
            <a:schemeClr val="accent3"/>
          </a:lnRef>
          <a:fillRef idx="0">
            <a:schemeClr val="accent3"/>
          </a:fillRef>
          <a:effectRef idx="1">
            <a:schemeClr val="accent3"/>
          </a:effectRef>
          <a:fontRef idx="minor">
            <a:schemeClr val="tx1"/>
          </a:fontRef>
        </p:style>
      </p:cxnSp>
      <p:cxnSp>
        <p:nvCxnSpPr>
          <p:cNvPr id="13" name="直接箭头连接符 12"/>
          <p:cNvCxnSpPr/>
          <p:nvPr/>
        </p:nvCxnSpPr>
        <p:spPr>
          <a:xfrm>
            <a:off x="3545840" y="2049780"/>
            <a:ext cx="3686810" cy="1044575"/>
          </a:xfrm>
          <a:prstGeom prst="straightConnector1">
            <a:avLst/>
          </a:prstGeom>
          <a:ln>
            <a:tailEnd type="arrow" w="med" len="med"/>
          </a:ln>
        </p:spPr>
        <p:style>
          <a:lnRef idx="1">
            <a:schemeClr val="accent3"/>
          </a:lnRef>
          <a:fillRef idx="0">
            <a:schemeClr val="accent3"/>
          </a:fillRef>
          <a:effectRef idx="0">
            <a:schemeClr val="accent3"/>
          </a:effectRef>
          <a:fontRef idx="minor">
            <a:schemeClr val="tx1"/>
          </a:fontRef>
        </p:style>
      </p:cxnSp>
      <p:cxnSp>
        <p:nvCxnSpPr>
          <p:cNvPr id="14" name="直接箭头连接符 13"/>
          <p:cNvCxnSpPr/>
          <p:nvPr/>
        </p:nvCxnSpPr>
        <p:spPr>
          <a:xfrm>
            <a:off x="3535045" y="2372995"/>
            <a:ext cx="3622040" cy="1120140"/>
          </a:xfrm>
          <a:prstGeom prst="straightConnector1">
            <a:avLst/>
          </a:prstGeom>
          <a:ln>
            <a:tailEnd type="arrow" w="med" len="med"/>
          </a:ln>
        </p:spPr>
        <p:style>
          <a:lnRef idx="1">
            <a:schemeClr val="accent3"/>
          </a:lnRef>
          <a:fillRef idx="0">
            <a:schemeClr val="accent3"/>
          </a:fillRef>
          <a:effectRef idx="0">
            <a:schemeClr val="accent3"/>
          </a:effectRef>
          <a:fontRef idx="minor">
            <a:schemeClr val="tx1"/>
          </a:fontRef>
        </p:style>
      </p:cxnSp>
      <p:cxnSp>
        <p:nvCxnSpPr>
          <p:cNvPr id="15" name="直接箭头连接符 14"/>
          <p:cNvCxnSpPr/>
          <p:nvPr/>
        </p:nvCxnSpPr>
        <p:spPr>
          <a:xfrm>
            <a:off x="3524250" y="2987675"/>
            <a:ext cx="3643630" cy="117475"/>
          </a:xfrm>
          <a:prstGeom prst="straightConnector1">
            <a:avLst/>
          </a:prstGeom>
          <a:ln>
            <a:tailEnd type="arrow" w="med" len="med"/>
          </a:ln>
        </p:spPr>
        <p:style>
          <a:lnRef idx="1">
            <a:schemeClr val="accent3"/>
          </a:lnRef>
          <a:fillRef idx="0">
            <a:schemeClr val="accent3"/>
          </a:fillRef>
          <a:effectRef idx="0">
            <a:schemeClr val="accent3"/>
          </a:effectRef>
          <a:fontRef idx="minor">
            <a:schemeClr val="tx1"/>
          </a:fontRef>
        </p:style>
      </p:cxnSp>
      <p:cxnSp>
        <p:nvCxnSpPr>
          <p:cNvPr id="16" name="直接箭头连接符 15"/>
          <p:cNvCxnSpPr/>
          <p:nvPr/>
        </p:nvCxnSpPr>
        <p:spPr>
          <a:xfrm>
            <a:off x="3060700" y="2675255"/>
            <a:ext cx="4107180" cy="1205865"/>
          </a:xfrm>
          <a:prstGeom prst="straightConnector1">
            <a:avLst/>
          </a:prstGeom>
          <a:ln>
            <a:tailEnd type="arrow" w="med" len="med"/>
          </a:ln>
        </p:spPr>
        <p:style>
          <a:lnRef idx="1">
            <a:schemeClr val="accent3"/>
          </a:lnRef>
          <a:fillRef idx="0">
            <a:schemeClr val="accent3"/>
          </a:fillRef>
          <a:effectRef idx="0">
            <a:schemeClr val="accent3"/>
          </a:effectRef>
          <a:fontRef idx="minor">
            <a:schemeClr val="tx1"/>
          </a:fontRef>
        </p:style>
      </p:cxnSp>
      <p:cxnSp>
        <p:nvCxnSpPr>
          <p:cNvPr id="17" name="直接箭头连接符 16"/>
          <p:cNvCxnSpPr/>
          <p:nvPr/>
        </p:nvCxnSpPr>
        <p:spPr>
          <a:xfrm>
            <a:off x="3491865" y="4302760"/>
            <a:ext cx="3594100" cy="116840"/>
          </a:xfrm>
          <a:prstGeom prst="straightConnector1">
            <a:avLst/>
          </a:prstGeom>
          <a:ln>
            <a:tailEnd type="arrow" w="med" len="med"/>
          </a:ln>
        </p:spPr>
        <p:style>
          <a:lnRef idx="1">
            <a:schemeClr val="accent3"/>
          </a:lnRef>
          <a:fillRef idx="0">
            <a:schemeClr val="accent3"/>
          </a:fillRef>
          <a:effectRef idx="0">
            <a:schemeClr val="accent3"/>
          </a:effectRef>
          <a:fontRef idx="minor">
            <a:schemeClr val="tx1"/>
          </a:fontRef>
        </p:style>
      </p:cxnSp>
      <p:cxnSp>
        <p:nvCxnSpPr>
          <p:cNvPr id="18" name="直接箭头连接符 17"/>
          <p:cNvCxnSpPr/>
          <p:nvPr/>
        </p:nvCxnSpPr>
        <p:spPr>
          <a:xfrm>
            <a:off x="2845435" y="3947160"/>
            <a:ext cx="4203700" cy="483870"/>
          </a:xfrm>
          <a:prstGeom prst="straightConnector1">
            <a:avLst/>
          </a:prstGeom>
          <a:ln>
            <a:tailEnd type="arrow" w="med" len="med"/>
          </a:ln>
        </p:spPr>
        <p:style>
          <a:lnRef idx="1">
            <a:schemeClr val="accent3"/>
          </a:lnRef>
          <a:fillRef idx="0">
            <a:schemeClr val="accent3"/>
          </a:fillRef>
          <a:effectRef idx="0">
            <a:schemeClr val="accent3"/>
          </a:effectRef>
          <a:fontRef idx="minor">
            <a:schemeClr val="tx1"/>
          </a:fontRef>
        </p:style>
      </p:cxnSp>
      <p:cxnSp>
        <p:nvCxnSpPr>
          <p:cNvPr id="19" name="直接箭头连接符 18"/>
          <p:cNvCxnSpPr/>
          <p:nvPr/>
        </p:nvCxnSpPr>
        <p:spPr>
          <a:xfrm>
            <a:off x="2823845" y="3656330"/>
            <a:ext cx="4214495" cy="731520"/>
          </a:xfrm>
          <a:prstGeom prst="straightConnector1">
            <a:avLst/>
          </a:prstGeom>
          <a:ln>
            <a:tailEnd type="arrow" w="med" len="med"/>
          </a:ln>
        </p:spPr>
        <p:style>
          <a:lnRef idx="1">
            <a:schemeClr val="accent3"/>
          </a:lnRef>
          <a:fillRef idx="0">
            <a:schemeClr val="accent3"/>
          </a:fillRef>
          <a:effectRef idx="0">
            <a:schemeClr val="accent3"/>
          </a:effectRef>
          <a:fontRef idx="minor">
            <a:schemeClr val="tx1"/>
          </a:fontRef>
        </p:style>
      </p:cxnSp>
      <p:sp>
        <p:nvSpPr>
          <p:cNvPr id="3" name="文本框 2"/>
          <p:cNvSpPr txBox="1"/>
          <p:nvPr/>
        </p:nvSpPr>
        <p:spPr>
          <a:xfrm>
            <a:off x="1047115" y="6209030"/>
            <a:ext cx="10596245" cy="508000"/>
          </a:xfrm>
          <a:prstGeom prst="rect">
            <a:avLst/>
          </a:prstGeom>
          <a:noFill/>
        </p:spPr>
        <p:txBody>
          <a:bodyPr wrap="square" rtlCol="0">
            <a:noAutofit/>
          </a:bodyPr>
          <a:p>
            <a:r>
              <a:rPr lang="zh-CN" altLang="en-US" sz="2400" b="1" dirty="0">
                <a:solidFill>
                  <a:srgbClr val="C00000"/>
                </a:solidFill>
                <a:sym typeface="+mn-ea"/>
              </a:rPr>
              <a:t>重要提示</a:t>
            </a:r>
            <a:r>
              <a:rPr lang="zh-CN" altLang="en-US" sz="2000" b="1" dirty="0">
                <a:solidFill>
                  <a:srgbClr val="C00000"/>
                </a:solidFill>
                <a:sym typeface="+mn-ea"/>
              </a:rPr>
              <a:t>：跨年度</a:t>
            </a:r>
            <a:r>
              <a:rPr lang="zh-CN" altLang="en-US" sz="2000" b="1" dirty="0">
                <a:solidFill>
                  <a:schemeClr val="tx1"/>
                </a:solidFill>
                <a:sym typeface="+mn-ea"/>
              </a:rPr>
              <a:t>的普通发票不予报销。</a:t>
            </a:r>
            <a:endParaRPr lang="en-US" altLang="zh-CN" sz="2000" b="1" dirty="0">
              <a:solidFill>
                <a:srgbClr val="FF0000"/>
              </a:solidFill>
            </a:endParaRPr>
          </a:p>
          <a:p>
            <a:endParaRPr lang="zh-CN" altLang="en-US" sz="2000"/>
          </a:p>
        </p:txBody>
      </p:sp>
      <p:cxnSp>
        <p:nvCxnSpPr>
          <p:cNvPr id="10" name="直接箭头连接符 9"/>
          <p:cNvCxnSpPr/>
          <p:nvPr/>
        </p:nvCxnSpPr>
        <p:spPr>
          <a:xfrm>
            <a:off x="3028315" y="3332480"/>
            <a:ext cx="4085590" cy="1017905"/>
          </a:xfrm>
          <a:prstGeom prst="straightConnector1">
            <a:avLst/>
          </a:prstGeom>
          <a:ln>
            <a:tailEnd type="arrow" w="med" len="med"/>
          </a:ln>
        </p:spPr>
        <p:style>
          <a:lnRef idx="1">
            <a:schemeClr val="accent3"/>
          </a:lnRef>
          <a:fillRef idx="0">
            <a:schemeClr val="accent3"/>
          </a:fillRef>
          <a:effectRef idx="0">
            <a:schemeClr val="accent3"/>
          </a:effectRef>
          <a:fontRef idx="minor">
            <a:schemeClr val="tx1"/>
          </a:fontRef>
        </p:style>
      </p:cxnSp>
      <p:cxnSp>
        <p:nvCxnSpPr>
          <p:cNvPr id="11" name="直接箭头连接符 10"/>
          <p:cNvCxnSpPr/>
          <p:nvPr/>
        </p:nvCxnSpPr>
        <p:spPr>
          <a:xfrm flipV="1">
            <a:off x="3058160" y="4421505"/>
            <a:ext cx="4077335" cy="177165"/>
          </a:xfrm>
          <a:prstGeom prst="straightConnector1">
            <a:avLst/>
          </a:prstGeom>
          <a:ln>
            <a:tailEnd type="arrow" w="med" len="med"/>
          </a:ln>
        </p:spPr>
        <p:style>
          <a:lnRef idx="1">
            <a:schemeClr val="accent3"/>
          </a:lnRef>
          <a:fillRef idx="0">
            <a:schemeClr val="accent3"/>
          </a:fillRef>
          <a:effectRef idx="0">
            <a:schemeClr val="accent3"/>
          </a:effectRef>
          <a:fontRef idx="minor">
            <a:schemeClr val="tx1"/>
          </a:fontRef>
        </p:style>
      </p:cxnSp>
      <p:cxnSp>
        <p:nvCxnSpPr>
          <p:cNvPr id="20" name="直接箭头连接符 19"/>
          <p:cNvCxnSpPr/>
          <p:nvPr/>
        </p:nvCxnSpPr>
        <p:spPr>
          <a:xfrm flipV="1">
            <a:off x="2295525" y="4475480"/>
            <a:ext cx="4775200" cy="441960"/>
          </a:xfrm>
          <a:prstGeom prst="straightConnector1">
            <a:avLst/>
          </a:prstGeom>
          <a:ln>
            <a:tailEnd type="arrow" w="med" len="med"/>
          </a:ln>
        </p:spPr>
        <p:style>
          <a:lnRef idx="1">
            <a:schemeClr val="accent3"/>
          </a:lnRef>
          <a:fillRef idx="0">
            <a:schemeClr val="accent3"/>
          </a:fillRef>
          <a:effectRef idx="0">
            <a:schemeClr val="accent3"/>
          </a:effectRef>
          <a:fontRef idx="minor">
            <a:schemeClr val="tx1"/>
          </a:fontRef>
        </p:style>
      </p:cxnSp>
      <p:cxnSp>
        <p:nvCxnSpPr>
          <p:cNvPr id="21" name="直接箭头连接符 20"/>
          <p:cNvCxnSpPr/>
          <p:nvPr/>
        </p:nvCxnSpPr>
        <p:spPr>
          <a:xfrm flipV="1">
            <a:off x="2575560" y="5132705"/>
            <a:ext cx="4559935" cy="107950"/>
          </a:xfrm>
          <a:prstGeom prst="straightConnector1">
            <a:avLst/>
          </a:prstGeom>
          <a:ln>
            <a:tailEnd type="arrow" w="med" len="med"/>
          </a:ln>
        </p:spPr>
        <p:style>
          <a:lnRef idx="1">
            <a:schemeClr val="accent3"/>
          </a:lnRef>
          <a:fillRef idx="0">
            <a:schemeClr val="accent3"/>
          </a:fillRef>
          <a:effectRef idx="0">
            <a:schemeClr val="accent3"/>
          </a:effectRef>
          <a:fontRef idx="minor">
            <a:schemeClr val="tx1"/>
          </a:fontRef>
        </p:style>
      </p:cxnSp>
      <p:cxnSp>
        <p:nvCxnSpPr>
          <p:cNvPr id="22" name="直接箭头连接符 21"/>
          <p:cNvCxnSpPr/>
          <p:nvPr/>
        </p:nvCxnSpPr>
        <p:spPr>
          <a:xfrm flipV="1">
            <a:off x="3093085" y="5499735"/>
            <a:ext cx="4020820" cy="20955"/>
          </a:xfrm>
          <a:prstGeom prst="straightConnector1">
            <a:avLst/>
          </a:prstGeom>
          <a:ln>
            <a:tailEnd type="arrow" w="med" len="med"/>
          </a:ln>
        </p:spPr>
        <p:style>
          <a:lnRef idx="1">
            <a:schemeClr val="accent3"/>
          </a:lnRef>
          <a:fillRef idx="0">
            <a:schemeClr val="accent3"/>
          </a:fillRef>
          <a:effectRef idx="0">
            <a:schemeClr val="accent3"/>
          </a:effectRef>
          <a:fontRef idx="minor">
            <a:schemeClr val="tx1"/>
          </a:fontRef>
        </p:style>
      </p:cxnSp>
      <p:cxnSp>
        <p:nvCxnSpPr>
          <p:cNvPr id="23" name="直接箭头连接符 22"/>
          <p:cNvCxnSpPr/>
          <p:nvPr/>
        </p:nvCxnSpPr>
        <p:spPr>
          <a:xfrm>
            <a:off x="4052570" y="5898515"/>
            <a:ext cx="3147695" cy="0"/>
          </a:xfrm>
          <a:prstGeom prst="straightConnector1">
            <a:avLst/>
          </a:prstGeom>
          <a:ln>
            <a:tailEnd type="arrow" w="med" len="med"/>
          </a:ln>
        </p:spPr>
        <p:style>
          <a:lnRef idx="1">
            <a:schemeClr val="accent3"/>
          </a:lnRef>
          <a:fillRef idx="0">
            <a:schemeClr val="accent3"/>
          </a:fillRef>
          <a:effectRef idx="0">
            <a:schemeClr val="accent3"/>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927652" y="1048651"/>
            <a:ext cx="5592418" cy="398780"/>
          </a:xfrm>
          <a:prstGeom prst="rect">
            <a:avLst/>
          </a:prstGeom>
          <a:noFill/>
        </p:spPr>
        <p:txBody>
          <a:bodyPr wrap="square" rtlCol="0">
            <a:spAutoFit/>
          </a:bodyPr>
          <a:lstStyle/>
          <a:p>
            <a:r>
              <a:rPr lang="en-US" altLang="zh-CN" sz="2000" b="1" dirty="0"/>
              <a:t>2.1 </a:t>
            </a:r>
            <a:r>
              <a:rPr lang="zh-CN" altLang="en-US" sz="2000" b="1" dirty="0"/>
              <a:t>电子发票（增值税专用发票）</a:t>
            </a:r>
            <a:endParaRPr lang="zh-CN" altLang="en-US" sz="2000" b="1" dirty="0"/>
          </a:p>
        </p:txBody>
      </p:sp>
      <p:sp>
        <p:nvSpPr>
          <p:cNvPr id="11" name="矩形 10"/>
          <p:cNvSpPr/>
          <p:nvPr/>
        </p:nvSpPr>
        <p:spPr>
          <a:xfrm>
            <a:off x="9501808" y="271634"/>
            <a:ext cx="2517913" cy="398780"/>
          </a:xfrm>
          <a:prstGeom prst="rect">
            <a:avLst/>
          </a:prstGeom>
        </p:spPr>
        <p:txBody>
          <a:bodyPr wrap="square">
            <a:spAutoFit/>
          </a:bodyPr>
          <a:lstStyle/>
          <a:p>
            <a:pPr algn="ctr"/>
            <a:r>
              <a:rPr lang="en-US" altLang="zh-CN" sz="2000" b="1" dirty="0">
                <a:solidFill>
                  <a:srgbClr val="403F44"/>
                </a:solidFill>
                <a:effectLst>
                  <a:innerShdw blurRad="114300">
                    <a:prstClr val="black"/>
                  </a:innerShdw>
                </a:effectLst>
                <a:latin typeface="+mj-ea"/>
                <a:cs typeface="Segoe UI Light" panose="020B0502040204020203" pitchFamily="34" charset="0"/>
              </a:rPr>
              <a:t>2</a:t>
            </a:r>
            <a:r>
              <a:rPr lang="zh-CN" altLang="en-US" sz="2000" b="1" dirty="0">
                <a:solidFill>
                  <a:srgbClr val="403F44"/>
                </a:solidFill>
                <a:effectLst>
                  <a:innerShdw blurRad="114300">
                    <a:prstClr val="black"/>
                  </a:innerShdw>
                </a:effectLst>
                <a:latin typeface="+mj-ea"/>
                <a:cs typeface="Segoe UI Light" panose="020B0502040204020203" pitchFamily="34" charset="0"/>
              </a:rPr>
              <a:t>、发票展示</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pic>
        <p:nvPicPr>
          <p:cNvPr id="2" name="图片 1"/>
          <p:cNvPicPr>
            <a:picLocks noChangeAspect="1"/>
          </p:cNvPicPr>
          <p:nvPr>
            <p:custDataLst>
              <p:tags r:id="rId1"/>
            </p:custDataLst>
          </p:nvPr>
        </p:nvPicPr>
        <p:blipFill>
          <a:blip r:embed="rId2"/>
          <a:stretch>
            <a:fillRect/>
          </a:stretch>
        </p:blipFill>
        <p:spPr>
          <a:xfrm>
            <a:off x="1075055" y="1687195"/>
            <a:ext cx="7244080" cy="4809490"/>
          </a:xfrm>
          <a:prstGeom prst="rect">
            <a:avLst/>
          </a:prstGeom>
        </p:spPr>
      </p:pic>
      <p:sp>
        <p:nvSpPr>
          <p:cNvPr id="10" name="对话气泡: 椭圆形 9"/>
          <p:cNvSpPr/>
          <p:nvPr/>
        </p:nvSpPr>
        <p:spPr>
          <a:xfrm>
            <a:off x="5324475" y="837565"/>
            <a:ext cx="2336800" cy="93662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（电子发票）增值税专用发票</a:t>
            </a:r>
            <a:endParaRPr lang="zh-CN" altLang="en-US" dirty="0"/>
          </a:p>
        </p:txBody>
      </p:sp>
      <p:sp>
        <p:nvSpPr>
          <p:cNvPr id="3" name="文本框 2"/>
          <p:cNvSpPr txBox="1"/>
          <p:nvPr/>
        </p:nvSpPr>
        <p:spPr>
          <a:xfrm>
            <a:off x="8736965" y="3429000"/>
            <a:ext cx="3253105" cy="2759710"/>
          </a:xfrm>
          <a:prstGeom prst="rect">
            <a:avLst/>
          </a:prstGeom>
          <a:solidFill>
            <a:schemeClr val="accent2">
              <a:lumMod val="20000"/>
              <a:lumOff val="80000"/>
            </a:schemeClr>
          </a:solidFill>
        </p:spPr>
        <p:txBody>
          <a:bodyPr wrap="square" rtlCol="0">
            <a:noAutofit/>
          </a:bodyPr>
          <a:p>
            <a:endParaRPr lang="zh-CN" altLang="en-US" b="1">
              <a:solidFill>
                <a:srgbClr val="C00000"/>
              </a:solidFill>
            </a:endParaRPr>
          </a:p>
          <a:p>
            <a:r>
              <a:rPr lang="zh-CN" altLang="en-US" b="1">
                <a:solidFill>
                  <a:srgbClr val="C00000"/>
                </a:solidFill>
              </a:rPr>
              <a:t>注意：</a:t>
            </a:r>
            <a:endParaRPr lang="zh-CN" altLang="en-US" b="1">
              <a:solidFill>
                <a:srgbClr val="C00000"/>
              </a:solidFill>
            </a:endParaRPr>
          </a:p>
          <a:p>
            <a:pPr marL="342900" indent="-342900">
              <a:buFont typeface="Wingdings" panose="05000000000000000000" charset="0"/>
              <a:buChar char="u"/>
            </a:pPr>
            <a:r>
              <a:rPr lang="zh-CN" altLang="en-US"/>
              <a:t>全电发票的发票号码为</a:t>
            </a:r>
            <a:r>
              <a:rPr lang="en-US" altLang="zh-CN"/>
              <a:t>20</a:t>
            </a:r>
            <a:r>
              <a:rPr lang="zh-CN" altLang="en-US"/>
              <a:t>位。目前在日常流程填写时：前</a:t>
            </a:r>
            <a:r>
              <a:rPr lang="en-US" altLang="zh-CN"/>
              <a:t>12</a:t>
            </a:r>
            <a:r>
              <a:rPr lang="zh-CN" altLang="en-US"/>
              <a:t>位填入发票代码中，后</a:t>
            </a:r>
            <a:r>
              <a:rPr lang="en-US" altLang="zh-CN"/>
              <a:t>8</a:t>
            </a:r>
            <a:r>
              <a:rPr lang="zh-CN" altLang="en-US"/>
              <a:t>位填入发票号中。</a:t>
            </a:r>
            <a:endParaRPr lang="zh-CN" altLang="en-US"/>
          </a:p>
          <a:p>
            <a:pPr marL="342900" indent="-342900">
              <a:buFont typeface="Wingdings" panose="05000000000000000000" charset="0"/>
              <a:buChar char="u"/>
            </a:pPr>
            <a:r>
              <a:rPr lang="zh-CN" altLang="en-US"/>
              <a:t>全电专票需附真伪</a:t>
            </a:r>
            <a:r>
              <a:rPr lang="zh-CN" altLang="en-US">
                <a:sym typeface="+mn-ea"/>
              </a:rPr>
              <a:t>查验证明</a:t>
            </a:r>
            <a:r>
              <a:rPr lang="zh-CN" altLang="en-US"/>
              <a:t>（因为该种类的专票无发票专用章）。</a:t>
            </a:r>
            <a:endParaRPr lang="zh-CN" altLang="en-US"/>
          </a:p>
        </p:txBody>
      </p:sp>
      <p:pic>
        <p:nvPicPr>
          <p:cNvPr id="8" name="图片 7"/>
          <p:cNvPicPr>
            <a:picLocks noChangeAspect="1"/>
          </p:cNvPicPr>
          <p:nvPr/>
        </p:nvPicPr>
        <p:blipFill>
          <a:blip r:embed="rId3"/>
          <a:stretch>
            <a:fillRect/>
          </a:stretch>
        </p:blipFill>
        <p:spPr>
          <a:xfrm>
            <a:off x="8610600" y="2108200"/>
            <a:ext cx="3379470" cy="8153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pic>
        <p:nvPicPr>
          <p:cNvPr id="6" name="图片 5"/>
          <p:cNvPicPr>
            <a:picLocks noChangeAspect="1"/>
          </p:cNvPicPr>
          <p:nvPr/>
        </p:nvPicPr>
        <p:blipFill>
          <a:blip r:embed="rId1"/>
          <a:stretch>
            <a:fillRect/>
          </a:stretch>
        </p:blipFill>
        <p:spPr>
          <a:xfrm>
            <a:off x="5832928" y="990736"/>
            <a:ext cx="6286500" cy="4086225"/>
          </a:xfrm>
          <a:prstGeom prst="rect">
            <a:avLst/>
          </a:prstGeom>
        </p:spPr>
      </p:pic>
      <p:sp>
        <p:nvSpPr>
          <p:cNvPr id="7" name="矩形 6"/>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927652" y="1048651"/>
            <a:ext cx="5592418" cy="398780"/>
          </a:xfrm>
          <a:prstGeom prst="rect">
            <a:avLst/>
          </a:prstGeom>
          <a:noFill/>
        </p:spPr>
        <p:txBody>
          <a:bodyPr wrap="square" rtlCol="0">
            <a:spAutoFit/>
          </a:bodyPr>
          <a:lstStyle/>
          <a:p>
            <a:r>
              <a:rPr lang="en-US" altLang="zh-CN" sz="2000" b="1" dirty="0"/>
              <a:t>2.2 </a:t>
            </a:r>
            <a:r>
              <a:rPr lang="zh-CN" altLang="en-US" sz="2000" b="1" dirty="0"/>
              <a:t>增值税电子专用发票（电子专用发票）</a:t>
            </a:r>
            <a:endParaRPr lang="zh-CN" altLang="en-US" sz="2000" dirty="0"/>
          </a:p>
        </p:txBody>
      </p:sp>
      <p:pic>
        <p:nvPicPr>
          <p:cNvPr id="11" name="图片 10"/>
          <p:cNvPicPr>
            <a:picLocks noChangeAspect="1"/>
          </p:cNvPicPr>
          <p:nvPr/>
        </p:nvPicPr>
        <p:blipFill>
          <a:blip r:embed="rId2"/>
          <a:stretch>
            <a:fillRect/>
          </a:stretch>
        </p:blipFill>
        <p:spPr>
          <a:xfrm>
            <a:off x="927652" y="1647167"/>
            <a:ext cx="4503976" cy="3192605"/>
          </a:xfrm>
          <a:prstGeom prst="rect">
            <a:avLst/>
          </a:prstGeom>
        </p:spPr>
      </p:pic>
      <p:pic>
        <p:nvPicPr>
          <p:cNvPr id="15" name="图片 14"/>
          <p:cNvPicPr>
            <a:picLocks noChangeAspect="1"/>
          </p:cNvPicPr>
          <p:nvPr/>
        </p:nvPicPr>
        <p:blipFill>
          <a:blip r:embed="rId3"/>
          <a:stretch>
            <a:fillRect/>
          </a:stretch>
        </p:blipFill>
        <p:spPr>
          <a:xfrm>
            <a:off x="464408" y="4953681"/>
            <a:ext cx="5962650" cy="1590676"/>
          </a:xfrm>
          <a:prstGeom prst="rect">
            <a:avLst/>
          </a:prstGeom>
        </p:spPr>
      </p:pic>
      <p:pic>
        <p:nvPicPr>
          <p:cNvPr id="13" name="图片 12"/>
          <p:cNvPicPr>
            <a:picLocks noChangeAspect="1"/>
          </p:cNvPicPr>
          <p:nvPr/>
        </p:nvPicPr>
        <p:blipFill>
          <a:blip r:embed="rId4"/>
          <a:stretch>
            <a:fillRect/>
          </a:stretch>
        </p:blipFill>
        <p:spPr>
          <a:xfrm>
            <a:off x="4752438" y="4969161"/>
            <a:ext cx="1676400" cy="1590675"/>
          </a:xfrm>
          <a:prstGeom prst="rect">
            <a:avLst/>
          </a:prstGeom>
        </p:spPr>
      </p:pic>
      <p:sp>
        <p:nvSpPr>
          <p:cNvPr id="10" name="对话气泡: 椭圆形 9"/>
          <p:cNvSpPr/>
          <p:nvPr/>
        </p:nvSpPr>
        <p:spPr>
          <a:xfrm>
            <a:off x="6826831" y="338467"/>
            <a:ext cx="1550504" cy="93634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t>增值税电子专用发票</a:t>
            </a:r>
            <a:endParaRPr lang="zh-CN" altLang="en-US" dirty="0"/>
          </a:p>
        </p:txBody>
      </p:sp>
      <p:sp>
        <p:nvSpPr>
          <p:cNvPr id="2" name="矩形 1"/>
          <p:cNvSpPr/>
          <p:nvPr/>
        </p:nvSpPr>
        <p:spPr>
          <a:xfrm>
            <a:off x="9501808" y="271634"/>
            <a:ext cx="2517913" cy="398780"/>
          </a:xfrm>
          <a:prstGeom prst="rect">
            <a:avLst/>
          </a:prstGeom>
        </p:spPr>
        <p:txBody>
          <a:bodyPr wrap="square">
            <a:spAutoFit/>
          </a:bodyPr>
          <a:p>
            <a:pPr algn="ctr"/>
            <a:r>
              <a:rPr lang="en-US" altLang="zh-CN" sz="2000" b="1" dirty="0">
                <a:solidFill>
                  <a:srgbClr val="403F44"/>
                </a:solidFill>
                <a:effectLst>
                  <a:innerShdw blurRad="114300">
                    <a:prstClr val="black"/>
                  </a:innerShdw>
                </a:effectLst>
                <a:latin typeface="+mj-ea"/>
                <a:cs typeface="Segoe UI Light" panose="020B0502040204020203" pitchFamily="34" charset="0"/>
              </a:rPr>
              <a:t>2</a:t>
            </a:r>
            <a:r>
              <a:rPr lang="zh-CN" altLang="en-US" sz="2000" b="1" dirty="0">
                <a:solidFill>
                  <a:srgbClr val="403F44"/>
                </a:solidFill>
                <a:effectLst>
                  <a:innerShdw blurRad="114300">
                    <a:prstClr val="black"/>
                  </a:innerShdw>
                </a:effectLst>
                <a:latin typeface="+mj-ea"/>
                <a:cs typeface="Segoe UI Light" panose="020B0502040204020203" pitchFamily="34" charset="0"/>
              </a:rPr>
              <a:t>、发票展示</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927652" y="1048651"/>
            <a:ext cx="5592418" cy="398780"/>
          </a:xfrm>
          <a:prstGeom prst="rect">
            <a:avLst/>
          </a:prstGeom>
          <a:noFill/>
        </p:spPr>
        <p:txBody>
          <a:bodyPr wrap="square" rtlCol="0">
            <a:spAutoFit/>
          </a:bodyPr>
          <a:lstStyle/>
          <a:p>
            <a:r>
              <a:rPr lang="en-US" altLang="zh-CN" sz="2000" b="1" dirty="0"/>
              <a:t>2.3 </a:t>
            </a:r>
            <a:r>
              <a:rPr lang="zh-CN" altLang="en-US" sz="2000" b="1" dirty="0"/>
              <a:t>增值税专用发票</a:t>
            </a:r>
            <a:endParaRPr lang="zh-CN" altLang="en-US" sz="2000" dirty="0"/>
          </a:p>
        </p:txBody>
      </p:sp>
      <p:pic>
        <p:nvPicPr>
          <p:cNvPr id="9" name="图片 8"/>
          <p:cNvPicPr>
            <a:picLocks noChangeAspect="1"/>
          </p:cNvPicPr>
          <p:nvPr>
            <p:custDataLst>
              <p:tags r:id="rId1"/>
            </p:custDataLst>
          </p:nvPr>
        </p:nvPicPr>
        <p:blipFill>
          <a:blip r:embed="rId2"/>
          <a:stretch>
            <a:fillRect/>
          </a:stretch>
        </p:blipFill>
        <p:spPr>
          <a:xfrm>
            <a:off x="2550188" y="1634364"/>
            <a:ext cx="8380326" cy="4797149"/>
          </a:xfrm>
          <a:prstGeom prst="rect">
            <a:avLst/>
          </a:prstGeom>
        </p:spPr>
      </p:pic>
      <p:sp>
        <p:nvSpPr>
          <p:cNvPr id="10" name="对话气泡: 椭圆形 9"/>
          <p:cNvSpPr/>
          <p:nvPr/>
        </p:nvSpPr>
        <p:spPr>
          <a:xfrm>
            <a:off x="7060096" y="837165"/>
            <a:ext cx="1550504" cy="93634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增值税专用发票</a:t>
            </a:r>
            <a:endParaRPr lang="zh-CN" altLang="en-US" dirty="0"/>
          </a:p>
        </p:txBody>
      </p:sp>
      <p:sp>
        <p:nvSpPr>
          <p:cNvPr id="11" name="矩形 10"/>
          <p:cNvSpPr/>
          <p:nvPr/>
        </p:nvSpPr>
        <p:spPr>
          <a:xfrm>
            <a:off x="9501808" y="271634"/>
            <a:ext cx="2517913" cy="398780"/>
          </a:xfrm>
          <a:prstGeom prst="rect">
            <a:avLst/>
          </a:prstGeom>
        </p:spPr>
        <p:txBody>
          <a:bodyPr wrap="square">
            <a:spAutoFit/>
          </a:bodyPr>
          <a:lstStyle/>
          <a:p>
            <a:pPr algn="ctr"/>
            <a:r>
              <a:rPr lang="en-US" altLang="zh-CN" sz="2000" b="1" dirty="0">
                <a:solidFill>
                  <a:srgbClr val="403F44"/>
                </a:solidFill>
                <a:effectLst>
                  <a:innerShdw blurRad="114300">
                    <a:prstClr val="black"/>
                  </a:innerShdw>
                </a:effectLst>
                <a:latin typeface="+mj-ea"/>
                <a:cs typeface="Segoe UI Light" panose="020B0502040204020203" pitchFamily="34" charset="0"/>
                <a:sym typeface="+mn-ea"/>
              </a:rPr>
              <a:t>2</a:t>
            </a:r>
            <a:r>
              <a:rPr lang="zh-CN" altLang="en-US" sz="2000" b="1" dirty="0">
                <a:solidFill>
                  <a:srgbClr val="403F44"/>
                </a:solidFill>
                <a:effectLst>
                  <a:innerShdw blurRad="114300">
                    <a:prstClr val="black"/>
                  </a:innerShdw>
                </a:effectLst>
                <a:latin typeface="+mj-ea"/>
                <a:cs typeface="Segoe UI Light" panose="020B0502040204020203" pitchFamily="34" charset="0"/>
                <a:sym typeface="+mn-ea"/>
              </a:rPr>
              <a:t>、发票展示</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3999" y="0"/>
            <a:ext cx="12179300" cy="6858000"/>
          </a:xfrm>
          <a:prstGeom prst="rect">
            <a:avLst/>
          </a:prstGeom>
        </p:spPr>
      </p:pic>
      <p:sp>
        <p:nvSpPr>
          <p:cNvPr id="12" name="Rectangle 4"/>
          <p:cNvSpPr>
            <a:spLocks noGrp="1" noChangeArrowheads="1"/>
          </p:cNvSpPr>
          <p:nvPr/>
        </p:nvSpPr>
        <p:spPr bwMode="auto">
          <a:xfrm>
            <a:off x="427367" y="389981"/>
            <a:ext cx="1809751"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sz="32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Char char="–"/>
              <a:defRPr sz="28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FontTx/>
              <a:buNone/>
            </a:pPr>
            <a:r>
              <a:rPr lang="zh-CN" altLang="en-US" sz="4000" b="1" dirty="0">
                <a:solidFill>
                  <a:srgbClr val="D6000F"/>
                </a:solidFill>
                <a:latin typeface="+mj-ea"/>
                <a:ea typeface="+mj-ea"/>
                <a:cs typeface="+mn-ea"/>
                <a:sym typeface="+mn-lt"/>
              </a:rPr>
              <a:t>目 录</a:t>
            </a:r>
            <a:endParaRPr lang="zh-CN" altLang="en-US" sz="4000" b="1" dirty="0">
              <a:solidFill>
                <a:srgbClr val="D6000F"/>
              </a:solidFill>
              <a:latin typeface="+mj-ea"/>
              <a:ea typeface="+mj-ea"/>
              <a:cs typeface="+mn-ea"/>
              <a:sym typeface="+mn-lt"/>
            </a:endParaRPr>
          </a:p>
        </p:txBody>
      </p:sp>
      <p:sp>
        <p:nvSpPr>
          <p:cNvPr id="81" name="矩形 80"/>
          <p:cNvSpPr/>
          <p:nvPr/>
        </p:nvSpPr>
        <p:spPr>
          <a:xfrm>
            <a:off x="6422058" y="2453996"/>
            <a:ext cx="4636803" cy="553085"/>
          </a:xfrm>
          <a:prstGeom prst="rect">
            <a:avLst/>
          </a:prstGeom>
        </p:spPr>
        <p:txBody>
          <a:bodyPr wrap="square">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1</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受限制会计科目及核算范围</a:t>
            </a:r>
            <a:endParaRPr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98" name="矩形 97"/>
          <p:cNvSpPr/>
          <p:nvPr/>
        </p:nvSpPr>
        <p:spPr>
          <a:xfrm>
            <a:off x="6422058" y="3152960"/>
            <a:ext cx="4546742" cy="553085"/>
          </a:xfrm>
          <a:prstGeom prst="rect">
            <a:avLst/>
          </a:prstGeom>
        </p:spPr>
        <p:txBody>
          <a:bodyPr wrap="square">
            <a:spAutoFit/>
          </a:bodyPr>
          <a:lstStyle/>
          <a:p>
            <a:pPr>
              <a:lnSpc>
                <a:spcPct val="150000"/>
              </a:lnSpc>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2</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日常流程填报指南</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102" name="矩形 101"/>
          <p:cNvSpPr/>
          <p:nvPr/>
        </p:nvSpPr>
        <p:spPr>
          <a:xfrm>
            <a:off x="6420559" y="3768119"/>
            <a:ext cx="4866589" cy="553085"/>
          </a:xfrm>
          <a:prstGeom prst="rect">
            <a:avLst/>
          </a:prstGeom>
        </p:spPr>
        <p:txBody>
          <a:bodyPr wrap="square">
            <a:spAutoFit/>
          </a:bodyPr>
          <a:lstStyle/>
          <a:p>
            <a:pPr>
              <a:lnSpc>
                <a:spcPct val="150000"/>
              </a:lnSpc>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3</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 </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发票基础信息 </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106" name="矩形 105"/>
          <p:cNvSpPr/>
          <p:nvPr/>
        </p:nvSpPr>
        <p:spPr>
          <a:xfrm>
            <a:off x="6388015" y="4340246"/>
            <a:ext cx="4704888" cy="553085"/>
          </a:xfrm>
          <a:prstGeom prst="rect">
            <a:avLst/>
          </a:prstGeom>
        </p:spPr>
        <p:txBody>
          <a:bodyPr wrap="square">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4</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业务招待费稽核要点</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9" name="矩形 8"/>
          <p:cNvSpPr/>
          <p:nvPr/>
        </p:nvSpPr>
        <p:spPr>
          <a:xfrm>
            <a:off x="6281582" y="2653636"/>
            <a:ext cx="212865" cy="1841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pic>
        <p:nvPicPr>
          <p:cNvPr id="8" name="图片 7"/>
          <p:cNvPicPr>
            <a:picLocks noChangeAspect="1"/>
          </p:cNvPicPr>
          <p:nvPr/>
        </p:nvPicPr>
        <p:blipFill>
          <a:blip r:embed="rId1"/>
          <a:stretch>
            <a:fillRect/>
          </a:stretch>
        </p:blipFill>
        <p:spPr>
          <a:xfrm>
            <a:off x="3029847" y="1444487"/>
            <a:ext cx="8486291" cy="4933950"/>
          </a:xfrm>
          <a:prstGeom prst="rect">
            <a:avLst/>
          </a:prstGeom>
        </p:spPr>
      </p:pic>
      <p:sp>
        <p:nvSpPr>
          <p:cNvPr id="9" name="矩形 8"/>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927652" y="1048651"/>
            <a:ext cx="5592418" cy="398780"/>
          </a:xfrm>
          <a:prstGeom prst="rect">
            <a:avLst/>
          </a:prstGeom>
          <a:noFill/>
        </p:spPr>
        <p:txBody>
          <a:bodyPr wrap="square" rtlCol="0">
            <a:spAutoFit/>
          </a:bodyPr>
          <a:lstStyle/>
          <a:p>
            <a:r>
              <a:rPr lang="en-US" altLang="zh-CN" sz="2000" b="1" dirty="0"/>
              <a:t>2.4 </a:t>
            </a:r>
            <a:r>
              <a:rPr lang="zh-CN" altLang="en-US" sz="2000" b="1" dirty="0"/>
              <a:t>增值税电子普通发票</a:t>
            </a:r>
            <a:endParaRPr lang="zh-CN" altLang="en-US" sz="2000" dirty="0"/>
          </a:p>
        </p:txBody>
      </p:sp>
      <p:sp>
        <p:nvSpPr>
          <p:cNvPr id="12" name="对话气泡: 椭圆形 11"/>
          <p:cNvSpPr/>
          <p:nvPr/>
        </p:nvSpPr>
        <p:spPr>
          <a:xfrm>
            <a:off x="7060096" y="698017"/>
            <a:ext cx="1550504" cy="93634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增值税电子普通发票</a:t>
            </a:r>
            <a:endParaRPr lang="zh-CN" altLang="en-US" dirty="0"/>
          </a:p>
        </p:txBody>
      </p:sp>
      <p:sp>
        <p:nvSpPr>
          <p:cNvPr id="2" name="文本框 1"/>
          <p:cNvSpPr txBox="1"/>
          <p:nvPr/>
        </p:nvSpPr>
        <p:spPr>
          <a:xfrm>
            <a:off x="9615170" y="284480"/>
            <a:ext cx="4581525" cy="709295"/>
          </a:xfrm>
          <a:prstGeom prst="rect">
            <a:avLst/>
          </a:prstGeom>
          <a:noFill/>
        </p:spPr>
        <p:txBody>
          <a:bodyPr wrap="square" rtlCol="0">
            <a:noAutofit/>
          </a:bodyPr>
          <a:p>
            <a:r>
              <a:rPr lang="en-US" altLang="zh-CN" sz="2000" b="1" dirty="0">
                <a:solidFill>
                  <a:srgbClr val="403F44"/>
                </a:solidFill>
                <a:effectLst>
                  <a:innerShdw blurRad="114300">
                    <a:prstClr val="black"/>
                  </a:innerShdw>
                </a:effectLst>
                <a:latin typeface="+mj-ea"/>
                <a:cs typeface="Segoe UI Light" panose="020B0502040204020203" pitchFamily="34" charset="0"/>
                <a:sym typeface="+mn-ea"/>
              </a:rPr>
              <a:t>2</a:t>
            </a:r>
            <a:r>
              <a:rPr lang="zh-CN" altLang="en-US" sz="2000" b="1" dirty="0">
                <a:solidFill>
                  <a:srgbClr val="403F44"/>
                </a:solidFill>
                <a:effectLst>
                  <a:innerShdw blurRad="114300">
                    <a:prstClr val="black"/>
                  </a:innerShdw>
                </a:effectLst>
                <a:latin typeface="+mj-ea"/>
                <a:cs typeface="Segoe UI Light" panose="020B0502040204020203" pitchFamily="34" charset="0"/>
                <a:sym typeface="+mn-ea"/>
              </a:rPr>
              <a:t>、发票展示</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a:p>
            <a:endParaRPr lang="zh-CN" altLang="en-US" sz="200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9501808" y="271634"/>
            <a:ext cx="2517913" cy="398780"/>
          </a:xfrm>
          <a:prstGeom prst="rect">
            <a:avLst/>
          </a:prstGeom>
        </p:spPr>
        <p:txBody>
          <a:bodyPr wrap="square">
            <a:spAutoFit/>
          </a:bodyPr>
          <a:lstStyle/>
          <a:p>
            <a:pPr algn="ctr"/>
            <a:r>
              <a:rPr lang="en-US" altLang="zh-CN" sz="2000" b="1" dirty="0">
                <a:solidFill>
                  <a:srgbClr val="403F44"/>
                </a:solidFill>
                <a:effectLst>
                  <a:innerShdw blurRad="114300">
                    <a:prstClr val="black"/>
                  </a:innerShdw>
                </a:effectLst>
                <a:latin typeface="+mj-ea"/>
                <a:cs typeface="Segoe UI Light" panose="020B0502040204020203" pitchFamily="34" charset="0"/>
                <a:sym typeface="+mn-ea"/>
              </a:rPr>
              <a:t>2</a:t>
            </a:r>
            <a:r>
              <a:rPr lang="zh-CN" altLang="en-US" sz="2000" b="1" dirty="0">
                <a:solidFill>
                  <a:srgbClr val="403F44"/>
                </a:solidFill>
                <a:effectLst>
                  <a:innerShdw blurRad="114300">
                    <a:prstClr val="black"/>
                  </a:innerShdw>
                </a:effectLst>
                <a:latin typeface="+mj-ea"/>
                <a:cs typeface="Segoe UI Light" panose="020B0502040204020203" pitchFamily="34" charset="0"/>
                <a:sym typeface="+mn-ea"/>
              </a:rPr>
              <a:t>、发票展示</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6" name="矩形 5"/>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27652" y="1048651"/>
            <a:ext cx="5592418" cy="398780"/>
          </a:xfrm>
          <a:prstGeom prst="rect">
            <a:avLst/>
          </a:prstGeom>
          <a:noFill/>
        </p:spPr>
        <p:txBody>
          <a:bodyPr wrap="square" rtlCol="0">
            <a:spAutoFit/>
          </a:bodyPr>
          <a:lstStyle/>
          <a:p>
            <a:r>
              <a:rPr lang="en-US" altLang="zh-CN" sz="2000" b="1" dirty="0"/>
              <a:t>2.5 </a:t>
            </a:r>
            <a:r>
              <a:rPr lang="zh-CN" altLang="en-US" sz="2000" b="1" dirty="0"/>
              <a:t>增值税普通发票</a:t>
            </a:r>
            <a:endParaRPr lang="zh-CN" altLang="en-US" sz="2000" dirty="0"/>
          </a:p>
        </p:txBody>
      </p:sp>
      <p:pic>
        <p:nvPicPr>
          <p:cNvPr id="10" name="图片 9"/>
          <p:cNvPicPr>
            <a:picLocks noChangeAspect="1"/>
          </p:cNvPicPr>
          <p:nvPr/>
        </p:nvPicPr>
        <p:blipFill>
          <a:blip r:embed="rId1"/>
          <a:stretch>
            <a:fillRect/>
          </a:stretch>
        </p:blipFill>
        <p:spPr>
          <a:xfrm>
            <a:off x="3085199" y="1444487"/>
            <a:ext cx="8621027" cy="4911863"/>
          </a:xfrm>
          <a:prstGeom prst="rect">
            <a:avLst/>
          </a:prstGeom>
        </p:spPr>
      </p:pic>
      <p:sp>
        <p:nvSpPr>
          <p:cNvPr id="11" name="对话气泡: 椭圆形 10"/>
          <p:cNvSpPr/>
          <p:nvPr/>
        </p:nvSpPr>
        <p:spPr>
          <a:xfrm>
            <a:off x="6872605" y="671830"/>
            <a:ext cx="1737360" cy="93662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t>增值税普通发票</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9" name="矩形 8"/>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927652" y="1048651"/>
            <a:ext cx="5592418" cy="398780"/>
          </a:xfrm>
          <a:prstGeom prst="rect">
            <a:avLst/>
          </a:prstGeom>
          <a:noFill/>
        </p:spPr>
        <p:txBody>
          <a:bodyPr wrap="square" rtlCol="0">
            <a:spAutoFit/>
          </a:bodyPr>
          <a:lstStyle/>
          <a:p>
            <a:r>
              <a:rPr lang="en-US" altLang="zh-CN" sz="2000" b="1" dirty="0"/>
              <a:t>2.6 </a:t>
            </a:r>
            <a:r>
              <a:rPr lang="zh-CN" altLang="en-US" sz="2000" b="1" dirty="0"/>
              <a:t>通用机打发票</a:t>
            </a:r>
            <a:endParaRPr lang="zh-CN" altLang="en-US" sz="2000" dirty="0"/>
          </a:p>
        </p:txBody>
      </p:sp>
      <p:pic>
        <p:nvPicPr>
          <p:cNvPr id="3" name="图片 2"/>
          <p:cNvPicPr>
            <a:picLocks noChangeAspect="1"/>
          </p:cNvPicPr>
          <p:nvPr/>
        </p:nvPicPr>
        <p:blipFill>
          <a:blip r:embed="rId1"/>
          <a:stretch>
            <a:fillRect/>
          </a:stretch>
        </p:blipFill>
        <p:spPr>
          <a:xfrm>
            <a:off x="5708374" y="1248706"/>
            <a:ext cx="6019800" cy="4848225"/>
          </a:xfrm>
          <a:prstGeom prst="rect">
            <a:avLst/>
          </a:prstGeom>
        </p:spPr>
      </p:pic>
      <p:pic>
        <p:nvPicPr>
          <p:cNvPr id="6" name="图片 5"/>
          <p:cNvPicPr>
            <a:picLocks noChangeAspect="1"/>
          </p:cNvPicPr>
          <p:nvPr/>
        </p:nvPicPr>
        <p:blipFill>
          <a:blip r:embed="rId2"/>
          <a:stretch>
            <a:fillRect/>
          </a:stretch>
        </p:blipFill>
        <p:spPr>
          <a:xfrm>
            <a:off x="3347002" y="1210605"/>
            <a:ext cx="2305050" cy="4924425"/>
          </a:xfrm>
          <a:prstGeom prst="rect">
            <a:avLst/>
          </a:prstGeom>
        </p:spPr>
      </p:pic>
      <p:sp>
        <p:nvSpPr>
          <p:cNvPr id="12" name="对话气泡: 椭圆形 11"/>
          <p:cNvSpPr/>
          <p:nvPr/>
        </p:nvSpPr>
        <p:spPr>
          <a:xfrm>
            <a:off x="4876800" y="680505"/>
            <a:ext cx="1550504" cy="93634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通用机打发票</a:t>
            </a:r>
            <a:endParaRPr lang="zh-CN" altLang="en-US" dirty="0"/>
          </a:p>
        </p:txBody>
      </p:sp>
      <p:sp>
        <p:nvSpPr>
          <p:cNvPr id="2" name="文本框 1"/>
          <p:cNvSpPr txBox="1"/>
          <p:nvPr/>
        </p:nvSpPr>
        <p:spPr>
          <a:xfrm>
            <a:off x="9938385" y="280670"/>
            <a:ext cx="4064000" cy="706755"/>
          </a:xfrm>
          <a:prstGeom prst="rect">
            <a:avLst/>
          </a:prstGeom>
          <a:noFill/>
        </p:spPr>
        <p:txBody>
          <a:bodyPr wrap="square" rtlCol="0">
            <a:spAutoFit/>
          </a:bodyPr>
          <a:p>
            <a:r>
              <a:rPr lang="en-US" altLang="zh-CN" sz="2000" b="1" dirty="0">
                <a:solidFill>
                  <a:srgbClr val="403F44"/>
                </a:solidFill>
                <a:effectLst>
                  <a:innerShdw blurRad="114300">
                    <a:prstClr val="black"/>
                  </a:innerShdw>
                </a:effectLst>
                <a:latin typeface="+mj-ea"/>
                <a:cs typeface="Segoe UI Light" panose="020B0502040204020203" pitchFamily="34" charset="0"/>
                <a:sym typeface="+mn-ea"/>
              </a:rPr>
              <a:t>2</a:t>
            </a:r>
            <a:r>
              <a:rPr lang="zh-CN" altLang="en-US" sz="2000" b="1" dirty="0">
                <a:solidFill>
                  <a:srgbClr val="403F44"/>
                </a:solidFill>
                <a:effectLst>
                  <a:innerShdw blurRad="114300">
                    <a:prstClr val="black"/>
                  </a:innerShdw>
                </a:effectLst>
                <a:latin typeface="+mj-ea"/>
                <a:cs typeface="Segoe UI Light" panose="020B0502040204020203" pitchFamily="34" charset="0"/>
                <a:sym typeface="+mn-ea"/>
              </a:rPr>
              <a:t>、发票展示</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a:p>
            <a:endParaRPr lang="zh-CN" altLang="en-US" sz="200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9" name="矩形 8"/>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927652" y="1048651"/>
            <a:ext cx="5592418" cy="398780"/>
          </a:xfrm>
          <a:prstGeom prst="rect">
            <a:avLst/>
          </a:prstGeom>
          <a:noFill/>
        </p:spPr>
        <p:txBody>
          <a:bodyPr wrap="square" rtlCol="0">
            <a:spAutoFit/>
          </a:bodyPr>
          <a:lstStyle/>
          <a:p>
            <a:r>
              <a:rPr lang="en-US" altLang="zh-CN" sz="2000" b="1" i="0" dirty="0">
                <a:solidFill>
                  <a:srgbClr val="2B2B2B"/>
                </a:solidFill>
                <a:effectLst/>
                <a:latin typeface="Helvetica Neue"/>
              </a:rPr>
              <a:t>2.7 </a:t>
            </a:r>
            <a:r>
              <a:rPr lang="zh-CN" altLang="en-US" sz="2000" b="1" i="0" dirty="0">
                <a:solidFill>
                  <a:srgbClr val="2B2B2B"/>
                </a:solidFill>
                <a:effectLst/>
                <a:latin typeface="Helvetica Neue"/>
              </a:rPr>
              <a:t>通用定额发票</a:t>
            </a:r>
            <a:endParaRPr lang="en-US" altLang="zh-CN" sz="2000" b="1" i="0" dirty="0">
              <a:solidFill>
                <a:srgbClr val="2B2B2B"/>
              </a:solidFill>
              <a:effectLst/>
              <a:latin typeface="Helvetica Neue"/>
            </a:endParaRPr>
          </a:p>
        </p:txBody>
      </p:sp>
      <p:pic>
        <p:nvPicPr>
          <p:cNvPr id="3" name="图片 2"/>
          <p:cNvPicPr>
            <a:picLocks noChangeAspect="1"/>
          </p:cNvPicPr>
          <p:nvPr/>
        </p:nvPicPr>
        <p:blipFill>
          <a:blip r:embed="rId1"/>
          <a:stretch>
            <a:fillRect/>
          </a:stretch>
        </p:blipFill>
        <p:spPr>
          <a:xfrm>
            <a:off x="3423618" y="1075424"/>
            <a:ext cx="7253080" cy="4733925"/>
          </a:xfrm>
          <a:prstGeom prst="rect">
            <a:avLst/>
          </a:prstGeom>
        </p:spPr>
      </p:pic>
      <p:sp>
        <p:nvSpPr>
          <p:cNvPr id="8" name="对话气泡: 椭圆形 7"/>
          <p:cNvSpPr/>
          <p:nvPr/>
        </p:nvSpPr>
        <p:spPr>
          <a:xfrm>
            <a:off x="6520070" y="661988"/>
            <a:ext cx="1550504" cy="93634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通用定额发票</a:t>
            </a:r>
            <a:endParaRPr lang="zh-CN" altLang="en-US" dirty="0"/>
          </a:p>
        </p:txBody>
      </p:sp>
      <p:sp>
        <p:nvSpPr>
          <p:cNvPr id="5" name="文本框 4"/>
          <p:cNvSpPr txBox="1"/>
          <p:nvPr/>
        </p:nvSpPr>
        <p:spPr>
          <a:xfrm>
            <a:off x="331304" y="6011346"/>
            <a:ext cx="9064486" cy="369332"/>
          </a:xfrm>
          <a:prstGeom prst="rect">
            <a:avLst/>
          </a:prstGeom>
          <a:noFill/>
        </p:spPr>
        <p:txBody>
          <a:bodyPr wrap="square" rtlCol="0">
            <a:spAutoFit/>
          </a:bodyPr>
          <a:lstStyle/>
          <a:p>
            <a:r>
              <a:rPr lang="en-US" altLang="zh-CN" b="1" dirty="0">
                <a:solidFill>
                  <a:srgbClr val="C00000"/>
                </a:solidFill>
              </a:rPr>
              <a:t>2019</a:t>
            </a:r>
            <a:r>
              <a:rPr lang="zh-CN" altLang="en-US" b="1" dirty="0">
                <a:solidFill>
                  <a:srgbClr val="C00000"/>
                </a:solidFill>
              </a:rPr>
              <a:t>年</a:t>
            </a:r>
            <a:r>
              <a:rPr lang="en-US" altLang="zh-CN" b="1" dirty="0">
                <a:solidFill>
                  <a:srgbClr val="C00000"/>
                </a:solidFill>
              </a:rPr>
              <a:t>1</a:t>
            </a:r>
            <a:r>
              <a:rPr lang="zh-CN" altLang="en-US" b="1" dirty="0">
                <a:solidFill>
                  <a:srgbClr val="C00000"/>
                </a:solidFill>
              </a:rPr>
              <a:t>月</a:t>
            </a:r>
            <a:r>
              <a:rPr lang="en-US" altLang="zh-CN" b="1" dirty="0">
                <a:solidFill>
                  <a:srgbClr val="C00000"/>
                </a:solidFill>
              </a:rPr>
              <a:t>1</a:t>
            </a:r>
            <a:r>
              <a:rPr lang="zh-CN" altLang="en-US" b="1" dirty="0">
                <a:solidFill>
                  <a:srgbClr val="C00000"/>
                </a:solidFill>
              </a:rPr>
              <a:t>日国地税合并，取消地税发票，有国家税务总局标识的发票才是合规的。</a:t>
            </a:r>
            <a:endParaRPr lang="zh-CN" altLang="en-US" b="1" dirty="0">
              <a:solidFill>
                <a:srgbClr val="C00000"/>
              </a:solidFill>
            </a:endParaRPr>
          </a:p>
        </p:txBody>
      </p:sp>
      <p:sp>
        <p:nvSpPr>
          <p:cNvPr id="2" name="文本框 1"/>
          <p:cNvSpPr txBox="1"/>
          <p:nvPr/>
        </p:nvSpPr>
        <p:spPr>
          <a:xfrm>
            <a:off x="9884410" y="340360"/>
            <a:ext cx="4064000" cy="706755"/>
          </a:xfrm>
          <a:prstGeom prst="rect">
            <a:avLst/>
          </a:prstGeom>
          <a:noFill/>
        </p:spPr>
        <p:txBody>
          <a:bodyPr wrap="square" rtlCol="0">
            <a:spAutoFit/>
          </a:bodyPr>
          <a:p>
            <a:r>
              <a:rPr lang="en-US" altLang="zh-CN" sz="2000" b="1" dirty="0">
                <a:solidFill>
                  <a:srgbClr val="403F44"/>
                </a:solidFill>
                <a:effectLst>
                  <a:innerShdw blurRad="114300">
                    <a:prstClr val="black"/>
                  </a:innerShdw>
                </a:effectLst>
                <a:latin typeface="+mj-ea"/>
                <a:cs typeface="Segoe UI Light" panose="020B0502040204020203" pitchFamily="34" charset="0"/>
                <a:sym typeface="+mn-ea"/>
              </a:rPr>
              <a:t>2</a:t>
            </a:r>
            <a:r>
              <a:rPr lang="zh-CN" altLang="en-US" sz="2000" b="1" dirty="0">
                <a:solidFill>
                  <a:srgbClr val="403F44"/>
                </a:solidFill>
                <a:effectLst>
                  <a:innerShdw blurRad="114300">
                    <a:prstClr val="black"/>
                  </a:innerShdw>
                </a:effectLst>
                <a:latin typeface="+mj-ea"/>
                <a:cs typeface="Segoe UI Light" panose="020B0502040204020203" pitchFamily="34" charset="0"/>
                <a:sym typeface="+mn-ea"/>
              </a:rPr>
              <a:t>、发票展示</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a:p>
            <a:endParaRPr lang="zh-CN" altLang="en-US" sz="200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pic>
        <p:nvPicPr>
          <p:cNvPr id="5"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338" y="835786"/>
            <a:ext cx="11125323" cy="55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8004313" y="175688"/>
            <a:ext cx="3633505" cy="398780"/>
          </a:xfrm>
          <a:prstGeom prst="rect">
            <a:avLst/>
          </a:prstGeom>
        </p:spPr>
        <p:txBody>
          <a:bodyPr wrap="square">
            <a:spAutoFit/>
          </a:bodyPr>
          <a:lstStyle/>
          <a:p>
            <a:pPr algn="ctr"/>
            <a:r>
              <a:rPr lang="en-US" altLang="zh-CN" sz="2000" b="1" dirty="0">
                <a:solidFill>
                  <a:srgbClr val="403F44"/>
                </a:solidFill>
                <a:effectLst>
                  <a:innerShdw blurRad="114300">
                    <a:prstClr val="black"/>
                  </a:innerShdw>
                </a:effectLst>
                <a:latin typeface="+mj-ea"/>
                <a:cs typeface="Segoe UI Light" panose="020B0502040204020203" pitchFamily="34" charset="0"/>
              </a:rPr>
              <a:t>3</a:t>
            </a:r>
            <a:r>
              <a:rPr lang="zh-CN" altLang="en-US" sz="2000" b="1" dirty="0">
                <a:solidFill>
                  <a:srgbClr val="403F44"/>
                </a:solidFill>
                <a:effectLst>
                  <a:innerShdw blurRad="114300">
                    <a:prstClr val="black"/>
                  </a:innerShdw>
                </a:effectLst>
                <a:latin typeface="+mj-ea"/>
                <a:cs typeface="Segoe UI Light" panose="020B0502040204020203" pitchFamily="34" charset="0"/>
              </a:rPr>
              <a:t>、发票开具注意事项</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矩形 2058"/>
          <p:cNvSpPr/>
          <p:nvPr/>
        </p:nvSpPr>
        <p:spPr>
          <a:xfrm>
            <a:off x="735724" y="3005643"/>
            <a:ext cx="11214538" cy="3352800"/>
          </a:xfrm>
          <a:prstGeom prst="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72736"/>
              </a:solidFill>
              <a:latin typeface="等线" panose="02010600030101010101" pitchFamily="2" charset="-122"/>
              <a:ea typeface="等线" panose="02010600030101010101" pitchFamily="2" charset="-122"/>
            </a:endParaRPr>
          </a:p>
        </p:txBody>
      </p:sp>
      <p:sp>
        <p:nvSpPr>
          <p:cNvPr id="3" name="矩形 2"/>
          <p:cNvSpPr/>
          <p:nvPr/>
        </p:nvSpPr>
        <p:spPr>
          <a:xfrm>
            <a:off x="5659922" y="5865901"/>
            <a:ext cx="2648608" cy="369332"/>
          </a:xfrm>
          <a:prstGeom prst="rect">
            <a:avLst/>
          </a:prstGeom>
          <a:solidFill>
            <a:schemeClr val="bg1"/>
          </a:solidFill>
          <a:ln>
            <a:solidFill>
              <a:srgbClr val="F727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等线" panose="02010600030101010101" pitchFamily="2" charset="-122"/>
              <a:ea typeface="等线" panose="02010600030101010101" pitchFamily="2" charset="-122"/>
            </a:endParaRPr>
          </a:p>
        </p:txBody>
      </p:sp>
      <p:sp>
        <p:nvSpPr>
          <p:cNvPr id="20" name="TextBox 97"/>
          <p:cNvSpPr>
            <a:spLocks noChangeArrowheads="1"/>
          </p:cNvSpPr>
          <p:nvPr/>
        </p:nvSpPr>
        <p:spPr bwMode="auto">
          <a:xfrm>
            <a:off x="7053542" y="3686463"/>
            <a:ext cx="1616075"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91420" bIns="0"/>
          <a:lstStyle/>
          <a:p>
            <a:pPr algn="ctr"/>
            <a:r>
              <a:rPr lang="en-US" altLang="zh-CN" sz="3600" b="1" dirty="0">
                <a:solidFill>
                  <a:schemeClr val="bg1"/>
                </a:solidFill>
                <a:sym typeface="Helvetica Neue" charset="-122"/>
              </a:rPr>
              <a:t>  </a:t>
            </a:r>
            <a:r>
              <a:rPr lang="zh-CN" altLang="en-US" sz="3600" b="1" dirty="0">
                <a:solidFill>
                  <a:schemeClr val="bg1"/>
                </a:solidFill>
                <a:sym typeface="Helvetica Neue" charset="-122"/>
              </a:rPr>
              <a:t>60%</a:t>
            </a:r>
            <a:endParaRPr lang="zh-CN" altLang="en-US" sz="1400" dirty="0">
              <a:solidFill>
                <a:schemeClr val="bg1"/>
              </a:solidFill>
              <a:sym typeface="Helvetica Neue" charset="-122"/>
            </a:endParaRPr>
          </a:p>
          <a:p>
            <a:pPr algn="ctr"/>
            <a:r>
              <a:rPr lang="zh-CN" altLang="en-US" sz="1400" dirty="0">
                <a:solidFill>
                  <a:schemeClr val="bg1"/>
                </a:solidFill>
                <a:sym typeface="微软雅黑" panose="020B0503020204020204" pitchFamily="34" charset="-122"/>
              </a:rPr>
              <a:t>点击添加文字内容，</a:t>
            </a:r>
            <a:endParaRPr lang="zh-CN" altLang="en-US" sz="1400" dirty="0">
              <a:solidFill>
                <a:schemeClr val="bg1"/>
              </a:solidFill>
              <a:sym typeface="微软雅黑" panose="020B0503020204020204" pitchFamily="34" charset="-122"/>
            </a:endParaRPr>
          </a:p>
          <a:p>
            <a:pPr algn="ctr"/>
            <a:r>
              <a:rPr lang="zh-CN" altLang="en-US" sz="1400" dirty="0">
                <a:solidFill>
                  <a:schemeClr val="bg1"/>
                </a:solidFill>
                <a:sym typeface="微软雅黑" panose="020B0503020204020204" pitchFamily="34" charset="-122"/>
              </a:rPr>
              <a:t>点击添加文字内容，</a:t>
            </a:r>
            <a:endParaRPr lang="zh-CN" altLang="en-US" sz="1400" dirty="0">
              <a:solidFill>
                <a:schemeClr val="bg1"/>
              </a:solidFill>
              <a:sym typeface="微软雅黑" panose="020B0503020204020204" pitchFamily="34" charset="-122"/>
            </a:endParaRPr>
          </a:p>
          <a:p>
            <a:pPr algn="ctr"/>
            <a:r>
              <a:rPr lang="zh-CN" altLang="en-US" sz="1400" dirty="0">
                <a:solidFill>
                  <a:schemeClr val="bg1"/>
                </a:solidFill>
                <a:sym typeface="微软雅黑" panose="020B0503020204020204" pitchFamily="34" charset="-122"/>
              </a:rPr>
              <a:t>点击添加文字内容，</a:t>
            </a:r>
            <a:endParaRPr lang="zh-CN" altLang="en-US" sz="1400" dirty="0">
              <a:solidFill>
                <a:schemeClr val="bg1"/>
              </a:solidFill>
              <a:sym typeface="微软雅黑" panose="020B0503020204020204" pitchFamily="34" charset="-122"/>
            </a:endParaRPr>
          </a:p>
          <a:p>
            <a:pPr algn="ctr"/>
            <a:r>
              <a:rPr lang="zh-CN" altLang="en-US" sz="1400" dirty="0">
                <a:solidFill>
                  <a:schemeClr val="bg1"/>
                </a:solidFill>
                <a:sym typeface="微软雅黑" panose="020B0503020204020204" pitchFamily="34" charset="-122"/>
              </a:rPr>
              <a:t>点击添加文字内容，</a:t>
            </a:r>
            <a:endParaRPr lang="zh-CN" altLang="en-US" sz="1400" dirty="0">
              <a:solidFill>
                <a:schemeClr val="bg1"/>
              </a:solidFill>
              <a:sym typeface="微软雅黑" panose="020B0503020204020204" pitchFamily="34" charset="-122"/>
            </a:endParaRPr>
          </a:p>
        </p:txBody>
      </p:sp>
      <p:sp>
        <p:nvSpPr>
          <p:cNvPr id="6" name="文本框 2"/>
          <p:cNvSpPr txBox="1"/>
          <p:nvPr/>
        </p:nvSpPr>
        <p:spPr>
          <a:xfrm>
            <a:off x="736825" y="1394907"/>
            <a:ext cx="9389881" cy="1338828"/>
          </a:xfrm>
          <a:prstGeom prst="rect">
            <a:avLst/>
          </a:prstGeom>
          <a:noFill/>
        </p:spPr>
        <p:txBody>
          <a:bodyPr wrap="square" rtlCol="0">
            <a:spAutoFit/>
          </a:bodyPr>
          <a:lstStyle/>
          <a:p>
            <a:pPr>
              <a:lnSpc>
                <a:spcPct val="150000"/>
              </a:lnSpc>
            </a:pPr>
            <a:r>
              <a:rPr lang="zh-CN" altLang="en-US" dirty="0">
                <a:solidFill>
                  <a:srgbClr val="C00000"/>
                </a:solidFill>
              </a:rPr>
              <a:t>发票上方第一个发票号码为发票印制时自带编码。</a:t>
            </a:r>
            <a:endParaRPr lang="en-US" altLang="zh-CN" dirty="0">
              <a:solidFill>
                <a:srgbClr val="C00000"/>
              </a:solidFill>
            </a:endParaRPr>
          </a:p>
          <a:p>
            <a:pPr>
              <a:lnSpc>
                <a:spcPct val="150000"/>
              </a:lnSpc>
            </a:pPr>
            <a:r>
              <a:rPr lang="zh-CN" altLang="en-US" dirty="0">
                <a:solidFill>
                  <a:srgbClr val="C00000"/>
                </a:solidFill>
              </a:rPr>
              <a:t>发票上第二个所示号码为防伪税控系统开具发票时生成的发票号码。</a:t>
            </a:r>
            <a:endParaRPr lang="en-US" altLang="zh-CN" dirty="0">
              <a:solidFill>
                <a:srgbClr val="C00000"/>
              </a:solidFill>
            </a:endParaRPr>
          </a:p>
          <a:p>
            <a:pPr>
              <a:lnSpc>
                <a:spcPct val="150000"/>
              </a:lnSpc>
            </a:pPr>
            <a:r>
              <a:rPr lang="zh-CN" altLang="en-US" dirty="0">
                <a:solidFill>
                  <a:srgbClr val="C00000"/>
                </a:solidFill>
              </a:rPr>
              <a:t>当两者不一致时，可以断定为人为错误导致，此时发票无效，需作废，拒绝收取此类发票。</a:t>
            </a:r>
            <a:endParaRPr lang="zh-CN" altLang="en-US" sz="1600" dirty="0">
              <a:solidFill>
                <a:srgbClr val="C00000"/>
              </a:solidFill>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0587" y="3900993"/>
            <a:ext cx="1041082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38970" y="5899575"/>
            <a:ext cx="2648608" cy="369332"/>
          </a:xfrm>
          <a:prstGeom prst="rect">
            <a:avLst/>
          </a:prstGeom>
          <a:noFill/>
        </p:spPr>
        <p:txBody>
          <a:bodyPr wrap="square" rtlCol="0">
            <a:spAutoFit/>
          </a:bodyPr>
          <a:lstStyle/>
          <a:p>
            <a:r>
              <a:rPr lang="zh-CN" altLang="en-US" dirty="0"/>
              <a:t>发票上印制的发票号码</a:t>
            </a:r>
            <a:endParaRPr lang="zh-CN" altLang="en-US" dirty="0"/>
          </a:p>
        </p:txBody>
      </p:sp>
      <p:cxnSp>
        <p:nvCxnSpPr>
          <p:cNvPr id="9" name="直接箭头连接符 8"/>
          <p:cNvCxnSpPr/>
          <p:nvPr/>
        </p:nvCxnSpPr>
        <p:spPr>
          <a:xfrm flipV="1">
            <a:off x="7973365" y="4783588"/>
            <a:ext cx="10511" cy="109135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9282166" y="5874939"/>
            <a:ext cx="2506390" cy="369333"/>
          </a:xfrm>
          <a:prstGeom prst="rect">
            <a:avLst/>
          </a:prstGeom>
          <a:solidFill>
            <a:schemeClr val="bg1"/>
          </a:solidFill>
          <a:ln>
            <a:solidFill>
              <a:srgbClr val="F727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等线" panose="02010600030101010101" pitchFamily="2" charset="-122"/>
                <a:ea typeface="等线" panose="02010600030101010101" pitchFamily="2" charset="-122"/>
              </a:rPr>
              <a:t>税控系统上的发票号码</a:t>
            </a:r>
            <a:endParaRPr lang="zh-CN" altLang="en-US" dirty="0">
              <a:solidFill>
                <a:schemeClr val="tx1"/>
              </a:solidFill>
              <a:latin typeface="等线" panose="02010600030101010101" pitchFamily="2" charset="-122"/>
              <a:ea typeface="等线" panose="02010600030101010101" pitchFamily="2" charset="-122"/>
            </a:endParaRPr>
          </a:p>
        </p:txBody>
      </p:sp>
      <p:cxnSp>
        <p:nvCxnSpPr>
          <p:cNvPr id="22" name="直接箭头连接符 21"/>
          <p:cNvCxnSpPr/>
          <p:nvPr/>
        </p:nvCxnSpPr>
        <p:spPr>
          <a:xfrm flipV="1">
            <a:off x="10548400" y="5008925"/>
            <a:ext cx="0" cy="84961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8308530" y="5874939"/>
            <a:ext cx="973636" cy="369333"/>
          </a:xfrm>
          <a:prstGeom prst="rect">
            <a:avLst/>
          </a:prstGeom>
          <a:solidFill>
            <a:schemeClr val="bg1"/>
          </a:solidFill>
          <a:ln>
            <a:solidFill>
              <a:srgbClr val="F727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F72736"/>
                </a:solidFill>
                <a:latin typeface="等线" panose="02010600030101010101" pitchFamily="2" charset="-122"/>
                <a:ea typeface="等线" panose="02010600030101010101" pitchFamily="2" charset="-122"/>
              </a:rPr>
              <a:t>一致</a:t>
            </a:r>
            <a:endParaRPr lang="zh-CN" altLang="en-US" dirty="0">
              <a:solidFill>
                <a:srgbClr val="F72736"/>
              </a:solidFill>
              <a:latin typeface="等线" panose="02010600030101010101" pitchFamily="2" charset="-122"/>
              <a:ea typeface="等线" panose="02010600030101010101" pitchFamily="2" charset="-122"/>
            </a:endParaRPr>
          </a:p>
        </p:txBody>
      </p:sp>
      <p:grpSp>
        <p:nvGrpSpPr>
          <p:cNvPr id="15" name="组合 14"/>
          <p:cNvGrpSpPr/>
          <p:nvPr/>
        </p:nvGrpSpPr>
        <p:grpSpPr>
          <a:xfrm>
            <a:off x="924908" y="3394729"/>
            <a:ext cx="6128634" cy="380519"/>
            <a:chOff x="1971501" y="3994271"/>
            <a:chExt cx="6128634" cy="380519"/>
          </a:xfrm>
        </p:grpSpPr>
        <p:sp>
          <p:nvSpPr>
            <p:cNvPr id="29" name="矩形 28"/>
            <p:cNvSpPr/>
            <p:nvPr/>
          </p:nvSpPr>
          <p:spPr>
            <a:xfrm>
              <a:off x="5593745" y="4004780"/>
              <a:ext cx="2506390" cy="369333"/>
            </a:xfrm>
            <a:prstGeom prst="rect">
              <a:avLst/>
            </a:prstGeom>
            <a:solidFill>
              <a:schemeClr val="bg1"/>
            </a:solidFill>
            <a:ln>
              <a:solidFill>
                <a:srgbClr val="F727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等线" panose="02010600030101010101" pitchFamily="2" charset="-122"/>
                  <a:ea typeface="等线" panose="02010600030101010101" pitchFamily="2" charset="-122"/>
                </a:rPr>
                <a:t>税控系统上的发票代码</a:t>
              </a:r>
              <a:endParaRPr lang="zh-CN" altLang="en-US" dirty="0">
                <a:solidFill>
                  <a:schemeClr val="tx1"/>
                </a:solidFill>
                <a:latin typeface="等线" panose="02010600030101010101" pitchFamily="2" charset="-122"/>
                <a:ea typeface="等线" panose="02010600030101010101" pitchFamily="2" charset="-122"/>
              </a:endParaRPr>
            </a:p>
          </p:txBody>
        </p:sp>
        <p:sp>
          <p:nvSpPr>
            <p:cNvPr id="30" name="矩形 29"/>
            <p:cNvSpPr/>
            <p:nvPr/>
          </p:nvSpPr>
          <p:spPr>
            <a:xfrm>
              <a:off x="4620109" y="4005457"/>
              <a:ext cx="973636" cy="369333"/>
            </a:xfrm>
            <a:prstGeom prst="rect">
              <a:avLst/>
            </a:prstGeom>
            <a:solidFill>
              <a:schemeClr val="bg1"/>
            </a:solidFill>
            <a:ln>
              <a:solidFill>
                <a:srgbClr val="F727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F72736"/>
                  </a:solidFill>
                  <a:latin typeface="等线" panose="02010600030101010101" pitchFamily="2" charset="-122"/>
                  <a:ea typeface="等线" panose="02010600030101010101" pitchFamily="2" charset="-122"/>
                </a:rPr>
                <a:t>一致</a:t>
              </a:r>
              <a:endParaRPr lang="zh-CN" altLang="en-US" dirty="0">
                <a:solidFill>
                  <a:srgbClr val="F72736"/>
                </a:solidFill>
                <a:latin typeface="等线" panose="02010600030101010101" pitchFamily="2" charset="-122"/>
                <a:ea typeface="等线" panose="02010600030101010101" pitchFamily="2" charset="-122"/>
              </a:endParaRPr>
            </a:p>
          </p:txBody>
        </p:sp>
        <p:sp>
          <p:nvSpPr>
            <p:cNvPr id="31" name="矩形 30"/>
            <p:cNvSpPr/>
            <p:nvPr/>
          </p:nvSpPr>
          <p:spPr>
            <a:xfrm>
              <a:off x="1971501" y="3994271"/>
              <a:ext cx="2648608" cy="369332"/>
            </a:xfrm>
            <a:prstGeom prst="rect">
              <a:avLst/>
            </a:prstGeom>
            <a:solidFill>
              <a:schemeClr val="bg1"/>
            </a:solidFill>
            <a:ln>
              <a:solidFill>
                <a:srgbClr val="F727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等线" panose="02010600030101010101" pitchFamily="2" charset="-122"/>
                  <a:ea typeface="等线" panose="02010600030101010101" pitchFamily="2" charset="-122"/>
                </a:rPr>
                <a:t>发票上印制的发票代码</a:t>
              </a:r>
              <a:endParaRPr lang="zh-CN" altLang="en-US" dirty="0">
                <a:solidFill>
                  <a:schemeClr val="tx1"/>
                </a:solidFill>
                <a:latin typeface="等线" panose="02010600030101010101" pitchFamily="2" charset="-122"/>
                <a:ea typeface="等线" panose="02010600030101010101" pitchFamily="2" charset="-122"/>
              </a:endParaRPr>
            </a:p>
          </p:txBody>
        </p:sp>
      </p:grpSp>
      <p:cxnSp>
        <p:nvCxnSpPr>
          <p:cNvPr id="19" name="直接箭头连接符 18"/>
          <p:cNvCxnSpPr/>
          <p:nvPr/>
        </p:nvCxnSpPr>
        <p:spPr>
          <a:xfrm>
            <a:off x="2062108" y="3764061"/>
            <a:ext cx="0" cy="502687"/>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grpSp>
        <p:nvGrpSpPr>
          <p:cNvPr id="2056" name="组合 2055"/>
          <p:cNvGrpSpPr/>
          <p:nvPr/>
        </p:nvGrpSpPr>
        <p:grpSpPr>
          <a:xfrm>
            <a:off x="7053542" y="3600415"/>
            <a:ext cx="3494858" cy="927847"/>
            <a:chOff x="7078549" y="3906006"/>
            <a:chExt cx="3494858" cy="927847"/>
          </a:xfrm>
        </p:grpSpPr>
        <p:cxnSp>
          <p:nvCxnSpPr>
            <p:cNvPr id="34" name="直接箭头连接符 33"/>
            <p:cNvCxnSpPr/>
            <p:nvPr/>
          </p:nvCxnSpPr>
          <p:spPr>
            <a:xfrm>
              <a:off x="10560368" y="3916516"/>
              <a:ext cx="0" cy="917337"/>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2055" name="直接连接符 2054"/>
            <p:cNvCxnSpPr/>
            <p:nvPr/>
          </p:nvCxnSpPr>
          <p:spPr>
            <a:xfrm>
              <a:off x="7078549" y="3906006"/>
              <a:ext cx="3494858" cy="21020"/>
            </a:xfrm>
            <a:prstGeom prst="line">
              <a:avLst/>
            </a:prstGeom>
          </p:spPr>
          <p:style>
            <a:lnRef idx="1">
              <a:schemeClr val="accent6"/>
            </a:lnRef>
            <a:fillRef idx="0">
              <a:schemeClr val="accent6"/>
            </a:fillRef>
            <a:effectRef idx="0">
              <a:schemeClr val="accent6"/>
            </a:effectRef>
            <a:fontRef idx="minor">
              <a:schemeClr val="tx1"/>
            </a:fontRef>
          </p:style>
        </p:cxnSp>
      </p:grpSp>
      <p:sp>
        <p:nvSpPr>
          <p:cNvPr id="21" name="灯片编号占位符 3"/>
          <p:cNvSpPr>
            <a:spLocks noGrp="1"/>
          </p:cNvSpPr>
          <p:nvPr>
            <p:ph type="sldNum" sz="quarter" idx="12"/>
          </p:nvPr>
        </p:nvSpPr>
        <p:spPr>
          <a:xfrm>
            <a:off x="8610600" y="6356350"/>
            <a:ext cx="2743200" cy="365125"/>
          </a:xfrm>
        </p:spPr>
        <p:txBody>
          <a:bodyPr/>
          <a:lstStyle/>
          <a:p>
            <a:fld id="{CD892769-B9A0-42A3-B798-F2DD9B97BD15}" type="slidenum">
              <a:rPr lang="zh-CN" altLang="en-US" smtClean="0">
                <a:latin typeface="等线" panose="02010600030101010101" pitchFamily="2" charset="-122"/>
                <a:ea typeface="等线" panose="02010600030101010101" pitchFamily="2" charset="-122"/>
              </a:rPr>
            </a:fld>
            <a:endParaRPr lang="zh-CN" altLang="en-US" dirty="0">
              <a:latin typeface="等线" panose="02010600030101010101" pitchFamily="2" charset="-122"/>
              <a:ea typeface="等线" panose="02010600030101010101" pitchFamily="2" charset="-122"/>
            </a:endParaRPr>
          </a:p>
        </p:txBody>
      </p:sp>
      <p:sp>
        <p:nvSpPr>
          <p:cNvPr id="23" name="矩形 22"/>
          <p:cNvSpPr/>
          <p:nvPr/>
        </p:nvSpPr>
        <p:spPr>
          <a:xfrm>
            <a:off x="9083002" y="200495"/>
            <a:ext cx="2602230" cy="398780"/>
          </a:xfrm>
          <a:prstGeom prst="rect">
            <a:avLst/>
          </a:prstGeom>
        </p:spPr>
        <p:txBody>
          <a:bodyPr wrap="none">
            <a:spAutoFit/>
          </a:bodyPr>
          <a:lstStyle/>
          <a:p>
            <a:pPr algn="l"/>
            <a:r>
              <a:rPr lang="en-US" altLang="zh-CN" sz="2000" b="1" dirty="0">
                <a:solidFill>
                  <a:srgbClr val="403F44"/>
                </a:solidFill>
                <a:effectLst>
                  <a:innerShdw blurRad="114300">
                    <a:prstClr val="black"/>
                  </a:innerShdw>
                </a:effectLst>
                <a:latin typeface="+mj-ea"/>
                <a:cs typeface="Segoe UI Light" panose="020B0502040204020203" pitchFamily="34" charset="0"/>
                <a:sym typeface="+mn-ea"/>
              </a:rPr>
              <a:t>3</a:t>
            </a:r>
            <a:r>
              <a:rPr lang="zh-CN" altLang="en-US" sz="2000" b="1" dirty="0">
                <a:solidFill>
                  <a:srgbClr val="403F44"/>
                </a:solidFill>
                <a:effectLst>
                  <a:innerShdw blurRad="114300">
                    <a:prstClr val="black"/>
                  </a:innerShdw>
                </a:effectLst>
                <a:latin typeface="+mj-ea"/>
                <a:cs typeface="Segoe UI Light" panose="020B0502040204020203" pitchFamily="34" charset="0"/>
                <a:sym typeface="+mn-ea"/>
              </a:rPr>
              <a:t>、发票开具注意事项</a:t>
            </a:r>
            <a:endParaRPr lang="en-US" altLang="zh-CN" sz="2000" b="1" dirty="0">
              <a:solidFill>
                <a:srgbClr val="403F44"/>
              </a:solidFill>
              <a:effectLst>
                <a:innerShdw blurRad="114300">
                  <a:prstClr val="black"/>
                </a:innerShdw>
              </a:effectLst>
              <a:cs typeface="Segoe UI Light" panose="020B0502040204020203" pitchFamily="34" charset="0"/>
            </a:endParaRPr>
          </a:p>
        </p:txBody>
      </p:sp>
      <p:sp>
        <p:nvSpPr>
          <p:cNvPr id="4" name="矩形 3"/>
          <p:cNvSpPr/>
          <p:nvPr/>
        </p:nvSpPr>
        <p:spPr>
          <a:xfrm>
            <a:off x="742303" y="915745"/>
            <a:ext cx="2602230" cy="398780"/>
          </a:xfrm>
          <a:prstGeom prst="rect">
            <a:avLst/>
          </a:prstGeom>
        </p:spPr>
        <p:txBody>
          <a:bodyPr wrap="none">
            <a:spAutoFit/>
          </a:bodyPr>
          <a:p>
            <a:pPr algn="l"/>
            <a:r>
              <a:rPr lang="en-US" altLang="zh-CN" sz="2000" b="1" dirty="0">
                <a:solidFill>
                  <a:srgbClr val="403F44"/>
                </a:solidFill>
                <a:effectLst>
                  <a:innerShdw blurRad="114300">
                    <a:prstClr val="black"/>
                  </a:innerShdw>
                </a:effectLst>
                <a:latin typeface="+mj-ea"/>
                <a:cs typeface="Segoe UI Light" panose="020B0502040204020203" pitchFamily="34" charset="0"/>
                <a:sym typeface="+mn-ea"/>
              </a:rPr>
              <a:t>3.1 </a:t>
            </a:r>
            <a:r>
              <a:rPr lang="zh-CN" altLang="en-US" sz="2000" b="1" dirty="0">
                <a:solidFill>
                  <a:srgbClr val="403F44"/>
                </a:solidFill>
                <a:effectLst>
                  <a:innerShdw blurRad="114300">
                    <a:prstClr val="black"/>
                  </a:innerShdw>
                </a:effectLst>
                <a:cs typeface="Segoe UI Light" panose="020B0502040204020203" pitchFamily="34" charset="0"/>
              </a:rPr>
              <a:t>发票代码号码一致</a:t>
            </a:r>
            <a:endParaRPr lang="en-US" altLang="zh-CN" sz="2000" b="1" dirty="0">
              <a:solidFill>
                <a:srgbClr val="403F44"/>
              </a:solidFill>
              <a:effectLst>
                <a:innerShdw blurRad="114300">
                  <a:prstClr val="black"/>
                </a:innerShdw>
              </a:effectLst>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9"/>
          <p:cNvSpPr txBox="1"/>
          <p:nvPr/>
        </p:nvSpPr>
        <p:spPr>
          <a:xfrm>
            <a:off x="1286944" y="1424262"/>
            <a:ext cx="7704856" cy="400110"/>
          </a:xfrm>
          <a:prstGeom prst="rect">
            <a:avLst/>
          </a:prstGeom>
          <a:noFill/>
        </p:spPr>
        <p:txBody>
          <a:bodyPr wrap="square" rtlCol="0">
            <a:spAutoFit/>
          </a:bodyPr>
          <a:lstStyle/>
          <a:p>
            <a:r>
              <a:rPr lang="zh-CN" altLang="en-US" sz="2000" b="1" dirty="0">
                <a:solidFill>
                  <a:srgbClr val="C00000"/>
                </a:solidFill>
              </a:rPr>
              <a:t>专用发票</a:t>
            </a:r>
            <a:r>
              <a:rPr lang="zh-CN" altLang="en-US" dirty="0">
                <a:solidFill>
                  <a:srgbClr val="C00000"/>
                </a:solidFill>
              </a:rPr>
              <a:t>：购买方信息必须全部填写，且完全正确</a:t>
            </a:r>
            <a:endParaRPr lang="zh-CN" altLang="en-US" dirty="0">
              <a:solidFill>
                <a:srgbClr val="C00000"/>
              </a:solidFill>
            </a:endParaRPr>
          </a:p>
        </p:txBody>
      </p:sp>
      <p:sp>
        <p:nvSpPr>
          <p:cNvPr id="9" name="文本框 10"/>
          <p:cNvSpPr txBox="1"/>
          <p:nvPr/>
        </p:nvSpPr>
        <p:spPr>
          <a:xfrm>
            <a:off x="1420873" y="3857636"/>
            <a:ext cx="7704856" cy="400110"/>
          </a:xfrm>
          <a:prstGeom prst="rect">
            <a:avLst/>
          </a:prstGeom>
          <a:noFill/>
        </p:spPr>
        <p:txBody>
          <a:bodyPr wrap="square" rtlCol="0">
            <a:spAutoFit/>
          </a:bodyPr>
          <a:lstStyle/>
          <a:p>
            <a:r>
              <a:rPr lang="zh-CN" altLang="en-US" sz="2000" b="1" dirty="0">
                <a:solidFill>
                  <a:srgbClr val="C00000"/>
                </a:solidFill>
              </a:rPr>
              <a:t>普通发票</a:t>
            </a:r>
            <a:r>
              <a:rPr lang="zh-CN" altLang="en-US" dirty="0">
                <a:solidFill>
                  <a:srgbClr val="C00000"/>
                </a:solidFill>
              </a:rPr>
              <a:t>：购买方信息需填写名称和纳税人识别号，且完全正确</a:t>
            </a:r>
            <a:endParaRPr lang="zh-CN" altLang="en-US" dirty="0">
              <a:solidFill>
                <a:srgbClr val="C00000"/>
              </a:solidFill>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36275" y="4349951"/>
            <a:ext cx="850582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034" y="1824006"/>
            <a:ext cx="8638776" cy="202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灯片编号占位符 3"/>
          <p:cNvSpPr>
            <a:spLocks noGrp="1"/>
          </p:cNvSpPr>
          <p:nvPr>
            <p:ph type="sldNum" sz="quarter" idx="12"/>
          </p:nvPr>
        </p:nvSpPr>
        <p:spPr>
          <a:xfrm>
            <a:off x="8610600" y="6356350"/>
            <a:ext cx="2743200" cy="365125"/>
          </a:xfrm>
        </p:spPr>
        <p:txBody>
          <a:bodyPr/>
          <a:lstStyle/>
          <a:p>
            <a:fld id="{CD892769-B9A0-42A3-B798-F2DD9B97BD15}" type="slidenum">
              <a:rPr lang="zh-CN" altLang="en-US" smtClean="0">
                <a:latin typeface="等线" panose="02010600030101010101" pitchFamily="2" charset="-122"/>
                <a:ea typeface="等线" panose="02010600030101010101" pitchFamily="2" charset="-122"/>
              </a:rPr>
            </a:fld>
            <a:endParaRPr lang="zh-CN" altLang="en-US" dirty="0">
              <a:latin typeface="等线" panose="02010600030101010101" pitchFamily="2" charset="-122"/>
              <a:ea typeface="等线" panose="02010600030101010101" pitchFamily="2" charset="-122"/>
            </a:endParaRPr>
          </a:p>
        </p:txBody>
      </p:sp>
      <p:sp>
        <p:nvSpPr>
          <p:cNvPr id="11" name="矩形 10"/>
          <p:cNvSpPr/>
          <p:nvPr/>
        </p:nvSpPr>
        <p:spPr>
          <a:xfrm>
            <a:off x="8994675" y="216878"/>
            <a:ext cx="2602230" cy="398780"/>
          </a:xfrm>
          <a:prstGeom prst="rect">
            <a:avLst/>
          </a:prstGeom>
        </p:spPr>
        <p:txBody>
          <a:bodyPr wrap="none">
            <a:spAutoFit/>
          </a:bodyPr>
          <a:lstStyle/>
          <a:p>
            <a:pPr algn="l"/>
            <a:r>
              <a:rPr lang="en-US" altLang="zh-CN" sz="2000" b="1" dirty="0">
                <a:solidFill>
                  <a:srgbClr val="403F44"/>
                </a:solidFill>
                <a:effectLst>
                  <a:innerShdw blurRad="114300">
                    <a:prstClr val="black"/>
                  </a:innerShdw>
                </a:effectLst>
                <a:latin typeface="+mj-ea"/>
                <a:cs typeface="Segoe UI Light" panose="020B0502040204020203" pitchFamily="34" charset="0"/>
                <a:sym typeface="+mn-ea"/>
              </a:rPr>
              <a:t>3</a:t>
            </a:r>
            <a:r>
              <a:rPr lang="zh-CN" altLang="en-US" sz="2000" b="1" dirty="0">
                <a:solidFill>
                  <a:srgbClr val="403F44"/>
                </a:solidFill>
                <a:effectLst>
                  <a:innerShdw blurRad="114300">
                    <a:prstClr val="black"/>
                  </a:innerShdw>
                </a:effectLst>
                <a:latin typeface="+mj-ea"/>
                <a:cs typeface="Segoe UI Light" panose="020B0502040204020203" pitchFamily="34" charset="0"/>
                <a:sym typeface="+mn-ea"/>
              </a:rPr>
              <a:t>、发票开具注意事项</a:t>
            </a:r>
            <a:endParaRPr lang="en-US" altLang="zh-CN" sz="2000" b="1" dirty="0">
              <a:solidFill>
                <a:srgbClr val="403F44"/>
              </a:solidFill>
              <a:effectLst>
                <a:innerShdw blurRad="114300">
                  <a:prstClr val="black"/>
                </a:innerShdw>
              </a:effectLst>
              <a:cs typeface="Segoe UI Light" panose="020B0502040204020203" pitchFamily="34" charset="0"/>
            </a:endParaRPr>
          </a:p>
        </p:txBody>
      </p:sp>
      <p:sp>
        <p:nvSpPr>
          <p:cNvPr id="2" name="矩形 1"/>
          <p:cNvSpPr/>
          <p:nvPr/>
        </p:nvSpPr>
        <p:spPr>
          <a:xfrm>
            <a:off x="731378" y="870207"/>
            <a:ext cx="2856865" cy="398780"/>
          </a:xfrm>
          <a:prstGeom prst="rect">
            <a:avLst/>
          </a:prstGeom>
        </p:spPr>
        <p:txBody>
          <a:bodyPr wrap="none">
            <a:spAutoFit/>
          </a:bodyPr>
          <a:p>
            <a:pPr algn="l"/>
            <a:r>
              <a:rPr lang="en-US" altLang="zh-CN" sz="2000" b="1" dirty="0">
                <a:solidFill>
                  <a:srgbClr val="403F44"/>
                </a:solidFill>
                <a:effectLst>
                  <a:innerShdw blurRad="114300">
                    <a:prstClr val="black"/>
                  </a:innerShdw>
                </a:effectLst>
                <a:latin typeface="+mj-ea"/>
                <a:cs typeface="Segoe UI Light" panose="020B0502040204020203" pitchFamily="34" charset="0"/>
                <a:sym typeface="+mn-ea"/>
              </a:rPr>
              <a:t>3.2</a:t>
            </a:r>
            <a:r>
              <a:rPr lang="zh-CN" altLang="en-US" sz="2000" b="1" dirty="0">
                <a:solidFill>
                  <a:srgbClr val="403F44"/>
                </a:solidFill>
                <a:effectLst>
                  <a:innerShdw blurRad="114300">
                    <a:prstClr val="black"/>
                  </a:innerShdw>
                </a:effectLst>
                <a:latin typeface="+mj-ea"/>
                <a:cs typeface="Segoe UI Light" panose="020B0502040204020203" pitchFamily="34" charset="0"/>
                <a:sym typeface="+mn-ea"/>
              </a:rPr>
              <a:t> </a:t>
            </a:r>
            <a:r>
              <a:rPr lang="zh-CN" altLang="en-US" sz="2000" b="1" dirty="0">
                <a:solidFill>
                  <a:srgbClr val="403F44"/>
                </a:solidFill>
                <a:effectLst>
                  <a:innerShdw blurRad="114300">
                    <a:prstClr val="black"/>
                  </a:innerShdw>
                </a:effectLst>
                <a:cs typeface="Segoe UI Light" panose="020B0502040204020203" pitchFamily="34" charset="0"/>
              </a:rPr>
              <a:t>购买方信息完整正确</a:t>
            </a:r>
            <a:endParaRPr lang="en-US" altLang="zh-CN" sz="2000" b="1" dirty="0">
              <a:solidFill>
                <a:srgbClr val="403F44"/>
              </a:solidFill>
              <a:effectLst>
                <a:innerShdw blurRad="114300">
                  <a:prstClr val="black"/>
                </a:innerShdw>
              </a:effectLst>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474980" y="1397635"/>
            <a:ext cx="11296650" cy="721995"/>
          </a:xfrm>
          <a:prstGeom prst="rect">
            <a:avLst/>
          </a:prstGeom>
        </p:spPr>
        <p:txBody>
          <a:bodyPr wrap="square">
            <a:noAutofit/>
          </a:bodyPr>
          <a:lstStyle/>
          <a:p>
            <a:pPr indent="304800">
              <a:lnSpc>
                <a:spcPct val="200000"/>
              </a:lnSpc>
            </a:pPr>
            <a:r>
              <a:rPr lang="zh-CN" altLang="en-US" b="1" dirty="0">
                <a:solidFill>
                  <a:srgbClr val="C00000"/>
                </a:solidFill>
              </a:rPr>
              <a:t>根据</a:t>
            </a:r>
            <a:r>
              <a:rPr lang="en-US" altLang="zh-CN" b="1" dirty="0">
                <a:solidFill>
                  <a:srgbClr val="C00000"/>
                </a:solidFill>
              </a:rPr>
              <a:t>《</a:t>
            </a:r>
            <a:r>
              <a:rPr lang="zh-CN" altLang="en-US" b="1" dirty="0">
                <a:solidFill>
                  <a:srgbClr val="C00000"/>
                </a:solidFill>
              </a:rPr>
              <a:t>中华人民共和国发票管理办法及实施细则</a:t>
            </a:r>
            <a:r>
              <a:rPr lang="en-US" altLang="zh-CN" b="1" dirty="0">
                <a:solidFill>
                  <a:srgbClr val="C00000"/>
                </a:solidFill>
              </a:rPr>
              <a:t>》</a:t>
            </a:r>
            <a:r>
              <a:rPr lang="zh-CN" altLang="en-US" b="1" dirty="0">
                <a:solidFill>
                  <a:srgbClr val="C00000"/>
                </a:solidFill>
              </a:rPr>
              <a:t>，销售方信息开具应内容真实且完整。不得为空或错误。</a:t>
            </a:r>
            <a:endParaRPr lang="zh-CN" altLang="en-US" b="1" dirty="0">
              <a:solidFill>
                <a:srgbClr val="C00000"/>
              </a:solidFill>
            </a:endParaRPr>
          </a:p>
        </p:txBody>
      </p:sp>
      <p:sp>
        <p:nvSpPr>
          <p:cNvPr id="2" name="矩形 1"/>
          <p:cNvSpPr/>
          <p:nvPr/>
        </p:nvSpPr>
        <p:spPr>
          <a:xfrm>
            <a:off x="9223065" y="181492"/>
            <a:ext cx="2639875" cy="395981"/>
          </a:xfrm>
          <a:prstGeom prst="rect">
            <a:avLst/>
          </a:prstGeom>
        </p:spPr>
        <p:txBody>
          <a:bodyPr wrap="square">
            <a:noAutofit/>
          </a:bodyPr>
          <a:p>
            <a:pPr algn="l"/>
            <a:r>
              <a:rPr lang="en-US" altLang="zh-CN" sz="2000" b="1" dirty="0">
                <a:solidFill>
                  <a:srgbClr val="403F44"/>
                </a:solidFill>
                <a:effectLst>
                  <a:innerShdw blurRad="114300">
                    <a:prstClr val="black"/>
                  </a:innerShdw>
                </a:effectLst>
                <a:latin typeface="+mj-ea"/>
                <a:cs typeface="Segoe UI Light" panose="020B0502040204020203" pitchFamily="34" charset="0"/>
                <a:sym typeface="+mn-ea"/>
              </a:rPr>
              <a:t>3</a:t>
            </a:r>
            <a:r>
              <a:rPr lang="zh-CN" altLang="en-US" sz="2000" b="1" dirty="0">
                <a:solidFill>
                  <a:srgbClr val="403F44"/>
                </a:solidFill>
                <a:effectLst>
                  <a:innerShdw blurRad="114300">
                    <a:prstClr val="black"/>
                  </a:innerShdw>
                </a:effectLst>
                <a:latin typeface="+mj-ea"/>
                <a:cs typeface="Segoe UI Light" panose="020B0502040204020203" pitchFamily="34" charset="0"/>
                <a:sym typeface="+mn-ea"/>
              </a:rPr>
              <a:t>、发票开具注意事项</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3" name="矩形 2"/>
          <p:cNvSpPr/>
          <p:nvPr/>
        </p:nvSpPr>
        <p:spPr>
          <a:xfrm>
            <a:off x="852805" y="1001395"/>
            <a:ext cx="3114040" cy="396240"/>
          </a:xfrm>
          <a:prstGeom prst="rect">
            <a:avLst/>
          </a:prstGeom>
        </p:spPr>
        <p:txBody>
          <a:bodyPr wrap="square">
            <a:noAutofit/>
          </a:bodyPr>
          <a:p>
            <a:pPr algn="l"/>
            <a:r>
              <a:rPr lang="en-US" altLang="zh-CN" sz="2000" b="1" dirty="0">
                <a:solidFill>
                  <a:srgbClr val="403F44"/>
                </a:solidFill>
                <a:effectLst>
                  <a:innerShdw blurRad="114300">
                    <a:prstClr val="black"/>
                  </a:innerShdw>
                </a:effectLst>
                <a:latin typeface="+mj-ea"/>
                <a:cs typeface="Segoe UI Light" panose="020B0502040204020203" pitchFamily="34" charset="0"/>
                <a:sym typeface="+mn-ea"/>
              </a:rPr>
              <a:t>3.3 </a:t>
            </a:r>
            <a:r>
              <a:rPr lang="zh-CN" altLang="en-US" sz="2000" b="1" dirty="0">
                <a:solidFill>
                  <a:srgbClr val="403F44"/>
                </a:solidFill>
                <a:effectLst>
                  <a:innerShdw blurRad="114300">
                    <a:prstClr val="black"/>
                  </a:innerShdw>
                </a:effectLst>
                <a:latin typeface="+mj-ea"/>
                <a:cs typeface="Segoe UI Light" panose="020B0502040204020203" pitchFamily="34" charset="0"/>
                <a:sym typeface="+mn-ea"/>
              </a:rPr>
              <a:t>销售</a:t>
            </a:r>
            <a:r>
              <a:rPr lang="zh-CN" altLang="en-US" sz="2000" b="1" dirty="0">
                <a:solidFill>
                  <a:srgbClr val="403F44"/>
                </a:solidFill>
                <a:effectLst>
                  <a:innerShdw blurRad="114300">
                    <a:prstClr val="black"/>
                  </a:innerShdw>
                </a:effectLst>
                <a:cs typeface="Segoe UI Light" panose="020B0502040204020203" pitchFamily="34" charset="0"/>
                <a:sym typeface="+mn-ea"/>
              </a:rPr>
              <a:t>方信息完整正确</a:t>
            </a:r>
            <a:endParaRPr lang="en-US" altLang="zh-CN" sz="2000" b="1" dirty="0">
              <a:solidFill>
                <a:srgbClr val="403F44"/>
              </a:solidFill>
              <a:effectLst>
                <a:innerShdw blurRad="114300">
                  <a:prstClr val="black"/>
                </a:innerShdw>
              </a:effectLst>
              <a:cs typeface="Segoe UI Light" panose="020B0502040204020203" pitchFamily="34" charset="0"/>
            </a:endParaRPr>
          </a:p>
          <a:p>
            <a:pPr algn="l"/>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pic>
        <p:nvPicPr>
          <p:cNvPr id="6" name="图片 5"/>
          <p:cNvPicPr>
            <a:picLocks noChangeAspect="1"/>
          </p:cNvPicPr>
          <p:nvPr/>
        </p:nvPicPr>
        <p:blipFill>
          <a:blip r:embed="rId1"/>
          <a:stretch>
            <a:fillRect/>
          </a:stretch>
        </p:blipFill>
        <p:spPr>
          <a:xfrm>
            <a:off x="1285875" y="2256790"/>
            <a:ext cx="6358255" cy="1201420"/>
          </a:xfrm>
          <a:prstGeom prst="rect">
            <a:avLst/>
          </a:prstGeom>
        </p:spPr>
      </p:pic>
      <p:pic>
        <p:nvPicPr>
          <p:cNvPr id="9" name="图片 8"/>
          <p:cNvPicPr>
            <a:picLocks noChangeAspect="1"/>
          </p:cNvPicPr>
          <p:nvPr/>
        </p:nvPicPr>
        <p:blipFill>
          <a:blip r:embed="rId2"/>
          <a:stretch>
            <a:fillRect/>
          </a:stretch>
        </p:blipFill>
        <p:spPr>
          <a:xfrm>
            <a:off x="1360170" y="3680460"/>
            <a:ext cx="6283960" cy="1104265"/>
          </a:xfrm>
          <a:prstGeom prst="rect">
            <a:avLst/>
          </a:prstGeom>
        </p:spPr>
      </p:pic>
      <p:pic>
        <p:nvPicPr>
          <p:cNvPr id="11" name="Picture 3"/>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974459" y="2367745"/>
            <a:ext cx="1003312" cy="830964"/>
          </a:xfrm>
          <a:prstGeom prst="rect">
            <a:avLst/>
          </a:prstGeom>
          <a:solidFill>
            <a:srgbClr val="C00000"/>
          </a:solidFill>
          <a:ln>
            <a:noFill/>
          </a:ln>
          <a:effectLst/>
        </p:spPr>
      </p:pic>
      <p:pic>
        <p:nvPicPr>
          <p:cNvPr id="12" name="图形 5" descr="关闭"/>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7192" y="3818214"/>
            <a:ext cx="839116" cy="839118"/>
          </a:xfrm>
          <a:prstGeom prst="rect">
            <a:avLst/>
          </a:prstGeom>
        </p:spPr>
      </p:pic>
      <p:pic>
        <p:nvPicPr>
          <p:cNvPr id="13" name="图片 12"/>
          <p:cNvPicPr>
            <a:picLocks noChangeAspect="1"/>
          </p:cNvPicPr>
          <p:nvPr/>
        </p:nvPicPr>
        <p:blipFill>
          <a:blip r:embed="rId6"/>
          <a:stretch>
            <a:fillRect/>
          </a:stretch>
        </p:blipFill>
        <p:spPr>
          <a:xfrm>
            <a:off x="1360170" y="5093335"/>
            <a:ext cx="6358890" cy="1263015"/>
          </a:xfrm>
          <a:prstGeom prst="rect">
            <a:avLst/>
          </a:prstGeom>
        </p:spPr>
      </p:pic>
      <p:pic>
        <p:nvPicPr>
          <p:cNvPr id="14" name="图形 5" descr="关闭"/>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6557" y="5319989"/>
            <a:ext cx="839116" cy="8391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80">
                                          <p:stCondLst>
                                            <p:cond delay="0"/>
                                          </p:stCondLst>
                                        </p:cTn>
                                        <p:tgtEl>
                                          <p:spTgt spid="14"/>
                                        </p:tgtEl>
                                      </p:cBhvr>
                                    </p:animEffect>
                                    <p:anim calcmode="lin" valueType="num">
                                      <p:cBhvr>
                                        <p:cTn id="4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9" dur="26">
                                          <p:stCondLst>
                                            <p:cond delay="650"/>
                                          </p:stCondLst>
                                        </p:cTn>
                                        <p:tgtEl>
                                          <p:spTgt spid="14"/>
                                        </p:tgtEl>
                                      </p:cBhvr>
                                      <p:to x="100000" y="60000"/>
                                    </p:animScale>
                                    <p:animScale>
                                      <p:cBhvr>
                                        <p:cTn id="50" dur="166" decel="50000">
                                          <p:stCondLst>
                                            <p:cond delay="676"/>
                                          </p:stCondLst>
                                        </p:cTn>
                                        <p:tgtEl>
                                          <p:spTgt spid="14"/>
                                        </p:tgtEl>
                                      </p:cBhvr>
                                      <p:to x="100000" y="100000"/>
                                    </p:animScale>
                                    <p:animScale>
                                      <p:cBhvr>
                                        <p:cTn id="51" dur="26">
                                          <p:stCondLst>
                                            <p:cond delay="1312"/>
                                          </p:stCondLst>
                                        </p:cTn>
                                        <p:tgtEl>
                                          <p:spTgt spid="14"/>
                                        </p:tgtEl>
                                      </p:cBhvr>
                                      <p:to x="100000" y="80000"/>
                                    </p:animScale>
                                    <p:animScale>
                                      <p:cBhvr>
                                        <p:cTn id="52" dur="166" decel="50000">
                                          <p:stCondLst>
                                            <p:cond delay="1338"/>
                                          </p:stCondLst>
                                        </p:cTn>
                                        <p:tgtEl>
                                          <p:spTgt spid="14"/>
                                        </p:tgtEl>
                                      </p:cBhvr>
                                      <p:to x="100000" y="100000"/>
                                    </p:animScale>
                                    <p:animScale>
                                      <p:cBhvr>
                                        <p:cTn id="53" dur="26">
                                          <p:stCondLst>
                                            <p:cond delay="1642"/>
                                          </p:stCondLst>
                                        </p:cTn>
                                        <p:tgtEl>
                                          <p:spTgt spid="14"/>
                                        </p:tgtEl>
                                      </p:cBhvr>
                                      <p:to x="100000" y="90000"/>
                                    </p:animScale>
                                    <p:animScale>
                                      <p:cBhvr>
                                        <p:cTn id="54" dur="166" decel="50000">
                                          <p:stCondLst>
                                            <p:cond delay="1668"/>
                                          </p:stCondLst>
                                        </p:cTn>
                                        <p:tgtEl>
                                          <p:spTgt spid="14"/>
                                        </p:tgtEl>
                                      </p:cBhvr>
                                      <p:to x="100000" y="100000"/>
                                    </p:animScale>
                                    <p:animScale>
                                      <p:cBhvr>
                                        <p:cTn id="55" dur="26">
                                          <p:stCondLst>
                                            <p:cond delay="1808"/>
                                          </p:stCondLst>
                                        </p:cTn>
                                        <p:tgtEl>
                                          <p:spTgt spid="14"/>
                                        </p:tgtEl>
                                      </p:cBhvr>
                                      <p:to x="100000" y="95000"/>
                                    </p:animScale>
                                    <p:animScale>
                                      <p:cBhvr>
                                        <p:cTn id="5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2770" y="1362075"/>
            <a:ext cx="10781030" cy="506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454636" y="6357337"/>
            <a:ext cx="5801588" cy="465640"/>
          </a:xfrm>
          <a:prstGeom prst="rect">
            <a:avLst/>
          </a:prstGeom>
        </p:spPr>
        <p:txBody>
          <a:bodyPr wrap="none">
            <a:spAutoFit/>
          </a:bodyPr>
          <a:lstStyle/>
          <a:p>
            <a:pPr>
              <a:lnSpc>
                <a:spcPct val="150000"/>
              </a:lnSpc>
            </a:pPr>
            <a:r>
              <a:rPr lang="zh-CN" altLang="en-US" b="1" dirty="0">
                <a:solidFill>
                  <a:srgbClr val="C00000"/>
                </a:solidFill>
              </a:rPr>
              <a:t>增值税发票备注栏最大可容纳</a:t>
            </a:r>
            <a:r>
              <a:rPr lang="en-US" altLang="zh-CN" b="1" dirty="0">
                <a:solidFill>
                  <a:srgbClr val="C00000"/>
                </a:solidFill>
              </a:rPr>
              <a:t>230</a:t>
            </a:r>
            <a:r>
              <a:rPr lang="zh-CN" altLang="en-US" b="1" dirty="0">
                <a:solidFill>
                  <a:srgbClr val="C00000"/>
                </a:solidFill>
              </a:rPr>
              <a:t>个字符或</a:t>
            </a:r>
            <a:r>
              <a:rPr lang="en-US" altLang="zh-CN" b="1" dirty="0">
                <a:solidFill>
                  <a:srgbClr val="C00000"/>
                </a:solidFill>
              </a:rPr>
              <a:t>115</a:t>
            </a:r>
            <a:r>
              <a:rPr lang="zh-CN" altLang="en-US" b="1" dirty="0">
                <a:solidFill>
                  <a:srgbClr val="C00000"/>
                </a:solidFill>
              </a:rPr>
              <a:t>个汉字。</a:t>
            </a:r>
            <a:endParaRPr lang="zh-CN" altLang="en-US" b="1" dirty="0">
              <a:solidFill>
                <a:srgbClr val="C00000"/>
              </a:solidFill>
            </a:endParaRPr>
          </a:p>
        </p:txBody>
      </p:sp>
      <p:sp>
        <p:nvSpPr>
          <p:cNvPr id="7" name="矩形 6"/>
          <p:cNvSpPr/>
          <p:nvPr/>
        </p:nvSpPr>
        <p:spPr>
          <a:xfrm>
            <a:off x="7771087" y="170283"/>
            <a:ext cx="3870063" cy="712092"/>
          </a:xfrm>
          <a:prstGeom prst="rect">
            <a:avLst/>
          </a:prstGeom>
        </p:spPr>
        <p:txBody>
          <a:bodyPr wrap="square">
            <a:noAutofit/>
          </a:bodyPr>
          <a:lstStyle/>
          <a:p>
            <a:pPr algn="ctr"/>
            <a:r>
              <a:rPr lang="en-US" altLang="zh-CN" sz="2000" b="1" dirty="0">
                <a:solidFill>
                  <a:srgbClr val="403F44"/>
                </a:solidFill>
                <a:effectLst>
                  <a:innerShdw blurRad="114300">
                    <a:prstClr val="black"/>
                  </a:innerShdw>
                </a:effectLst>
                <a:latin typeface="+mj-ea"/>
                <a:cs typeface="Segoe UI Light" panose="020B0502040204020203" pitchFamily="34" charset="0"/>
                <a:sym typeface="+mn-ea"/>
              </a:rPr>
              <a:t>3</a:t>
            </a:r>
            <a:r>
              <a:rPr lang="zh-CN" altLang="en-US" sz="2000" b="1" dirty="0">
                <a:solidFill>
                  <a:srgbClr val="403F44"/>
                </a:solidFill>
                <a:effectLst>
                  <a:innerShdw blurRad="114300">
                    <a:prstClr val="black"/>
                  </a:innerShdw>
                </a:effectLst>
                <a:latin typeface="+mj-ea"/>
                <a:cs typeface="Segoe UI Light" panose="020B0502040204020203" pitchFamily="34" charset="0"/>
                <a:sym typeface="+mn-ea"/>
              </a:rPr>
              <a:t>、发票开具注意事项</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2" name="矩形 1"/>
          <p:cNvSpPr/>
          <p:nvPr/>
        </p:nvSpPr>
        <p:spPr>
          <a:xfrm>
            <a:off x="572769" y="882374"/>
            <a:ext cx="2105314" cy="479888"/>
          </a:xfrm>
          <a:prstGeom prst="rect">
            <a:avLst/>
          </a:prstGeom>
        </p:spPr>
        <p:txBody>
          <a:bodyPr wrap="square">
            <a:noAutofit/>
          </a:bodyPr>
          <a:p>
            <a:pPr algn="ctr"/>
            <a:r>
              <a:rPr lang="en-US" altLang="zh-CN" sz="2000" b="1" dirty="0">
                <a:solidFill>
                  <a:srgbClr val="403F44"/>
                </a:solidFill>
                <a:effectLst>
                  <a:innerShdw blurRad="114300">
                    <a:prstClr val="black"/>
                  </a:innerShdw>
                </a:effectLst>
                <a:latin typeface="+mj-ea"/>
                <a:cs typeface="Segoe UI Light" panose="020B0502040204020203" pitchFamily="34" charset="0"/>
                <a:sym typeface="+mn-ea"/>
              </a:rPr>
              <a:t>3.4 </a:t>
            </a:r>
            <a:r>
              <a:rPr lang="zh-CN" altLang="en-US" sz="2000" b="1" dirty="0">
                <a:solidFill>
                  <a:srgbClr val="403F44"/>
                </a:solidFill>
                <a:effectLst>
                  <a:innerShdw blurRad="114300">
                    <a:prstClr val="black"/>
                  </a:innerShdw>
                </a:effectLst>
                <a:latin typeface="+mj-ea"/>
                <a:cs typeface="Segoe UI Light" panose="020B0502040204020203" pitchFamily="34" charset="0"/>
              </a:rPr>
              <a:t>发票备注栏</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60973" y="1352936"/>
            <a:ext cx="11219470" cy="742465"/>
          </a:xfrm>
          <a:prstGeom prst="rect">
            <a:avLst/>
          </a:prstGeom>
        </p:spPr>
        <p:txBody>
          <a:bodyPr wrap="square">
            <a:noAutofit/>
          </a:bodyPr>
          <a:lstStyle/>
          <a:p>
            <a:pPr indent="304800">
              <a:lnSpc>
                <a:spcPct val="100000"/>
              </a:lnSpc>
            </a:pPr>
            <a:r>
              <a:rPr lang="zh-CN" altLang="zh-CN" b="1" dirty="0">
                <a:solidFill>
                  <a:srgbClr val="C00000"/>
                </a:solidFill>
              </a:rPr>
              <a:t>收款人、复核人、开票人应</a:t>
            </a:r>
            <a:r>
              <a:rPr lang="zh-CN" altLang="en-US" b="1" dirty="0">
                <a:solidFill>
                  <a:srgbClr val="C00000"/>
                </a:solidFill>
              </a:rPr>
              <a:t>开具真实且</a:t>
            </a:r>
            <a:r>
              <a:rPr lang="zh-CN" altLang="zh-CN" b="1" dirty="0">
                <a:solidFill>
                  <a:srgbClr val="C00000"/>
                </a:solidFill>
              </a:rPr>
              <a:t>完整，且开票人与复核人不能为同一人</a:t>
            </a:r>
            <a:r>
              <a:rPr lang="zh-CN" altLang="en-US" b="1" dirty="0">
                <a:solidFill>
                  <a:srgbClr val="C00000"/>
                </a:solidFill>
              </a:rPr>
              <a:t>，必须为机打人员姓名，盖人员姓名章的，开票人为管理员的不能报销</a:t>
            </a:r>
            <a:r>
              <a:rPr lang="zh-CN" altLang="zh-CN" b="1" dirty="0">
                <a:solidFill>
                  <a:srgbClr val="C00000"/>
                </a:solidFill>
              </a:rPr>
              <a:t> 。</a:t>
            </a:r>
            <a:endParaRPr lang="zh-CN" altLang="zh-CN" b="1" dirty="0">
              <a:solidFill>
                <a:srgbClr val="C00000"/>
              </a:solidFill>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8360" y="2093595"/>
            <a:ext cx="6990715" cy="1680210"/>
          </a:xfrm>
          <a:prstGeom prst="rect">
            <a:avLst/>
          </a:prstGeom>
        </p:spPr>
      </p:pic>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360" y="3870325"/>
            <a:ext cx="7004050" cy="161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276084" y="2517605"/>
            <a:ext cx="1003312" cy="830964"/>
          </a:xfrm>
          <a:prstGeom prst="rect">
            <a:avLst/>
          </a:prstGeom>
          <a:solidFill>
            <a:srgbClr val="C00000"/>
          </a:solidFill>
          <a:ln>
            <a:noFill/>
          </a:ln>
          <a:effectLst/>
        </p:spPr>
      </p:pic>
      <p:pic>
        <p:nvPicPr>
          <p:cNvPr id="12" name="图形 5" descr="关闭"/>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8182" y="4258269"/>
            <a:ext cx="839116" cy="839118"/>
          </a:xfrm>
          <a:prstGeom prst="rect">
            <a:avLst/>
          </a:prstGeom>
        </p:spPr>
      </p:pic>
      <p:sp>
        <p:nvSpPr>
          <p:cNvPr id="9" name="灯片编号占位符 3"/>
          <p:cNvSpPr>
            <a:spLocks noGrp="1"/>
          </p:cNvSpPr>
          <p:nvPr>
            <p:ph type="sldNum" sz="quarter" idx="12"/>
          </p:nvPr>
        </p:nvSpPr>
        <p:spPr>
          <a:xfrm>
            <a:off x="8610600" y="6356350"/>
            <a:ext cx="2743200" cy="365125"/>
          </a:xfrm>
        </p:spPr>
        <p:txBody>
          <a:bodyPr/>
          <a:lstStyle/>
          <a:p>
            <a:fld id="{CD892769-B9A0-42A3-B798-F2DD9B97BD15}" type="slidenum">
              <a:rPr lang="zh-CN" altLang="en-US" smtClean="0"/>
            </a:fld>
            <a:endParaRPr lang="zh-CN" altLang="en-US" dirty="0"/>
          </a:p>
        </p:txBody>
      </p:sp>
      <p:sp>
        <p:nvSpPr>
          <p:cNvPr id="10" name="矩形 9"/>
          <p:cNvSpPr/>
          <p:nvPr/>
        </p:nvSpPr>
        <p:spPr>
          <a:xfrm>
            <a:off x="9025074" y="214490"/>
            <a:ext cx="2639875" cy="395981"/>
          </a:xfrm>
          <a:prstGeom prst="rect">
            <a:avLst/>
          </a:prstGeom>
        </p:spPr>
        <p:txBody>
          <a:bodyPr wrap="square">
            <a:noAutofit/>
          </a:bodyPr>
          <a:lstStyle/>
          <a:p>
            <a:pPr algn="l"/>
            <a:r>
              <a:rPr lang="en-US" altLang="zh-CN" sz="2000" b="1" dirty="0">
                <a:solidFill>
                  <a:srgbClr val="403F44"/>
                </a:solidFill>
                <a:effectLst>
                  <a:innerShdw blurRad="114300">
                    <a:prstClr val="black"/>
                  </a:innerShdw>
                </a:effectLst>
                <a:latin typeface="+mj-ea"/>
                <a:cs typeface="Segoe UI Light" panose="020B0502040204020203" pitchFamily="34" charset="0"/>
                <a:sym typeface="+mn-ea"/>
              </a:rPr>
              <a:t>3</a:t>
            </a:r>
            <a:r>
              <a:rPr lang="zh-CN" altLang="en-US" sz="2000" b="1" dirty="0">
                <a:solidFill>
                  <a:srgbClr val="403F44"/>
                </a:solidFill>
                <a:effectLst>
                  <a:innerShdw blurRad="114300">
                    <a:prstClr val="black"/>
                  </a:innerShdw>
                </a:effectLst>
                <a:latin typeface="+mj-ea"/>
                <a:cs typeface="Segoe UI Light" panose="020B0502040204020203" pitchFamily="34" charset="0"/>
                <a:sym typeface="+mn-ea"/>
              </a:rPr>
              <a:t>、发票开具注意事项</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2" name="矩形 1"/>
          <p:cNvSpPr/>
          <p:nvPr/>
        </p:nvSpPr>
        <p:spPr>
          <a:xfrm>
            <a:off x="848182" y="851508"/>
            <a:ext cx="3367405" cy="398780"/>
          </a:xfrm>
          <a:prstGeom prst="rect">
            <a:avLst/>
          </a:prstGeom>
        </p:spPr>
        <p:txBody>
          <a:bodyPr wrap="none">
            <a:spAutoFit/>
          </a:bodyPr>
          <a:p>
            <a:pPr algn="l"/>
            <a:r>
              <a:rPr lang="en-US" altLang="zh-CN" sz="2000" b="1" dirty="0">
                <a:solidFill>
                  <a:srgbClr val="403F44"/>
                </a:solidFill>
                <a:effectLst>
                  <a:innerShdw blurRad="114300">
                    <a:prstClr val="black"/>
                  </a:innerShdw>
                </a:effectLst>
                <a:latin typeface="+mj-ea"/>
                <a:cs typeface="Segoe UI Light" panose="020B0502040204020203" pitchFamily="34" charset="0"/>
                <a:sym typeface="+mn-ea"/>
              </a:rPr>
              <a:t>3.5 </a:t>
            </a:r>
            <a:r>
              <a:rPr lang="zh-CN" altLang="en-US" sz="2000" b="1" dirty="0">
                <a:solidFill>
                  <a:srgbClr val="403F44"/>
                </a:solidFill>
                <a:effectLst>
                  <a:innerShdw blurRad="114300">
                    <a:prstClr val="black"/>
                  </a:innerShdw>
                </a:effectLst>
                <a:latin typeface="+mj-ea"/>
                <a:cs typeface="Segoe UI Light" panose="020B0502040204020203" pitchFamily="34" charset="0"/>
              </a:rPr>
              <a:t>开票人、复核人、收款人</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pic>
        <p:nvPicPr>
          <p:cNvPr id="3" name="图片 2"/>
          <p:cNvPicPr>
            <a:picLocks noChangeAspect="1"/>
          </p:cNvPicPr>
          <p:nvPr/>
        </p:nvPicPr>
        <p:blipFill>
          <a:blip r:embed="rId6"/>
          <a:stretch>
            <a:fillRect/>
          </a:stretch>
        </p:blipFill>
        <p:spPr>
          <a:xfrm>
            <a:off x="937895" y="5581650"/>
            <a:ext cx="7004050" cy="1143000"/>
          </a:xfrm>
          <a:prstGeom prst="rect">
            <a:avLst/>
          </a:prstGeom>
        </p:spPr>
      </p:pic>
      <p:pic>
        <p:nvPicPr>
          <p:cNvPr id="4" name="图形 5" descr="关闭"/>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8182" y="5646379"/>
            <a:ext cx="839116" cy="8391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27652" y="1048651"/>
            <a:ext cx="5592418" cy="398780"/>
          </a:xfrm>
          <a:prstGeom prst="rect">
            <a:avLst/>
          </a:prstGeom>
          <a:noFill/>
        </p:spPr>
        <p:txBody>
          <a:bodyPr wrap="square" rtlCol="0">
            <a:spAutoFit/>
          </a:bodyPr>
          <a:lstStyle/>
          <a:p>
            <a:r>
              <a:rPr lang="en-US" altLang="zh-CN" sz="2000" b="1" dirty="0"/>
              <a:t>YPE02 </a:t>
            </a:r>
            <a:r>
              <a:rPr lang="zh-CN" altLang="en-US" sz="2000" b="1" dirty="0"/>
              <a:t>叶片日常费用报销流程</a:t>
            </a:r>
            <a:endParaRPr lang="zh-CN" altLang="en-US" sz="2000" dirty="0"/>
          </a:p>
        </p:txBody>
      </p:sp>
      <p:graphicFrame>
        <p:nvGraphicFramePr>
          <p:cNvPr id="6" name="表格 5"/>
          <p:cNvGraphicFramePr>
            <a:graphicFrameLocks noGrp="1"/>
          </p:cNvGraphicFramePr>
          <p:nvPr>
            <p:custDataLst>
              <p:tags r:id="rId1"/>
            </p:custDataLst>
          </p:nvPr>
        </p:nvGraphicFramePr>
        <p:xfrm>
          <a:off x="6585614" y="874943"/>
          <a:ext cx="4983536" cy="5812240"/>
        </p:xfrm>
        <a:graphic>
          <a:graphicData uri="http://schemas.openxmlformats.org/drawingml/2006/table">
            <a:tbl>
              <a:tblPr>
                <a:tableStyleId>{5DA37D80-6434-44D0-A028-1B22A696006F}</a:tableStyleId>
              </a:tblPr>
              <a:tblGrid>
                <a:gridCol w="646430"/>
                <a:gridCol w="4337106"/>
              </a:tblGrid>
              <a:tr h="250714">
                <a:tc>
                  <a:txBody>
                    <a:bodyPr/>
                    <a:lstStyle/>
                    <a:p>
                      <a:pPr algn="ctr" fontAlgn="ctr"/>
                      <a:r>
                        <a:rPr lang="zh-CN" altLang="en-US" sz="1400" b="0" u="none" strike="noStrike" dirty="0">
                          <a:solidFill>
                            <a:srgbClr val="000000"/>
                          </a:solidFill>
                          <a:effectLst/>
                        </a:rPr>
                        <a:t>序号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ctr" fontAlgn="ctr"/>
                      <a:r>
                        <a:rPr lang="zh-CN" altLang="en-US" sz="1400" b="1" u="none" strike="noStrike">
                          <a:solidFill>
                            <a:srgbClr val="000000"/>
                          </a:solidFill>
                          <a:effectLst/>
                        </a:rPr>
                        <a:t>费用类别</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dirty="0">
                          <a:solidFill>
                            <a:srgbClr val="000000"/>
                          </a:solidFill>
                          <a:effectLst/>
                        </a:rPr>
                        <a:t>1</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财务费用</a:t>
                      </a:r>
                      <a:r>
                        <a:rPr lang="en-US" altLang="zh-CN" sz="1400" b="0" u="none" strike="noStrike" dirty="0">
                          <a:solidFill>
                            <a:srgbClr val="000000"/>
                          </a:solidFill>
                          <a:effectLst/>
                        </a:rPr>
                        <a:t>-</a:t>
                      </a:r>
                      <a:r>
                        <a:rPr lang="zh-CN" altLang="en-US" sz="1400" b="0" u="none" strike="noStrike" dirty="0">
                          <a:solidFill>
                            <a:srgbClr val="000000"/>
                          </a:solidFill>
                          <a:effectLst/>
                        </a:rPr>
                        <a:t>非关联方</a:t>
                      </a:r>
                      <a:r>
                        <a:rPr lang="en-US" altLang="zh-CN" sz="1400" b="0" u="none" strike="noStrike" dirty="0">
                          <a:solidFill>
                            <a:srgbClr val="000000"/>
                          </a:solidFill>
                          <a:effectLst/>
                        </a:rPr>
                        <a:t>-</a:t>
                      </a:r>
                      <a:r>
                        <a:rPr lang="zh-CN" altLang="en-US" sz="1400" b="0" u="none" strike="noStrike" dirty="0">
                          <a:solidFill>
                            <a:srgbClr val="000000"/>
                          </a:solidFill>
                          <a:effectLst/>
                        </a:rPr>
                        <a:t>其他手续费</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2</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费用</a:t>
                      </a:r>
                      <a:r>
                        <a:rPr lang="en-US" altLang="zh-CN" sz="1400" b="0" u="none" strike="noStrike" dirty="0">
                          <a:solidFill>
                            <a:srgbClr val="000000"/>
                          </a:solidFill>
                          <a:effectLst/>
                        </a:rPr>
                        <a:t>-</a:t>
                      </a:r>
                      <a:r>
                        <a:rPr lang="zh-CN" altLang="en-US" sz="1400" b="0" u="none" strike="noStrike" dirty="0">
                          <a:solidFill>
                            <a:srgbClr val="000000"/>
                          </a:solidFill>
                          <a:effectLst/>
                        </a:rPr>
                        <a:t>办公费</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3</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费用</a:t>
                      </a:r>
                      <a:r>
                        <a:rPr lang="en-US" altLang="zh-CN" sz="1400" b="0" u="none" strike="noStrike" dirty="0">
                          <a:solidFill>
                            <a:srgbClr val="000000"/>
                          </a:solidFill>
                          <a:effectLst/>
                        </a:rPr>
                        <a:t>-</a:t>
                      </a:r>
                      <a:r>
                        <a:rPr lang="zh-CN" altLang="en-US" sz="1400" b="0" u="none" strike="noStrike" dirty="0">
                          <a:solidFill>
                            <a:srgbClr val="000000"/>
                          </a:solidFill>
                          <a:effectLst/>
                        </a:rPr>
                        <a:t>党组织活动经费</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825">
                <a:tc>
                  <a:txBody>
                    <a:bodyPr/>
                    <a:lstStyle/>
                    <a:p>
                      <a:pPr algn="ctr" fontAlgn="ctr"/>
                      <a:r>
                        <a:rPr lang="en-US" altLang="zh-CN" sz="1400" b="0" u="none" strike="noStrike">
                          <a:solidFill>
                            <a:srgbClr val="000000"/>
                          </a:solidFill>
                          <a:effectLst/>
                        </a:rPr>
                        <a:t>4</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费用</a:t>
                      </a:r>
                      <a:r>
                        <a:rPr lang="en-US" altLang="zh-CN" sz="1400" b="0" u="none" strike="noStrike" dirty="0">
                          <a:solidFill>
                            <a:srgbClr val="000000"/>
                          </a:solidFill>
                          <a:effectLst/>
                        </a:rPr>
                        <a:t>-</a:t>
                      </a:r>
                      <a:r>
                        <a:rPr lang="zh-CN" altLang="en-US" sz="1400" b="0" u="none" strike="noStrike" dirty="0">
                          <a:solidFill>
                            <a:srgbClr val="000000"/>
                          </a:solidFill>
                          <a:effectLst/>
                        </a:rPr>
                        <a:t>会议费</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5</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a:solidFill>
                            <a:srgbClr val="000000"/>
                          </a:solidFill>
                          <a:effectLst/>
                        </a:rPr>
                        <a:t>费用</a:t>
                      </a:r>
                      <a:r>
                        <a:rPr lang="en-US" altLang="zh-CN" sz="1400" b="0" u="none" strike="noStrike">
                          <a:solidFill>
                            <a:srgbClr val="000000"/>
                          </a:solidFill>
                          <a:effectLst/>
                        </a:rPr>
                        <a:t>-</a:t>
                      </a:r>
                      <a:r>
                        <a:rPr lang="zh-CN" altLang="en-US" sz="1400" b="0" u="none" strike="noStrike">
                          <a:solidFill>
                            <a:srgbClr val="000000"/>
                          </a:solidFill>
                          <a:effectLst/>
                        </a:rPr>
                        <a:t>通讯费</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6</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费用</a:t>
                      </a:r>
                      <a:r>
                        <a:rPr lang="en-US" altLang="zh-CN" sz="1400" b="0" u="none" strike="noStrike" dirty="0">
                          <a:solidFill>
                            <a:srgbClr val="000000"/>
                          </a:solidFill>
                          <a:effectLst/>
                        </a:rPr>
                        <a:t>-</a:t>
                      </a:r>
                      <a:r>
                        <a:rPr lang="zh-CN" altLang="en-US" sz="1400" b="0" u="none" strike="noStrike" dirty="0">
                          <a:solidFill>
                            <a:srgbClr val="000000"/>
                          </a:solidFill>
                          <a:effectLst/>
                        </a:rPr>
                        <a:t>团组织活动经费</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7</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费用</a:t>
                      </a:r>
                      <a:r>
                        <a:rPr lang="en-US" altLang="zh-CN" sz="1400" b="0" u="none" strike="noStrike" dirty="0">
                          <a:solidFill>
                            <a:srgbClr val="000000"/>
                          </a:solidFill>
                          <a:effectLst/>
                        </a:rPr>
                        <a:t>-</a:t>
                      </a:r>
                      <a:r>
                        <a:rPr lang="zh-CN" altLang="en-US" sz="1400" b="0" u="none" strike="noStrike" dirty="0">
                          <a:solidFill>
                            <a:srgbClr val="000000"/>
                          </a:solidFill>
                          <a:effectLst/>
                        </a:rPr>
                        <a:t>业务招待费</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8</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a:solidFill>
                            <a:srgbClr val="000000"/>
                          </a:solidFill>
                          <a:effectLst/>
                        </a:rPr>
                        <a:t>费用</a:t>
                      </a:r>
                      <a:r>
                        <a:rPr lang="en-US" altLang="zh-CN" sz="1400" b="0" u="none" strike="noStrike">
                          <a:solidFill>
                            <a:srgbClr val="000000"/>
                          </a:solidFill>
                          <a:effectLst/>
                        </a:rPr>
                        <a:t>-</a:t>
                      </a:r>
                      <a:r>
                        <a:rPr lang="zh-CN" altLang="en-US" sz="1400" b="0" u="none" strike="noStrike">
                          <a:solidFill>
                            <a:srgbClr val="000000"/>
                          </a:solidFill>
                          <a:effectLst/>
                        </a:rPr>
                        <a:t>用车费</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9</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费用</a:t>
                      </a:r>
                      <a:r>
                        <a:rPr lang="en-US" altLang="zh-CN" sz="1400" b="0" u="none" strike="noStrike" dirty="0">
                          <a:solidFill>
                            <a:srgbClr val="000000"/>
                          </a:solidFill>
                          <a:effectLst/>
                        </a:rPr>
                        <a:t>-</a:t>
                      </a:r>
                      <a:r>
                        <a:rPr lang="zh-CN" altLang="en-US" sz="1400" b="0" u="none" strike="noStrike" dirty="0">
                          <a:solidFill>
                            <a:srgbClr val="000000"/>
                          </a:solidFill>
                          <a:effectLst/>
                        </a:rPr>
                        <a:t>招聘费</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10</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其他应付款</a:t>
                      </a:r>
                      <a:r>
                        <a:rPr lang="en-US" altLang="zh-CN" sz="1400" b="0" u="none" strike="noStrike" dirty="0">
                          <a:solidFill>
                            <a:srgbClr val="000000"/>
                          </a:solidFill>
                          <a:effectLst/>
                        </a:rPr>
                        <a:t>-</a:t>
                      </a:r>
                      <a:r>
                        <a:rPr lang="zh-CN" altLang="en-US" sz="1400" b="0" u="none" strike="noStrike" dirty="0">
                          <a:solidFill>
                            <a:srgbClr val="000000"/>
                          </a:solidFill>
                          <a:effectLst/>
                        </a:rPr>
                        <a:t>非关联方</a:t>
                      </a:r>
                      <a:r>
                        <a:rPr lang="en-US" altLang="zh-CN" sz="1400" b="0" u="none" strike="noStrike" dirty="0">
                          <a:solidFill>
                            <a:srgbClr val="000000"/>
                          </a:solidFill>
                          <a:effectLst/>
                        </a:rPr>
                        <a:t>-</a:t>
                      </a:r>
                      <a:r>
                        <a:rPr lang="zh-CN" altLang="en-US" sz="1400" b="0" u="none" strike="noStrike" dirty="0">
                          <a:solidFill>
                            <a:srgbClr val="000000"/>
                          </a:solidFill>
                          <a:effectLst/>
                        </a:rPr>
                        <a:t>押金</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11</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其他应付款</a:t>
                      </a:r>
                      <a:r>
                        <a:rPr lang="en-US" altLang="zh-CN" sz="1400" b="0" u="none" strike="noStrike" dirty="0">
                          <a:solidFill>
                            <a:srgbClr val="000000"/>
                          </a:solidFill>
                          <a:effectLst/>
                        </a:rPr>
                        <a:t>-</a:t>
                      </a:r>
                      <a:r>
                        <a:rPr lang="zh-CN" altLang="en-US" sz="1400" b="0" u="none" strike="noStrike" dirty="0">
                          <a:solidFill>
                            <a:srgbClr val="000000"/>
                          </a:solidFill>
                          <a:effectLst/>
                        </a:rPr>
                        <a:t>非关联方</a:t>
                      </a:r>
                      <a:r>
                        <a:rPr lang="en-US" altLang="zh-CN" sz="1400" b="0" u="none" strike="noStrike" dirty="0">
                          <a:solidFill>
                            <a:srgbClr val="000000"/>
                          </a:solidFill>
                          <a:effectLst/>
                        </a:rPr>
                        <a:t>-</a:t>
                      </a:r>
                      <a:r>
                        <a:rPr lang="zh-CN" altLang="en-US" sz="1400" b="0" u="none" strike="noStrike" dirty="0">
                          <a:solidFill>
                            <a:srgbClr val="000000"/>
                          </a:solidFill>
                          <a:effectLst/>
                        </a:rPr>
                        <a:t>暂存款</a:t>
                      </a:r>
                      <a:r>
                        <a:rPr lang="en-US" altLang="zh-CN" sz="1400" b="0" u="none" strike="noStrike" dirty="0">
                          <a:solidFill>
                            <a:srgbClr val="000000"/>
                          </a:solidFill>
                          <a:effectLst/>
                        </a:rPr>
                        <a:t>-</a:t>
                      </a:r>
                      <a:r>
                        <a:rPr lang="zh-CN" altLang="en-US" sz="1400" b="0" u="none" strike="noStrike" dirty="0">
                          <a:solidFill>
                            <a:srgbClr val="000000"/>
                          </a:solidFill>
                          <a:effectLst/>
                        </a:rPr>
                        <a:t>党费</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12</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其他应付款</a:t>
                      </a:r>
                      <a:r>
                        <a:rPr lang="en-US" altLang="zh-CN" sz="1400" b="0" u="none" strike="noStrike" dirty="0">
                          <a:solidFill>
                            <a:srgbClr val="000000"/>
                          </a:solidFill>
                          <a:effectLst/>
                        </a:rPr>
                        <a:t>-</a:t>
                      </a:r>
                      <a:r>
                        <a:rPr lang="zh-CN" altLang="en-US" sz="1400" b="0" u="none" strike="noStrike" dirty="0">
                          <a:solidFill>
                            <a:srgbClr val="000000"/>
                          </a:solidFill>
                          <a:effectLst/>
                        </a:rPr>
                        <a:t>非关联方</a:t>
                      </a:r>
                      <a:r>
                        <a:rPr lang="en-US" altLang="zh-CN" sz="1400" b="0" u="none" strike="noStrike" dirty="0">
                          <a:solidFill>
                            <a:srgbClr val="000000"/>
                          </a:solidFill>
                          <a:effectLst/>
                        </a:rPr>
                        <a:t>-</a:t>
                      </a:r>
                      <a:r>
                        <a:rPr lang="zh-CN" altLang="en-US" sz="1400" b="0" u="none" strike="noStrike" dirty="0">
                          <a:solidFill>
                            <a:srgbClr val="000000"/>
                          </a:solidFill>
                          <a:effectLst/>
                        </a:rPr>
                        <a:t>暂存款</a:t>
                      </a:r>
                      <a:r>
                        <a:rPr lang="en-US" altLang="zh-CN" sz="1400" b="0" u="none" strike="noStrike" dirty="0">
                          <a:solidFill>
                            <a:srgbClr val="000000"/>
                          </a:solidFill>
                          <a:effectLst/>
                        </a:rPr>
                        <a:t>-</a:t>
                      </a:r>
                      <a:r>
                        <a:rPr lang="zh-CN" altLang="en-US" sz="1400" b="0" u="none" strike="noStrike" dirty="0">
                          <a:solidFill>
                            <a:srgbClr val="000000"/>
                          </a:solidFill>
                          <a:effectLst/>
                        </a:rPr>
                        <a:t>其他代缴</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13</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a:solidFill>
                            <a:srgbClr val="000000"/>
                          </a:solidFill>
                          <a:effectLst/>
                        </a:rPr>
                        <a:t>研发支出</a:t>
                      </a:r>
                      <a:r>
                        <a:rPr lang="en-US" altLang="zh-CN" sz="1400" b="0" u="none" strike="noStrike">
                          <a:solidFill>
                            <a:srgbClr val="000000"/>
                          </a:solidFill>
                          <a:effectLst/>
                        </a:rPr>
                        <a:t>-</a:t>
                      </a:r>
                      <a:r>
                        <a:rPr lang="zh-CN" altLang="en-US" sz="1400" b="0" u="none" strike="noStrike">
                          <a:solidFill>
                            <a:srgbClr val="000000"/>
                          </a:solidFill>
                          <a:effectLst/>
                        </a:rPr>
                        <a:t>办公费</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14</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研发支出</a:t>
                      </a:r>
                      <a:r>
                        <a:rPr lang="en-US" altLang="zh-CN" sz="1400" b="0" u="none" strike="noStrike" dirty="0">
                          <a:solidFill>
                            <a:srgbClr val="000000"/>
                          </a:solidFill>
                          <a:effectLst/>
                        </a:rPr>
                        <a:t>-</a:t>
                      </a:r>
                      <a:r>
                        <a:rPr lang="zh-CN" altLang="en-US" sz="1400" b="0" u="none" strike="noStrike" dirty="0">
                          <a:solidFill>
                            <a:srgbClr val="000000"/>
                          </a:solidFill>
                          <a:effectLst/>
                        </a:rPr>
                        <a:t>事务费</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15</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研发支出</a:t>
                      </a:r>
                      <a:r>
                        <a:rPr lang="en-US" altLang="zh-CN" sz="1400" b="0" u="none" strike="noStrike" dirty="0">
                          <a:solidFill>
                            <a:srgbClr val="000000"/>
                          </a:solidFill>
                          <a:effectLst/>
                        </a:rPr>
                        <a:t>-</a:t>
                      </a:r>
                      <a:r>
                        <a:rPr lang="zh-CN" altLang="en-US" sz="1400" b="0" u="none" strike="noStrike" dirty="0">
                          <a:solidFill>
                            <a:srgbClr val="000000"/>
                          </a:solidFill>
                          <a:effectLst/>
                        </a:rPr>
                        <a:t>会议费</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16</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应付职工薪酬</a:t>
                      </a:r>
                      <a:r>
                        <a:rPr lang="en-US" altLang="zh-CN" sz="1400" b="0" u="none" strike="noStrike" dirty="0">
                          <a:solidFill>
                            <a:srgbClr val="000000"/>
                          </a:solidFill>
                          <a:effectLst/>
                        </a:rPr>
                        <a:t>-</a:t>
                      </a:r>
                      <a:r>
                        <a:rPr lang="zh-CN" altLang="en-US" sz="1400" b="0" u="none" strike="noStrike" dirty="0">
                          <a:solidFill>
                            <a:srgbClr val="000000"/>
                          </a:solidFill>
                          <a:effectLst/>
                        </a:rPr>
                        <a:t>工会经费</a:t>
                      </a:r>
                      <a:r>
                        <a:rPr lang="en-US" altLang="zh-CN" sz="1400" b="0" u="none" strike="noStrike" dirty="0">
                          <a:solidFill>
                            <a:srgbClr val="000000"/>
                          </a:solidFill>
                          <a:effectLst/>
                        </a:rPr>
                        <a:t>-</a:t>
                      </a:r>
                      <a:r>
                        <a:rPr lang="zh-CN" altLang="en-US" sz="1400" b="0" u="none" strike="noStrike" dirty="0">
                          <a:solidFill>
                            <a:srgbClr val="000000"/>
                          </a:solidFill>
                          <a:effectLst/>
                        </a:rPr>
                        <a:t>工会经费支出</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96310">
                <a:tc>
                  <a:txBody>
                    <a:bodyPr/>
                    <a:lstStyle/>
                    <a:p>
                      <a:pPr marL="0" algn="ctr" defTabSz="914400" rtl="0" eaLnBrk="1" fontAlgn="ctr" latinLnBrk="0" hangingPunct="1"/>
                      <a:r>
                        <a:rPr lang="en-US" altLang="zh-CN" sz="1400" b="0" u="none" strike="noStrike" kern="1200" dirty="0">
                          <a:solidFill>
                            <a:srgbClr val="000000"/>
                          </a:solidFill>
                          <a:effectLst/>
                          <a:latin typeface="+mn-lt"/>
                          <a:ea typeface="+mn-ea"/>
                          <a:cs typeface="+mn-cs"/>
                        </a:rPr>
                        <a:t>17</a:t>
                      </a:r>
                      <a:endParaRPr lang="en-US" altLang="zh-CN" sz="1400" b="0" u="none" strike="noStrike" kern="1200" dirty="0">
                        <a:solidFill>
                          <a:srgbClr val="000000"/>
                        </a:solidFill>
                        <a:effectLst/>
                        <a:latin typeface="+mn-lt"/>
                        <a:ea typeface="+mn-ea"/>
                        <a:cs typeface="+mn-cs"/>
                      </a:endParaRPr>
                    </a:p>
                  </a:txBody>
                  <a:tcPr marL="11425" marR="11425" marT="11425" marB="0" anchor="ctr"/>
                </a:tc>
                <a:tc>
                  <a:txBody>
                    <a:bodyPr/>
                    <a:lstStyle/>
                    <a:p>
                      <a:pPr marL="0" algn="l" defTabSz="914400" rtl="0" eaLnBrk="1" fontAlgn="ctr" latinLnBrk="0" hangingPunct="1"/>
                      <a:r>
                        <a:rPr lang="zh-CN" altLang="en-US" sz="1400" b="0" u="none" strike="noStrike" kern="1200" dirty="0">
                          <a:solidFill>
                            <a:srgbClr val="000000"/>
                          </a:solidFill>
                          <a:effectLst/>
                          <a:latin typeface="+mn-lt"/>
                          <a:ea typeface="+mn-ea"/>
                          <a:cs typeface="+mn-cs"/>
                        </a:rPr>
                        <a:t>应付职工薪酬</a:t>
                      </a:r>
                      <a:r>
                        <a:rPr lang="en-US" altLang="zh-CN" sz="1400" b="0" u="none" strike="noStrike" kern="1200" dirty="0">
                          <a:solidFill>
                            <a:srgbClr val="000000"/>
                          </a:solidFill>
                          <a:effectLst/>
                          <a:latin typeface="+mn-lt"/>
                          <a:ea typeface="+mn-ea"/>
                          <a:cs typeface="+mn-cs"/>
                        </a:rPr>
                        <a:t>-</a:t>
                      </a:r>
                      <a:r>
                        <a:rPr lang="zh-CN" altLang="en-US" sz="1400" b="0" u="none" strike="noStrike" kern="1200" dirty="0">
                          <a:solidFill>
                            <a:srgbClr val="000000"/>
                          </a:solidFill>
                          <a:effectLst/>
                          <a:latin typeface="+mn-lt"/>
                          <a:ea typeface="+mn-ea"/>
                          <a:cs typeface="+mn-cs"/>
                        </a:rPr>
                        <a:t>职工教育经费</a:t>
                      </a:r>
                      <a:r>
                        <a:rPr lang="en-US" altLang="zh-CN" sz="1400" b="0" u="none" strike="noStrike" kern="1200" dirty="0">
                          <a:solidFill>
                            <a:srgbClr val="000000"/>
                          </a:solidFill>
                          <a:effectLst/>
                          <a:latin typeface="+mn-lt"/>
                          <a:ea typeface="+mn-ea"/>
                          <a:cs typeface="+mn-cs"/>
                        </a:rPr>
                        <a:t>-</a:t>
                      </a:r>
                      <a:r>
                        <a:rPr lang="zh-CN" altLang="en-US" sz="1400" b="0" u="none" strike="noStrike" kern="1200" dirty="0">
                          <a:solidFill>
                            <a:srgbClr val="000000"/>
                          </a:solidFill>
                          <a:effectLst/>
                          <a:latin typeface="+mn-lt"/>
                          <a:ea typeface="+mn-ea"/>
                          <a:cs typeface="+mn-cs"/>
                        </a:rPr>
                        <a:t>职工教育经费支出</a:t>
                      </a:r>
                      <a:endParaRPr lang="zh-CN" altLang="en-US" sz="1400" b="0" u="none" strike="noStrike" kern="1200" dirty="0">
                        <a:solidFill>
                          <a:srgbClr val="000000"/>
                        </a:solidFill>
                        <a:effectLst/>
                        <a:latin typeface="+mn-lt"/>
                        <a:ea typeface="+mn-ea"/>
                        <a:cs typeface="+mn-cs"/>
                      </a:endParaRPr>
                    </a:p>
                  </a:txBody>
                  <a:tcPr marL="11425" marR="11425" marT="11425" marB="0" anchor="ctr"/>
                </a:tc>
              </a:tr>
              <a:tr h="250714">
                <a:tc>
                  <a:txBody>
                    <a:bodyPr/>
                    <a:lstStyle/>
                    <a:p>
                      <a:pPr algn="ctr" fontAlgn="ctr"/>
                      <a:r>
                        <a:rPr lang="en-US" altLang="zh-CN" sz="1400" b="0" u="none" strike="noStrike">
                          <a:solidFill>
                            <a:srgbClr val="000000"/>
                          </a:solidFill>
                          <a:effectLst/>
                        </a:rPr>
                        <a:t>18</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应付职工薪酬</a:t>
                      </a:r>
                      <a:r>
                        <a:rPr lang="en-US" altLang="zh-CN" sz="1400" b="0" u="none" strike="noStrike" dirty="0">
                          <a:solidFill>
                            <a:srgbClr val="000000"/>
                          </a:solidFill>
                          <a:effectLst/>
                        </a:rPr>
                        <a:t>-</a:t>
                      </a:r>
                      <a:r>
                        <a:rPr lang="zh-CN" altLang="en-US" sz="1400" b="0" u="none" strike="noStrike" dirty="0">
                          <a:solidFill>
                            <a:srgbClr val="000000"/>
                          </a:solidFill>
                          <a:effectLst/>
                        </a:rPr>
                        <a:t>非货币性福利</a:t>
                      </a:r>
                      <a:r>
                        <a:rPr lang="en-US" altLang="zh-CN" sz="1400" b="0" u="none" strike="noStrike" dirty="0">
                          <a:solidFill>
                            <a:srgbClr val="000000"/>
                          </a:solidFill>
                          <a:effectLst/>
                        </a:rPr>
                        <a:t>-</a:t>
                      </a:r>
                      <a:r>
                        <a:rPr lang="zh-CN" altLang="en-US" sz="1400" b="0" u="none" strike="noStrike" dirty="0">
                          <a:solidFill>
                            <a:srgbClr val="000000"/>
                          </a:solidFill>
                          <a:effectLst/>
                        </a:rPr>
                        <a:t>其他</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19</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应付职工薪酬</a:t>
                      </a:r>
                      <a:r>
                        <a:rPr lang="en-US" altLang="zh-CN" sz="1400" b="0" u="none" strike="noStrike" dirty="0">
                          <a:solidFill>
                            <a:srgbClr val="000000"/>
                          </a:solidFill>
                          <a:effectLst/>
                        </a:rPr>
                        <a:t>-</a:t>
                      </a:r>
                      <a:r>
                        <a:rPr lang="zh-CN" altLang="en-US" sz="1400" b="0" u="none" strike="noStrike" dirty="0">
                          <a:solidFill>
                            <a:srgbClr val="000000"/>
                          </a:solidFill>
                          <a:effectLst/>
                        </a:rPr>
                        <a:t>非货币性福利</a:t>
                      </a:r>
                      <a:r>
                        <a:rPr lang="en-US" altLang="zh-CN" sz="1400" b="0" u="none" strike="noStrike" dirty="0">
                          <a:solidFill>
                            <a:srgbClr val="000000"/>
                          </a:solidFill>
                          <a:effectLst/>
                        </a:rPr>
                        <a:t>-</a:t>
                      </a:r>
                      <a:r>
                        <a:rPr lang="zh-CN" altLang="en-US" sz="1400" b="0" u="none" strike="noStrike" dirty="0">
                          <a:solidFill>
                            <a:srgbClr val="000000"/>
                          </a:solidFill>
                          <a:effectLst/>
                        </a:rPr>
                        <a:t>职工体检</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20</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应付职工薪酬</a:t>
                      </a:r>
                      <a:r>
                        <a:rPr lang="en-US" altLang="zh-CN" sz="1400" b="0" u="none" strike="noStrike" dirty="0">
                          <a:solidFill>
                            <a:srgbClr val="000000"/>
                          </a:solidFill>
                          <a:effectLst/>
                        </a:rPr>
                        <a:t>-</a:t>
                      </a:r>
                      <a:r>
                        <a:rPr lang="zh-CN" altLang="en-US" sz="1400" b="0" u="none" strike="noStrike" dirty="0">
                          <a:solidFill>
                            <a:srgbClr val="000000"/>
                          </a:solidFill>
                          <a:effectLst/>
                        </a:rPr>
                        <a:t>职工福利</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714">
                <a:tc>
                  <a:txBody>
                    <a:bodyPr/>
                    <a:lstStyle/>
                    <a:p>
                      <a:pPr algn="ctr" fontAlgn="ctr"/>
                      <a:r>
                        <a:rPr lang="en-US" altLang="zh-CN" sz="1400" b="0" u="none" strike="noStrike">
                          <a:solidFill>
                            <a:srgbClr val="000000"/>
                          </a:solidFill>
                          <a:effectLst/>
                        </a:rPr>
                        <a:t>21</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费用</a:t>
                      </a:r>
                      <a:r>
                        <a:rPr lang="en-US" altLang="zh-CN" sz="1400" b="0" u="none" strike="noStrike" dirty="0">
                          <a:solidFill>
                            <a:srgbClr val="000000"/>
                          </a:solidFill>
                          <a:effectLst/>
                        </a:rPr>
                        <a:t>-</a:t>
                      </a:r>
                      <a:r>
                        <a:rPr lang="zh-CN" altLang="en-US" sz="1400" b="0" u="none" strike="noStrike" dirty="0">
                          <a:solidFill>
                            <a:srgbClr val="000000"/>
                          </a:solidFill>
                          <a:effectLst/>
                        </a:rPr>
                        <a:t>物料消耗</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r h="250825">
                <a:tc>
                  <a:txBody>
                    <a:bodyPr/>
                    <a:lstStyle/>
                    <a:p>
                      <a:pPr algn="ctr" fontAlgn="ctr"/>
                      <a:r>
                        <a:rPr lang="en-US" altLang="zh-CN" sz="1400" b="0" u="none" strike="noStrike">
                          <a:solidFill>
                            <a:srgbClr val="000000"/>
                          </a:solidFill>
                          <a:effectLst/>
                        </a:rPr>
                        <a:t>22</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11425" marR="11425" marT="11425" marB="0" anchor="ctr"/>
                </a:tc>
                <a:tc>
                  <a:txBody>
                    <a:bodyPr/>
                    <a:lstStyle/>
                    <a:p>
                      <a:pPr algn="l" fontAlgn="ctr"/>
                      <a:r>
                        <a:rPr lang="zh-CN" altLang="en-US" sz="1400" b="0" u="none" strike="noStrike" dirty="0">
                          <a:solidFill>
                            <a:srgbClr val="000000"/>
                          </a:solidFill>
                          <a:effectLst/>
                        </a:rPr>
                        <a:t>费用</a:t>
                      </a:r>
                      <a:r>
                        <a:rPr lang="en-US" altLang="zh-CN" sz="1400" b="0" u="none" strike="noStrike" dirty="0">
                          <a:solidFill>
                            <a:srgbClr val="000000"/>
                          </a:solidFill>
                          <a:effectLst/>
                        </a:rPr>
                        <a:t>-</a:t>
                      </a:r>
                      <a:r>
                        <a:rPr lang="zh-CN" altLang="en-US" sz="1400" b="0" u="none" strike="noStrike" dirty="0">
                          <a:solidFill>
                            <a:srgbClr val="000000"/>
                          </a:solidFill>
                          <a:effectLst/>
                        </a:rPr>
                        <a:t>检测费</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11425" marR="11425" marT="11425" marB="0" anchor="ctr"/>
                </a:tc>
              </a:tr>
            </a:tbl>
          </a:graphicData>
        </a:graphic>
      </p:graphicFrame>
      <p:sp>
        <p:nvSpPr>
          <p:cNvPr id="7" name="矩形 6"/>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331470" y="2274570"/>
            <a:ext cx="5963285" cy="337185"/>
          </a:xfrm>
          <a:prstGeom prst="rect">
            <a:avLst/>
          </a:prstGeom>
          <a:noFill/>
        </p:spPr>
        <p:txBody>
          <a:bodyPr wrap="square" rtlCol="0">
            <a:spAutoFit/>
          </a:bodyPr>
          <a:lstStyle/>
          <a:p>
            <a:pPr marL="285750" indent="-285750">
              <a:buFont typeface="Arial" panose="020B0604020202020204" pitchFamily="34" charset="0"/>
              <a:buChar char="•"/>
            </a:pPr>
            <a:r>
              <a:rPr lang="zh-CN" altLang="en-US" sz="1600" b="1" dirty="0">
                <a:solidFill>
                  <a:schemeClr val="tx1"/>
                </a:solidFill>
              </a:rPr>
              <a:t>除右侧</a:t>
            </a:r>
            <a:r>
              <a:rPr lang="en-US" altLang="zh-CN" sz="1600" b="1" dirty="0">
                <a:solidFill>
                  <a:schemeClr val="tx1"/>
                </a:solidFill>
              </a:rPr>
              <a:t>22</a:t>
            </a:r>
            <a:r>
              <a:rPr lang="zh-CN" altLang="en-US" sz="1600" b="1" dirty="0">
                <a:solidFill>
                  <a:schemeClr val="tx1"/>
                </a:solidFill>
              </a:rPr>
              <a:t>个受限科目以外的业务不允许走日常费用报销</a:t>
            </a:r>
            <a:endParaRPr lang="zh-CN" altLang="en-US" sz="1600" b="1" dirty="0">
              <a:solidFill>
                <a:schemeClr val="tx1"/>
              </a:solidFill>
            </a:endParaRPr>
          </a:p>
        </p:txBody>
      </p:sp>
      <p:sp>
        <p:nvSpPr>
          <p:cNvPr id="9" name="文本框 8"/>
          <p:cNvSpPr txBox="1"/>
          <p:nvPr/>
        </p:nvSpPr>
        <p:spPr>
          <a:xfrm>
            <a:off x="8610600" y="217714"/>
            <a:ext cx="2913743" cy="398780"/>
          </a:xfrm>
          <a:prstGeom prst="rect">
            <a:avLst/>
          </a:prstGeom>
          <a:noFill/>
        </p:spPr>
        <p:txBody>
          <a:bodyPr wrap="square" rtlCol="0">
            <a:spAutoFit/>
          </a:bodyPr>
          <a:lstStyle/>
          <a:p>
            <a:r>
              <a:rPr lang="zh-CN" altLang="en-US" sz="2000" b="1" dirty="0"/>
              <a:t>受限制会计科目</a:t>
            </a:r>
            <a:endParaRPr lang="zh-CN" altLang="en-US" sz="2000" b="1" dirty="0"/>
          </a:p>
        </p:txBody>
      </p:sp>
      <p:sp>
        <p:nvSpPr>
          <p:cNvPr id="3" name="文本框 2"/>
          <p:cNvSpPr txBox="1"/>
          <p:nvPr/>
        </p:nvSpPr>
        <p:spPr>
          <a:xfrm>
            <a:off x="331470" y="2773680"/>
            <a:ext cx="5539740" cy="337185"/>
          </a:xfrm>
          <a:prstGeom prst="rect">
            <a:avLst/>
          </a:prstGeom>
          <a:noFill/>
        </p:spPr>
        <p:txBody>
          <a:bodyPr wrap="square" rtlCol="0">
            <a:spAutoFit/>
          </a:bodyPr>
          <a:p>
            <a:pPr marL="285750" indent="-285750">
              <a:buFont typeface="Arial" panose="020B0604020202020204" pitchFamily="34" charset="0"/>
              <a:buChar char="•"/>
            </a:pPr>
            <a:r>
              <a:rPr lang="zh-CN" altLang="en-US" sz="1600" b="1">
                <a:solidFill>
                  <a:schemeClr val="tx1"/>
                </a:solidFill>
              </a:rPr>
              <a:t>原则上针对</a:t>
            </a:r>
            <a:r>
              <a:rPr lang="zh-CN" sz="1600" b="1">
                <a:solidFill>
                  <a:schemeClr val="tx1"/>
                </a:solidFill>
              </a:rPr>
              <a:t>个人垫付金额在</a:t>
            </a:r>
            <a:r>
              <a:rPr lang="en-US" altLang="zh-CN" sz="1600" b="1">
                <a:solidFill>
                  <a:schemeClr val="tx1"/>
                </a:solidFill>
              </a:rPr>
              <a:t>2000</a:t>
            </a:r>
            <a:r>
              <a:rPr lang="zh-CN" altLang="en-US" sz="1600" b="1">
                <a:solidFill>
                  <a:schemeClr val="tx1"/>
                </a:solidFill>
              </a:rPr>
              <a:t>元以下的支出</a:t>
            </a:r>
            <a:endParaRPr lang="zh-CN" altLang="en-US" sz="1600" b="1">
              <a:solidFill>
                <a:schemeClr val="tx1"/>
              </a:solidFill>
            </a:endParaRPr>
          </a:p>
        </p:txBody>
      </p:sp>
      <p:sp>
        <p:nvSpPr>
          <p:cNvPr id="4" name="文本框 3"/>
          <p:cNvSpPr txBox="1"/>
          <p:nvPr/>
        </p:nvSpPr>
        <p:spPr>
          <a:xfrm>
            <a:off x="669290" y="1713865"/>
            <a:ext cx="4064000" cy="398780"/>
          </a:xfrm>
          <a:prstGeom prst="rect">
            <a:avLst/>
          </a:prstGeom>
          <a:noFill/>
        </p:spPr>
        <p:txBody>
          <a:bodyPr wrap="square" rtlCol="0">
            <a:spAutoFit/>
          </a:bodyPr>
          <a:p>
            <a:r>
              <a:rPr lang="zh-CN" altLang="en-US" sz="2000" b="1">
                <a:solidFill>
                  <a:schemeClr val="tx1"/>
                </a:solidFill>
              </a:rPr>
              <a:t>日常费用报销范围</a:t>
            </a:r>
            <a:r>
              <a:rPr lang="zh-CN" altLang="en-US" b="1">
                <a:solidFill>
                  <a:schemeClr val="tx1"/>
                </a:solidFill>
              </a:rPr>
              <a:t>：</a:t>
            </a:r>
            <a:endParaRPr lang="zh-CN" altLang="en-US" b="1">
              <a:solidFill>
                <a:schemeClr val="tx1"/>
              </a:solidFill>
            </a:endParaRPr>
          </a:p>
        </p:txBody>
      </p:sp>
      <p:sp>
        <p:nvSpPr>
          <p:cNvPr id="10" name="文本框 9"/>
          <p:cNvSpPr txBox="1"/>
          <p:nvPr/>
        </p:nvSpPr>
        <p:spPr>
          <a:xfrm>
            <a:off x="331470" y="3272790"/>
            <a:ext cx="5539105" cy="337185"/>
          </a:xfrm>
          <a:prstGeom prst="rect">
            <a:avLst/>
          </a:prstGeom>
          <a:noFill/>
        </p:spPr>
        <p:txBody>
          <a:bodyPr wrap="square" rtlCol="0">
            <a:spAutoFit/>
          </a:bodyPr>
          <a:p>
            <a:pPr marL="285750" indent="-285750">
              <a:buFont typeface="Arial" panose="020B0604020202020204" pitchFamily="34" charset="0"/>
              <a:buChar char="•"/>
            </a:pPr>
            <a:r>
              <a:rPr lang="zh-CN" altLang="en-US" sz="1600" b="1">
                <a:solidFill>
                  <a:schemeClr val="tx1"/>
                </a:solidFill>
              </a:rPr>
              <a:t>在</a:t>
            </a:r>
            <a:r>
              <a:rPr lang="zh-CN" altLang="en-US" sz="1600" b="1">
                <a:solidFill>
                  <a:schemeClr val="tx1"/>
                </a:solidFill>
                <a:sym typeface="+mn-ea"/>
              </a:rPr>
              <a:t>年度预算范围内，填写日常流程进行报销。</a:t>
            </a:r>
            <a:endParaRPr lang="zh-CN" altLang="en-US" sz="1600" b="1">
              <a:solidFill>
                <a:schemeClr val="tx1"/>
              </a:solidFill>
              <a:sym typeface="+mn-ea"/>
            </a:endParaRPr>
          </a:p>
        </p:txBody>
      </p:sp>
      <p:graphicFrame>
        <p:nvGraphicFramePr>
          <p:cNvPr id="11" name="图示 10"/>
          <p:cNvGraphicFramePr/>
          <p:nvPr>
            <p:custDataLst>
              <p:tags r:id="rId2"/>
            </p:custDataLst>
          </p:nvPr>
        </p:nvGraphicFramePr>
        <p:xfrm>
          <a:off x="74930" y="5138420"/>
          <a:ext cx="6445250" cy="1249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文本框 11"/>
          <p:cNvSpPr txBox="1"/>
          <p:nvPr>
            <p:custDataLst>
              <p:tags r:id="rId8"/>
            </p:custDataLst>
          </p:nvPr>
        </p:nvSpPr>
        <p:spPr>
          <a:xfrm>
            <a:off x="240680" y="4612759"/>
            <a:ext cx="5353879" cy="368300"/>
          </a:xfrm>
          <a:prstGeom prst="rect">
            <a:avLst/>
          </a:prstGeom>
          <a:noFill/>
        </p:spPr>
        <p:txBody>
          <a:bodyPr wrap="square" rtlCol="0">
            <a:spAutoFit/>
          </a:bodyPr>
          <a:p>
            <a:pPr marL="285750" indent="-285750">
              <a:buFont typeface="Wingdings" panose="05000000000000000000" charset="0"/>
              <a:buChar char="Ø"/>
            </a:pPr>
            <a:r>
              <a:rPr lang="zh-CN" altLang="en-US" sz="1800" b="1" dirty="0">
                <a:solidFill>
                  <a:srgbClr val="C00000"/>
                </a:solidFill>
              </a:rPr>
              <a:t>超过年度预算，按照预算追加流程追加预算。</a:t>
            </a:r>
            <a:endParaRPr lang="zh-CN" altLang="en-US" sz="18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969818" y="836714"/>
            <a:ext cx="9767455" cy="706755"/>
          </a:xfrm>
          <a:prstGeom prst="rect">
            <a:avLst/>
          </a:prstGeom>
        </p:spPr>
        <p:txBody>
          <a:bodyPr wrap="square">
            <a:spAutoFit/>
          </a:bodyPr>
          <a:lstStyle/>
          <a:p>
            <a:pPr>
              <a:lnSpc>
                <a:spcPct val="200000"/>
              </a:lnSpc>
            </a:pPr>
            <a:r>
              <a:rPr lang="en-US" altLang="zh-CN" sz="2000" b="1" dirty="0">
                <a:solidFill>
                  <a:schemeClr val="tx1"/>
                </a:solidFill>
              </a:rPr>
              <a:t>3.6 </a:t>
            </a:r>
            <a:r>
              <a:rPr lang="zh-CN" altLang="zh-CN" sz="2000" b="1" dirty="0">
                <a:solidFill>
                  <a:schemeClr val="tx1"/>
                </a:solidFill>
              </a:rPr>
              <a:t>发票专用章</a:t>
            </a:r>
            <a:r>
              <a:rPr lang="zh-CN" altLang="en-US" sz="2000" kern="0" dirty="0">
                <a:solidFill>
                  <a:schemeClr val="tx1"/>
                </a:solidFill>
                <a:cs typeface="宋体" panose="02010600030101010101" pitchFamily="2" charset="-122"/>
              </a:rPr>
              <a:t>：</a:t>
            </a:r>
            <a:endParaRPr lang="zh-CN" altLang="en-US" sz="2000" kern="0" dirty="0">
              <a:solidFill>
                <a:schemeClr val="tx1"/>
              </a:solidFill>
              <a:cs typeface="宋体" panose="02010600030101010101" pitchFamily="2"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74613" y="3748092"/>
            <a:ext cx="9161856" cy="1993911"/>
          </a:xfrm>
          <a:prstGeom prst="rect">
            <a:avLst/>
          </a:prstGeom>
        </p:spPr>
      </p:pic>
      <p:sp>
        <p:nvSpPr>
          <p:cNvPr id="8" name="文本框 6"/>
          <p:cNvSpPr txBox="1"/>
          <p:nvPr/>
        </p:nvSpPr>
        <p:spPr>
          <a:xfrm>
            <a:off x="1374014" y="1459255"/>
            <a:ext cx="10260938" cy="2120902"/>
          </a:xfrm>
          <a:prstGeom prst="rect">
            <a:avLst/>
          </a:prstGeom>
          <a:noFill/>
        </p:spPr>
        <p:txBody>
          <a:bodyPr wrap="square" rtlCol="0">
            <a:spAutoFit/>
          </a:bodyPr>
          <a:lstStyle/>
          <a:p>
            <a:pPr>
              <a:lnSpc>
                <a:spcPct val="150000"/>
              </a:lnSpc>
            </a:pPr>
            <a:r>
              <a:rPr lang="en-US" altLang="zh-CN" dirty="0">
                <a:solidFill>
                  <a:srgbClr val="C00000"/>
                </a:solidFill>
              </a:rPr>
              <a:t>1</a:t>
            </a:r>
            <a:r>
              <a:rPr lang="zh-CN" altLang="en-US" dirty="0">
                <a:solidFill>
                  <a:srgbClr val="C00000"/>
                </a:solidFill>
              </a:rPr>
              <a:t>、发票专用章清晰可识别。</a:t>
            </a:r>
            <a:endParaRPr lang="en-US" altLang="zh-CN" dirty="0">
              <a:solidFill>
                <a:srgbClr val="C00000"/>
              </a:solidFill>
            </a:endParaRPr>
          </a:p>
          <a:p>
            <a:pPr>
              <a:lnSpc>
                <a:spcPct val="150000"/>
              </a:lnSpc>
            </a:pPr>
            <a:r>
              <a:rPr lang="en-US" altLang="zh-CN" dirty="0">
                <a:solidFill>
                  <a:srgbClr val="C00000"/>
                </a:solidFill>
              </a:rPr>
              <a:t>2</a:t>
            </a:r>
            <a:r>
              <a:rPr lang="zh-CN" altLang="en-US" dirty="0">
                <a:solidFill>
                  <a:srgbClr val="C00000"/>
                </a:solidFill>
              </a:rPr>
              <a:t>、销售方名称与发票专用章上的名称一致。</a:t>
            </a:r>
            <a:endParaRPr lang="en-US" altLang="zh-CN" dirty="0">
              <a:solidFill>
                <a:srgbClr val="C00000"/>
              </a:solidFill>
            </a:endParaRPr>
          </a:p>
          <a:p>
            <a:pPr>
              <a:lnSpc>
                <a:spcPct val="150000"/>
              </a:lnSpc>
            </a:pPr>
            <a:r>
              <a:rPr lang="en-US" altLang="zh-CN" dirty="0">
                <a:solidFill>
                  <a:srgbClr val="C00000"/>
                </a:solidFill>
              </a:rPr>
              <a:t>3</a:t>
            </a:r>
            <a:r>
              <a:rPr lang="zh-CN" altLang="en-US" dirty="0">
                <a:solidFill>
                  <a:srgbClr val="C00000"/>
                </a:solidFill>
              </a:rPr>
              <a:t>、销售方纳税人识别号与发票专用章上的纳税人识别号一致。</a:t>
            </a:r>
            <a:endParaRPr lang="en-US" altLang="zh-CN" dirty="0">
              <a:solidFill>
                <a:srgbClr val="C00000"/>
              </a:solidFill>
            </a:endParaRPr>
          </a:p>
          <a:p>
            <a:pPr>
              <a:lnSpc>
                <a:spcPct val="150000"/>
              </a:lnSpc>
            </a:pPr>
            <a:r>
              <a:rPr lang="en-US" altLang="zh-CN" dirty="0">
                <a:solidFill>
                  <a:srgbClr val="C00000"/>
                </a:solidFill>
              </a:rPr>
              <a:t>4</a:t>
            </a:r>
            <a:r>
              <a:rPr lang="zh-CN" altLang="en-US" dirty="0">
                <a:solidFill>
                  <a:srgbClr val="C00000"/>
                </a:solidFill>
              </a:rPr>
              <a:t>、税务局代开增值税专用发票只需盖销售方的发票专用章，不需加盖代开国税局代开章。</a:t>
            </a:r>
            <a:endParaRPr lang="en-US" altLang="zh-CN" dirty="0">
              <a:solidFill>
                <a:srgbClr val="C00000"/>
              </a:solidFill>
            </a:endParaRPr>
          </a:p>
          <a:p>
            <a:pPr>
              <a:lnSpc>
                <a:spcPct val="150000"/>
              </a:lnSpc>
            </a:pPr>
            <a:r>
              <a:rPr lang="en-US" altLang="zh-CN" dirty="0">
                <a:solidFill>
                  <a:srgbClr val="C00000"/>
                </a:solidFill>
              </a:rPr>
              <a:t>5</a:t>
            </a:r>
            <a:r>
              <a:rPr lang="zh-CN" altLang="en-US" dirty="0">
                <a:solidFill>
                  <a:srgbClr val="C00000"/>
                </a:solidFill>
              </a:rPr>
              <a:t>、税务局代开增值税普票只需盖国税局发票代开专用章。</a:t>
            </a:r>
            <a:endParaRPr lang="zh-CN" altLang="en-US" dirty="0">
              <a:solidFill>
                <a:srgbClr val="C00000"/>
              </a:solidFill>
            </a:endParaRPr>
          </a:p>
        </p:txBody>
      </p:sp>
      <p:sp>
        <p:nvSpPr>
          <p:cNvPr id="4" name="矩形 3"/>
          <p:cNvSpPr/>
          <p:nvPr/>
        </p:nvSpPr>
        <p:spPr>
          <a:xfrm>
            <a:off x="1474613" y="5780411"/>
            <a:ext cx="9161856" cy="569515"/>
          </a:xfrm>
          <a:prstGeom prst="rect">
            <a:avLst/>
          </a:prstGeom>
          <a:ln>
            <a:solidFill>
              <a:srgbClr val="FF0000"/>
            </a:solidFill>
            <a:prstDash val="sysDash"/>
          </a:ln>
        </p:spPr>
        <p:txBody>
          <a:bodyPr wrap="square" anchor="ctr">
            <a:spAutoFit/>
          </a:bodyPr>
          <a:lstStyle/>
          <a:p>
            <a:pPr algn="ctr">
              <a:lnSpc>
                <a:spcPct val="200000"/>
              </a:lnSpc>
            </a:pPr>
            <a:r>
              <a:rPr lang="zh-CN" altLang="zh-CN" kern="0" dirty="0">
                <a:solidFill>
                  <a:srgbClr val="C00000"/>
                </a:solidFill>
                <a:cs typeface="宋体" panose="02010600030101010101" pitchFamily="2" charset="-122"/>
              </a:rPr>
              <a:t>若章盖</a:t>
            </a:r>
            <a:r>
              <a:rPr lang="zh-CN" altLang="en-US" kern="0" dirty="0">
                <a:solidFill>
                  <a:srgbClr val="C00000"/>
                </a:solidFill>
                <a:cs typeface="宋体" panose="02010600030101010101" pitchFamily="2" charset="-122"/>
              </a:rPr>
              <a:t>错误</a:t>
            </a:r>
            <a:r>
              <a:rPr lang="zh-CN" altLang="zh-CN" kern="0" dirty="0">
                <a:solidFill>
                  <a:srgbClr val="C00000"/>
                </a:solidFill>
                <a:cs typeface="宋体" panose="02010600030101010101" pitchFamily="2" charset="-122"/>
              </a:rPr>
              <a:t>或模糊不可加盖发票专用章，需重新开具发票。</a:t>
            </a:r>
            <a:r>
              <a:rPr lang="zh-CN" altLang="zh-CN" b="1" kern="0" dirty="0">
                <a:solidFill>
                  <a:srgbClr val="C00000"/>
                </a:solidFill>
                <a:cs typeface="宋体" panose="02010600030101010101" pitchFamily="2" charset="-122"/>
              </a:rPr>
              <a:t>不得盖公章或财务专用章</a:t>
            </a:r>
            <a:r>
              <a:rPr lang="zh-CN" altLang="en-US" b="1" kern="0" dirty="0">
                <a:solidFill>
                  <a:srgbClr val="C00000"/>
                </a:solidFill>
                <a:cs typeface="宋体" panose="02010600030101010101" pitchFamily="2" charset="-122"/>
              </a:rPr>
              <a:t>。</a:t>
            </a:r>
            <a:endParaRPr lang="zh-CN" altLang="en-US" dirty="0"/>
          </a:p>
        </p:txBody>
      </p:sp>
      <p:sp>
        <p:nvSpPr>
          <p:cNvPr id="9" name="灯片编号占位符 3"/>
          <p:cNvSpPr>
            <a:spLocks noGrp="1"/>
          </p:cNvSpPr>
          <p:nvPr>
            <p:ph type="sldNum" sz="quarter" idx="12"/>
          </p:nvPr>
        </p:nvSpPr>
        <p:spPr>
          <a:xfrm>
            <a:off x="8610600" y="6356350"/>
            <a:ext cx="2743200" cy="365125"/>
          </a:xfrm>
        </p:spPr>
        <p:txBody>
          <a:bodyPr/>
          <a:lstStyle/>
          <a:p>
            <a:fld id="{CD892769-B9A0-42A3-B798-F2DD9B97BD15}" type="slidenum">
              <a:rPr lang="zh-CN" altLang="en-US" smtClean="0"/>
            </a:fld>
            <a:endParaRPr lang="zh-CN" altLang="en-US" dirty="0"/>
          </a:p>
        </p:txBody>
      </p:sp>
      <p:sp>
        <p:nvSpPr>
          <p:cNvPr id="10" name="矩形 9"/>
          <p:cNvSpPr/>
          <p:nvPr/>
        </p:nvSpPr>
        <p:spPr>
          <a:xfrm>
            <a:off x="9034616" y="176949"/>
            <a:ext cx="2600325" cy="398780"/>
          </a:xfrm>
          <a:prstGeom prst="rect">
            <a:avLst/>
          </a:prstGeom>
        </p:spPr>
        <p:txBody>
          <a:bodyPr wrap="none">
            <a:spAutoFit/>
          </a:bodyPr>
          <a:lstStyle/>
          <a:p>
            <a:pPr algn="l"/>
            <a:r>
              <a:rPr lang="en-US" altLang="zh-CN" sz="2000" b="1" dirty="0">
                <a:solidFill>
                  <a:srgbClr val="403F44"/>
                </a:solidFill>
                <a:effectLst>
                  <a:innerShdw blurRad="114300">
                    <a:prstClr val="black"/>
                  </a:innerShdw>
                </a:effectLst>
                <a:latin typeface="+mj-ea"/>
                <a:cs typeface="Segoe UI Light" panose="020B0502040204020203" pitchFamily="34" charset="0"/>
                <a:sym typeface="+mn-ea"/>
              </a:rPr>
              <a:t>3</a:t>
            </a:r>
            <a:r>
              <a:rPr lang="zh-CN" altLang="en-US" sz="2000" b="1" dirty="0">
                <a:solidFill>
                  <a:srgbClr val="403F44"/>
                </a:solidFill>
                <a:effectLst>
                  <a:innerShdw blurRad="114300">
                    <a:prstClr val="black"/>
                  </a:innerShdw>
                </a:effectLst>
                <a:latin typeface="+mj-ea"/>
                <a:cs typeface="Segoe UI Light" panose="020B0502040204020203" pitchFamily="34" charset="0"/>
                <a:sym typeface="+mn-ea"/>
              </a:rPr>
              <a:t>、发票开具注意事项</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71646" y="6398438"/>
            <a:ext cx="2743200" cy="365125"/>
          </a:xfrm>
        </p:spPr>
        <p:txBody>
          <a:bodyPr/>
          <a:lstStyle/>
          <a:p>
            <a:fld id="{CD892769-B9A0-42A3-B798-F2DD9B97BD15}" type="slidenum">
              <a:rPr lang="zh-CN" altLang="en-US" smtClean="0"/>
            </a:fld>
            <a:endParaRPr lang="zh-CN" altLang="en-US" dirty="0"/>
          </a:p>
        </p:txBody>
      </p:sp>
      <p:pic>
        <p:nvPicPr>
          <p:cNvPr id="9218"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4397" y="902525"/>
            <a:ext cx="4293596" cy="2926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44395" y="4062649"/>
            <a:ext cx="4293598" cy="1892826"/>
          </a:xfrm>
          <a:prstGeom prst="rect">
            <a:avLst/>
          </a:prstGeom>
          <a:noFill/>
        </p:spPr>
        <p:txBody>
          <a:bodyPr wrap="square" rtlCol="0">
            <a:spAutoFit/>
          </a:bodyPr>
          <a:lstStyle/>
          <a:p>
            <a:pPr eaLnBrk="1" hangingPunct="1">
              <a:lnSpc>
                <a:spcPct val="150000"/>
              </a:lnSpc>
            </a:pPr>
            <a:r>
              <a:rPr lang="zh-CN" altLang="en-US" sz="1600" dirty="0">
                <a:latin typeface="微软雅黑" panose="020B0503020204020204" pitchFamily="34" charset="-122"/>
                <a:ea typeface="微软雅黑" panose="020B0503020204020204" pitchFamily="34" charset="-122"/>
              </a:rPr>
              <a:t>增值税发票查验真伪平台，可查询发票类型有：</a:t>
            </a:r>
            <a:endParaRPr lang="en-US" altLang="zh-CN" sz="1600" dirty="0">
              <a:latin typeface="微软雅黑" panose="020B0503020204020204" pitchFamily="34" charset="-122"/>
              <a:ea typeface="微软雅黑" panose="020B0503020204020204" pitchFamily="34" charset="-122"/>
            </a:endParaRPr>
          </a:p>
          <a:p>
            <a:pPr marL="285750" indent="-285750" eaLnBrk="1" hangingPunct="1">
              <a:lnSpc>
                <a:spcPct val="150000"/>
              </a:lnSpc>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增值税专用发票</a:t>
            </a:r>
            <a:endParaRPr lang="en-US" altLang="zh-CN" sz="1600" dirty="0">
              <a:latin typeface="微软雅黑" panose="020B0503020204020204" pitchFamily="34" charset="-122"/>
              <a:ea typeface="微软雅黑" panose="020B0503020204020204" pitchFamily="34" charset="-122"/>
            </a:endParaRPr>
          </a:p>
          <a:p>
            <a:pPr marL="285750" indent="-285750" eaLnBrk="1" hangingPunct="1">
              <a:lnSpc>
                <a:spcPct val="150000"/>
              </a:lnSpc>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增值税普通发票</a:t>
            </a:r>
            <a:endParaRPr lang="en-US" altLang="zh-CN" sz="1600" dirty="0">
              <a:latin typeface="微软雅黑" panose="020B0503020204020204" pitchFamily="34" charset="-122"/>
              <a:ea typeface="微软雅黑" panose="020B0503020204020204" pitchFamily="34" charset="-122"/>
            </a:endParaRPr>
          </a:p>
          <a:p>
            <a:pPr marL="285750" indent="-285750" eaLnBrk="1" hangingPunct="1">
              <a:lnSpc>
                <a:spcPct val="150000"/>
              </a:lnSpc>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增值税电子普通发票</a:t>
            </a:r>
            <a:endParaRPr lang="en-US" altLang="zh-CN" sz="1600" dirty="0">
              <a:latin typeface="微软雅黑" panose="020B0503020204020204" pitchFamily="34" charset="-122"/>
              <a:ea typeface="微软雅黑" panose="020B0503020204020204" pitchFamily="34" charset="-122"/>
            </a:endParaRPr>
          </a:p>
          <a:p>
            <a:pPr marL="285750" indent="-285750" eaLnBrk="1" hangingPunct="1">
              <a:lnSpc>
                <a:spcPct val="150000"/>
              </a:lnSpc>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增值税普通发票（卷票）</a:t>
            </a:r>
            <a:endParaRPr lang="zh-CN" altLang="en-US" sz="1600" dirty="0">
              <a:latin typeface="宋体" panose="02010600030101010101" pitchFamily="2" charset="-122"/>
            </a:endParaRPr>
          </a:p>
        </p:txBody>
      </p:sp>
      <p:sp>
        <p:nvSpPr>
          <p:cNvPr id="8" name="TextBox 7"/>
          <p:cNvSpPr txBox="1"/>
          <p:nvPr/>
        </p:nvSpPr>
        <p:spPr>
          <a:xfrm>
            <a:off x="444395" y="6286559"/>
            <a:ext cx="4970753" cy="369332"/>
          </a:xfrm>
          <a:prstGeom prst="rect">
            <a:avLst/>
          </a:prstGeom>
          <a:noFill/>
        </p:spPr>
        <p:txBody>
          <a:bodyPr wrap="square" rtlCol="0">
            <a:spAutoFit/>
          </a:bodyPr>
          <a:lstStyle/>
          <a:p>
            <a:r>
              <a:rPr lang="en-US" altLang="zh-CN" b="1" dirty="0">
                <a:solidFill>
                  <a:srgbClr val="CC1415"/>
                </a:solidFill>
              </a:rPr>
              <a:t>https://inv-veri.chinatax.gov.cn/index.html</a:t>
            </a:r>
            <a:endParaRPr lang="zh-CN" altLang="en-US" b="1" dirty="0">
              <a:solidFill>
                <a:srgbClr val="CC1415"/>
              </a:solidFill>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5469" y="988932"/>
            <a:ext cx="6312354" cy="434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5569557" y="5380671"/>
            <a:ext cx="6204177" cy="1323439"/>
          </a:xfrm>
          <a:prstGeom prst="rect">
            <a:avLst/>
          </a:prstGeom>
        </p:spPr>
        <p:txBody>
          <a:bodyPr wrap="square">
            <a:spAutoFit/>
          </a:bodyPr>
          <a:lstStyle/>
          <a:p>
            <a:r>
              <a:rPr lang="zh-CN" altLang="en-US" sz="1600" b="1" dirty="0">
                <a:solidFill>
                  <a:srgbClr val="CC1415"/>
                </a:solidFill>
              </a:rPr>
              <a:t>公告</a:t>
            </a:r>
            <a:r>
              <a:rPr lang="en-US" altLang="zh-CN" sz="1600" b="1" dirty="0">
                <a:solidFill>
                  <a:srgbClr val="CC1415"/>
                </a:solidFill>
              </a:rPr>
              <a:t>:</a:t>
            </a:r>
            <a:r>
              <a:rPr lang="zh-CN" altLang="en-US" sz="1600" b="1" dirty="0">
                <a:solidFill>
                  <a:srgbClr val="CC1415"/>
                </a:solidFill>
              </a:rPr>
              <a:t>报销中心</a:t>
            </a:r>
            <a:r>
              <a:rPr lang="en-US" altLang="zh-CN" sz="1600" b="1" dirty="0">
                <a:solidFill>
                  <a:srgbClr val="CC1415"/>
                </a:solidFill>
              </a:rPr>
              <a:t>:</a:t>
            </a:r>
            <a:r>
              <a:rPr lang="zh-CN" altLang="en-US" sz="1600" b="1" dirty="0">
                <a:solidFill>
                  <a:srgbClr val="CC1415"/>
                </a:solidFill>
              </a:rPr>
              <a:t>报销中心 </a:t>
            </a:r>
            <a:r>
              <a:rPr lang="en-US" altLang="zh-CN" sz="1600" b="1" dirty="0">
                <a:solidFill>
                  <a:srgbClr val="CC1415"/>
                </a:solidFill>
              </a:rPr>
              <a:t>[</a:t>
            </a:r>
            <a:r>
              <a:rPr lang="zh-CN" altLang="en-US" sz="1600" b="1" dirty="0">
                <a:solidFill>
                  <a:srgbClr val="CC1415"/>
                </a:solidFill>
              </a:rPr>
              <a:t>中材叶片会计手册</a:t>
            </a:r>
            <a:r>
              <a:rPr lang="en-US" altLang="zh-CN" sz="1600" b="1" dirty="0">
                <a:solidFill>
                  <a:srgbClr val="CC1415"/>
                </a:solidFill>
              </a:rPr>
              <a:t>]http://www.zckjfico.com:5555/dokuwiki/doku.php/%E5%85%AC%E5%91%8A:%</a:t>
            </a:r>
            <a:r>
              <a:rPr lang="en-US" altLang="zh-CN" sz="1600" b="1" dirty="0">
                <a:solidFill>
                  <a:srgbClr val="CC1415"/>
                </a:solidFill>
                <a:latin typeface="微软雅黑" panose="020B0503020204020204" pitchFamily="34" charset="-122"/>
                <a:ea typeface="微软雅黑" panose="020B0503020204020204" pitchFamily="34" charset="-122"/>
              </a:rPr>
              <a:t>E6%8A%A5%E9%94%80%E4%B8%AD%E5%BF%83</a:t>
            </a:r>
            <a:r>
              <a:rPr lang="en-US" altLang="zh-CN" sz="1600" b="1" dirty="0">
                <a:solidFill>
                  <a:srgbClr val="CC1415"/>
                </a:solidFill>
              </a:rPr>
              <a:t>:%E6%8A%A5%E9%94%80%E4%B8%AD%E5%BF%83#%E7%BD%91%E7%BB%9C%E5%B7%A5%E5%85%B7</a:t>
            </a:r>
            <a:endParaRPr lang="zh-CN" altLang="en-US" sz="1600" b="1" dirty="0">
              <a:solidFill>
                <a:srgbClr val="CC1415"/>
              </a:solidFill>
            </a:endParaRPr>
          </a:p>
        </p:txBody>
      </p:sp>
      <p:sp>
        <p:nvSpPr>
          <p:cNvPr id="2" name="矩形 1"/>
          <p:cNvSpPr/>
          <p:nvPr/>
        </p:nvSpPr>
        <p:spPr>
          <a:xfrm>
            <a:off x="0" y="713518"/>
            <a:ext cx="5242560" cy="6050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415148" y="713518"/>
            <a:ext cx="6636235" cy="5942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621425" y="190298"/>
            <a:ext cx="2092325" cy="398780"/>
          </a:xfrm>
          <a:prstGeom prst="rect">
            <a:avLst/>
          </a:prstGeom>
        </p:spPr>
        <p:txBody>
          <a:bodyPr wrap="none">
            <a:spAutoFit/>
          </a:bodyPr>
          <a:lstStyle/>
          <a:p>
            <a:pPr algn="ctr"/>
            <a:r>
              <a:rPr lang="en-US" altLang="zh-CN" sz="2000" b="1" dirty="0">
                <a:solidFill>
                  <a:srgbClr val="403F44"/>
                </a:solidFill>
                <a:effectLst>
                  <a:innerShdw blurRad="114300">
                    <a:prstClr val="black"/>
                  </a:innerShdw>
                </a:effectLst>
                <a:latin typeface="+mj-ea"/>
                <a:cs typeface="Segoe UI Light" panose="020B0502040204020203" pitchFamily="34" charset="0"/>
              </a:rPr>
              <a:t>4</a:t>
            </a:r>
            <a:r>
              <a:rPr lang="zh-CN" altLang="en-US" sz="2000" b="1" dirty="0">
                <a:solidFill>
                  <a:srgbClr val="403F44"/>
                </a:solidFill>
                <a:effectLst>
                  <a:innerShdw blurRad="114300">
                    <a:prstClr val="black"/>
                  </a:innerShdw>
                </a:effectLst>
                <a:latin typeface="+mj-ea"/>
                <a:cs typeface="Segoe UI Light" panose="020B0502040204020203" pitchFamily="34" charset="0"/>
              </a:rPr>
              <a:t>、发票真伪查验</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6" name="矩形 5"/>
          <p:cNvSpPr/>
          <p:nvPr/>
        </p:nvSpPr>
        <p:spPr>
          <a:xfrm>
            <a:off x="8251963" y="175688"/>
            <a:ext cx="3633505" cy="398780"/>
          </a:xfrm>
          <a:prstGeom prst="rect">
            <a:avLst/>
          </a:prstGeom>
        </p:spPr>
        <p:txBody>
          <a:bodyPr wrap="square">
            <a:spAutoFit/>
          </a:bodyPr>
          <a:lstStyle/>
          <a:p>
            <a:pPr algn="ctr"/>
            <a:r>
              <a:rPr lang="en-US" altLang="zh-CN" sz="2000" b="1" dirty="0">
                <a:solidFill>
                  <a:srgbClr val="403F44"/>
                </a:solidFill>
                <a:effectLst>
                  <a:innerShdw blurRad="114300">
                    <a:prstClr val="black"/>
                  </a:innerShdw>
                </a:effectLst>
                <a:latin typeface="+mj-ea"/>
                <a:cs typeface="Segoe UI Light" panose="020B0502040204020203" pitchFamily="34" charset="0"/>
              </a:rPr>
              <a:t>5</a:t>
            </a:r>
            <a:r>
              <a:rPr lang="zh-CN" altLang="en-US" sz="2000" b="1" dirty="0">
                <a:solidFill>
                  <a:srgbClr val="403F44"/>
                </a:solidFill>
                <a:effectLst>
                  <a:innerShdw blurRad="114300">
                    <a:prstClr val="black"/>
                  </a:innerShdw>
                </a:effectLst>
                <a:latin typeface="+mj-ea"/>
                <a:cs typeface="Segoe UI Light" panose="020B0502040204020203" pitchFamily="34" charset="0"/>
              </a:rPr>
              <a:t>、发票取得注意事项</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pic>
        <p:nvPicPr>
          <p:cNvPr id="2" name="图片 1"/>
          <p:cNvPicPr>
            <a:picLocks noChangeAspect="1"/>
          </p:cNvPicPr>
          <p:nvPr>
            <p:custDataLst>
              <p:tags r:id="rId1"/>
            </p:custDataLst>
          </p:nvPr>
        </p:nvPicPr>
        <p:blipFill>
          <a:blip r:embed="rId2"/>
          <a:stretch>
            <a:fillRect/>
          </a:stretch>
        </p:blipFill>
        <p:spPr>
          <a:xfrm>
            <a:off x="3973830" y="1274445"/>
            <a:ext cx="7663815" cy="4888230"/>
          </a:xfrm>
          <a:prstGeom prst="rect">
            <a:avLst/>
          </a:prstGeom>
        </p:spPr>
      </p:pic>
      <p:pic>
        <p:nvPicPr>
          <p:cNvPr id="12" name="图形 5" descr="关闭"/>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7370" y="3297555"/>
            <a:ext cx="1537970" cy="1537970"/>
          </a:xfrm>
          <a:prstGeom prst="rect">
            <a:avLst/>
          </a:prstGeom>
        </p:spPr>
      </p:pic>
      <p:sp>
        <p:nvSpPr>
          <p:cNvPr id="3" name="文本框 2"/>
          <p:cNvSpPr txBox="1"/>
          <p:nvPr/>
        </p:nvSpPr>
        <p:spPr>
          <a:xfrm>
            <a:off x="516890" y="1274445"/>
            <a:ext cx="3029585" cy="2378710"/>
          </a:xfrm>
          <a:prstGeom prst="rect">
            <a:avLst/>
          </a:prstGeom>
          <a:solidFill>
            <a:schemeClr val="accent2">
              <a:lumMod val="20000"/>
              <a:lumOff val="80000"/>
            </a:schemeClr>
          </a:solidFill>
        </p:spPr>
        <p:txBody>
          <a:bodyPr wrap="square" rtlCol="0">
            <a:noAutofit/>
          </a:bodyPr>
          <a:p>
            <a:pPr marL="0" indent="0">
              <a:buFont typeface="+mj-ea"/>
              <a:buNone/>
            </a:pPr>
            <a:r>
              <a:rPr lang="zh-CN" altLang="en-US" b="1"/>
              <a:t>①高税率普票：</a:t>
            </a:r>
            <a:r>
              <a:rPr lang="zh-CN" altLang="en-US"/>
              <a:t>票面税率</a:t>
            </a:r>
            <a:r>
              <a:rPr lang="zh-CN" altLang="en-US" b="1">
                <a:solidFill>
                  <a:srgbClr val="C00000"/>
                </a:solidFill>
              </a:rPr>
              <a:t>大于等于</a:t>
            </a:r>
            <a:r>
              <a:rPr lang="en-US" altLang="zh-CN" b="1">
                <a:solidFill>
                  <a:srgbClr val="C00000"/>
                </a:solidFill>
              </a:rPr>
              <a:t>6%</a:t>
            </a:r>
            <a:r>
              <a:rPr lang="zh-CN" altLang="en-US"/>
              <a:t>的普通发票为高税率普票。</a:t>
            </a:r>
            <a:endParaRPr lang="zh-CN" altLang="en-US"/>
          </a:p>
          <a:p>
            <a:pPr marL="285750" indent="-285750">
              <a:buFont typeface="Arial" panose="020B0604020202020204" pitchFamily="34" charset="0"/>
              <a:buChar char="•"/>
            </a:pPr>
            <a:r>
              <a:rPr lang="zh-CN" altLang="en-US"/>
              <a:t>根据公司《发票报销管理办法》规定，应取得专票而取得普票的情况，</a:t>
            </a:r>
            <a:r>
              <a:rPr lang="zh-CN" altLang="en-US" b="1"/>
              <a:t>税款自行承担</a:t>
            </a:r>
            <a:r>
              <a:rPr lang="zh-CN" altLang="en-US"/>
              <a:t>。（</a:t>
            </a:r>
            <a:r>
              <a:rPr lang="zh-CN" altLang="en-US">
                <a:sym typeface="+mn-ea"/>
              </a:rPr>
              <a:t>党工团、福利、餐费除外）</a:t>
            </a:r>
            <a:endParaRPr lang="zh-CN" altLang="en-US"/>
          </a:p>
        </p:txBody>
      </p:sp>
      <p:sp>
        <p:nvSpPr>
          <p:cNvPr id="7" name="文本框 6"/>
          <p:cNvSpPr txBox="1"/>
          <p:nvPr/>
        </p:nvSpPr>
        <p:spPr>
          <a:xfrm>
            <a:off x="517525" y="4007485"/>
            <a:ext cx="3030220" cy="1002030"/>
          </a:xfrm>
          <a:prstGeom prst="rect">
            <a:avLst/>
          </a:prstGeom>
          <a:solidFill>
            <a:schemeClr val="accent2">
              <a:lumMod val="20000"/>
              <a:lumOff val="80000"/>
            </a:schemeClr>
          </a:solidFill>
        </p:spPr>
        <p:txBody>
          <a:bodyPr wrap="square" rtlCol="0">
            <a:noAutofit/>
          </a:bodyPr>
          <a:p>
            <a:pPr marL="0" indent="0">
              <a:buFont typeface="+mj-ea"/>
              <a:buNone/>
            </a:pPr>
            <a:r>
              <a:rPr lang="zh-CN" altLang="en-US" dirty="0">
                <a:sym typeface="+mn-ea"/>
              </a:rPr>
              <a:t>②由于个人原因造成</a:t>
            </a:r>
            <a:r>
              <a:rPr lang="zh-CN" altLang="en-US" b="1" dirty="0">
                <a:sym typeface="+mn-ea"/>
              </a:rPr>
              <a:t>发票毁</a:t>
            </a:r>
            <a:r>
              <a:rPr lang="en-US" altLang="zh-CN" b="1" dirty="0">
                <a:sym typeface="+mn-ea"/>
              </a:rPr>
              <a:t> </a:t>
            </a:r>
            <a:r>
              <a:rPr lang="zh-CN" altLang="en-US" b="1" dirty="0">
                <a:sym typeface="+mn-ea"/>
              </a:rPr>
              <a:t>损</a:t>
            </a:r>
            <a:r>
              <a:rPr lang="zh-CN" altLang="en-US" dirty="0">
                <a:sym typeface="+mn-ea"/>
              </a:rPr>
              <a:t>或</a:t>
            </a:r>
            <a:r>
              <a:rPr lang="zh-CN" altLang="en-US" b="1" dirty="0">
                <a:sym typeface="+mn-ea"/>
              </a:rPr>
              <a:t>丢失</a:t>
            </a:r>
            <a:r>
              <a:rPr lang="zh-CN" altLang="en-US" dirty="0">
                <a:sym typeface="+mn-ea"/>
              </a:rPr>
              <a:t>的，公司不予报销其损失自行承担。</a:t>
            </a:r>
            <a:endParaRPr lang="zh-CN" altLang="en-US"/>
          </a:p>
        </p:txBody>
      </p:sp>
      <p:sp>
        <p:nvSpPr>
          <p:cNvPr id="9" name="文本框 8"/>
          <p:cNvSpPr txBox="1"/>
          <p:nvPr/>
        </p:nvSpPr>
        <p:spPr>
          <a:xfrm>
            <a:off x="518160" y="5363845"/>
            <a:ext cx="3029585" cy="922020"/>
          </a:xfrm>
          <a:prstGeom prst="rect">
            <a:avLst/>
          </a:prstGeom>
          <a:solidFill>
            <a:schemeClr val="accent2">
              <a:lumMod val="20000"/>
              <a:lumOff val="80000"/>
            </a:schemeClr>
          </a:solidFill>
        </p:spPr>
        <p:txBody>
          <a:bodyPr wrap="square" rtlCol="0">
            <a:spAutoFit/>
          </a:bodyPr>
          <a:p>
            <a:pPr marL="0" indent="0">
              <a:buFont typeface="Wingdings" panose="05000000000000000000" charset="0"/>
              <a:buNone/>
            </a:pPr>
            <a:r>
              <a:rPr lang="zh-CN" altLang="en-US"/>
              <a:t>③发票货物名称应根据实物开具，</a:t>
            </a:r>
            <a:r>
              <a:rPr lang="zh-CN" altLang="en-US" b="1">
                <a:solidFill>
                  <a:schemeClr val="tx1"/>
                </a:solidFill>
              </a:rPr>
              <a:t>不得开具为笼统名称</a:t>
            </a:r>
            <a:r>
              <a:rPr lang="zh-CN" altLang="en-US"/>
              <a:t>如：办公用品、食品等。</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3999" y="98425"/>
            <a:ext cx="12179300" cy="6858000"/>
          </a:xfrm>
          <a:prstGeom prst="rect">
            <a:avLst/>
          </a:prstGeom>
        </p:spPr>
      </p:pic>
      <p:sp>
        <p:nvSpPr>
          <p:cNvPr id="12" name="Rectangle 4"/>
          <p:cNvSpPr>
            <a:spLocks noGrp="1" noChangeArrowheads="1"/>
          </p:cNvSpPr>
          <p:nvPr/>
        </p:nvSpPr>
        <p:spPr bwMode="auto">
          <a:xfrm>
            <a:off x="427367" y="389981"/>
            <a:ext cx="1809751"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sz="32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Char char="–"/>
              <a:defRPr sz="28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FontTx/>
              <a:buNone/>
            </a:pPr>
            <a:r>
              <a:rPr lang="zh-CN" altLang="en-US" sz="4000" b="1" dirty="0">
                <a:solidFill>
                  <a:srgbClr val="D6000F"/>
                </a:solidFill>
                <a:latin typeface="+mj-ea"/>
                <a:ea typeface="+mj-ea"/>
                <a:cs typeface="+mn-ea"/>
                <a:sym typeface="+mn-lt"/>
              </a:rPr>
              <a:t>目 录</a:t>
            </a:r>
            <a:endParaRPr lang="zh-CN" altLang="en-US" sz="4000" b="1" dirty="0">
              <a:solidFill>
                <a:srgbClr val="D6000F"/>
              </a:solidFill>
              <a:latin typeface="+mj-ea"/>
              <a:ea typeface="+mj-ea"/>
              <a:cs typeface="+mn-ea"/>
              <a:sym typeface="+mn-lt"/>
            </a:endParaRPr>
          </a:p>
        </p:txBody>
      </p:sp>
      <p:sp>
        <p:nvSpPr>
          <p:cNvPr id="81" name="矩形 80"/>
          <p:cNvSpPr/>
          <p:nvPr/>
        </p:nvSpPr>
        <p:spPr>
          <a:xfrm>
            <a:off x="6422058" y="2453996"/>
            <a:ext cx="4636803" cy="553085"/>
          </a:xfrm>
          <a:prstGeom prst="rect">
            <a:avLst/>
          </a:prstGeom>
        </p:spPr>
        <p:txBody>
          <a:bodyPr wrap="square">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1</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受限制会计科目及核算范围</a:t>
            </a:r>
            <a:endParaRPr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98" name="矩形 97"/>
          <p:cNvSpPr/>
          <p:nvPr/>
        </p:nvSpPr>
        <p:spPr>
          <a:xfrm>
            <a:off x="6422058" y="3152960"/>
            <a:ext cx="4546742" cy="553085"/>
          </a:xfrm>
          <a:prstGeom prst="rect">
            <a:avLst/>
          </a:prstGeom>
        </p:spPr>
        <p:txBody>
          <a:bodyPr wrap="square">
            <a:spAutoFit/>
          </a:bodyPr>
          <a:lstStyle/>
          <a:p>
            <a:pPr>
              <a:lnSpc>
                <a:spcPct val="150000"/>
              </a:lnSpc>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2</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日常费用填报指南</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102" name="矩形 101"/>
          <p:cNvSpPr/>
          <p:nvPr/>
        </p:nvSpPr>
        <p:spPr>
          <a:xfrm>
            <a:off x="6420559" y="3768119"/>
            <a:ext cx="4866589" cy="553085"/>
          </a:xfrm>
          <a:prstGeom prst="rect">
            <a:avLst/>
          </a:prstGeom>
        </p:spPr>
        <p:txBody>
          <a:bodyPr wrap="square">
            <a:spAutoFit/>
          </a:bodyPr>
          <a:lstStyle/>
          <a:p>
            <a:pPr>
              <a:lnSpc>
                <a:spcPct val="150000"/>
              </a:lnSpc>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3</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发票基础信息</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106" name="矩形 105"/>
          <p:cNvSpPr/>
          <p:nvPr/>
        </p:nvSpPr>
        <p:spPr>
          <a:xfrm>
            <a:off x="6388015" y="4340246"/>
            <a:ext cx="4704888" cy="553085"/>
          </a:xfrm>
          <a:prstGeom prst="rect">
            <a:avLst/>
          </a:prstGeom>
        </p:spPr>
        <p:txBody>
          <a:bodyPr wrap="square">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4</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业务招待费稽核要点</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9" name="矩形 8"/>
          <p:cNvSpPr/>
          <p:nvPr/>
        </p:nvSpPr>
        <p:spPr>
          <a:xfrm>
            <a:off x="6175309" y="4597363"/>
            <a:ext cx="212865" cy="1841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文本框 4"/>
          <p:cNvSpPr txBox="1"/>
          <p:nvPr/>
        </p:nvSpPr>
        <p:spPr>
          <a:xfrm>
            <a:off x="8147050" y="217805"/>
            <a:ext cx="3430905" cy="398780"/>
          </a:xfrm>
          <a:prstGeom prst="rect">
            <a:avLst/>
          </a:prstGeom>
          <a:noFill/>
        </p:spPr>
        <p:txBody>
          <a:bodyPr wrap="square" rtlCol="0">
            <a:spAutoFit/>
          </a:bodyPr>
          <a:lstStyle/>
          <a:p>
            <a:r>
              <a:rPr lang="en-US" altLang="zh-CN" sz="2000" b="1" dirty="0"/>
              <a:t>1</a:t>
            </a:r>
            <a:r>
              <a:rPr lang="zh-CN" altLang="en-US" sz="2000" b="1" dirty="0"/>
              <a:t>、接待申请流程填写要点</a:t>
            </a:r>
            <a:endParaRPr lang="zh-CN" altLang="en-US" sz="2000" b="1" dirty="0"/>
          </a:p>
        </p:txBody>
      </p:sp>
      <p:sp>
        <p:nvSpPr>
          <p:cNvPr id="6" name="TextBox 5"/>
          <p:cNvSpPr txBox="1"/>
          <p:nvPr/>
        </p:nvSpPr>
        <p:spPr>
          <a:xfrm>
            <a:off x="1027043" y="951987"/>
            <a:ext cx="9516591" cy="368300"/>
          </a:xfrm>
          <a:prstGeom prst="rect">
            <a:avLst/>
          </a:prstGeom>
          <a:noFill/>
        </p:spPr>
        <p:txBody>
          <a:bodyPr wrap="square" rtlCol="0">
            <a:spAutoFit/>
          </a:bodyPr>
          <a:lstStyle/>
          <a:p>
            <a:pPr marL="0" indent="0">
              <a:buFont typeface="Wingdings" panose="05000000000000000000" pitchFamily="2" charset="2"/>
              <a:buNone/>
            </a:pPr>
            <a:r>
              <a:rPr lang="en-US" altLang="zh-CN" b="1" dirty="0">
                <a:solidFill>
                  <a:schemeClr val="accent1"/>
                </a:solidFill>
              </a:rPr>
              <a:t>1.1 </a:t>
            </a:r>
            <a:r>
              <a:rPr lang="zh-CN" altLang="en-US" b="1" dirty="0">
                <a:solidFill>
                  <a:schemeClr val="accent1"/>
                </a:solidFill>
              </a:rPr>
              <a:t>标题、接待事由：描述简洁清晰</a:t>
            </a:r>
            <a:endParaRPr lang="zh-CN" altLang="en-US" b="1" dirty="0">
              <a:solidFill>
                <a:schemeClr val="accent1"/>
              </a:solidFill>
            </a:endParaRPr>
          </a:p>
        </p:txBody>
      </p:sp>
      <p:sp>
        <p:nvSpPr>
          <p:cNvPr id="10" name="矩形 9"/>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5"/>
          <p:cNvSpPr txBox="1"/>
          <p:nvPr/>
        </p:nvSpPr>
        <p:spPr>
          <a:xfrm>
            <a:off x="1027043" y="2394615"/>
            <a:ext cx="10137914" cy="1087755"/>
          </a:xfrm>
          <a:prstGeom prst="rect">
            <a:avLst/>
          </a:prstGeom>
          <a:noFill/>
        </p:spPr>
        <p:txBody>
          <a:bodyPr wrap="square" rtlCol="0">
            <a:spAutoFit/>
          </a:bodyPr>
          <a:lstStyle/>
          <a:p>
            <a:pPr marL="0" indent="0">
              <a:lnSpc>
                <a:spcPct val="120000"/>
              </a:lnSpc>
              <a:buFont typeface="Wingdings" panose="05000000000000000000" pitchFamily="2" charset="2"/>
              <a:buNone/>
            </a:pPr>
            <a:r>
              <a:rPr lang="en-US" altLang="zh-CN" b="1" dirty="0">
                <a:solidFill>
                  <a:schemeClr val="accent1"/>
                </a:solidFill>
              </a:rPr>
              <a:t>1.2 </a:t>
            </a:r>
            <a:r>
              <a:rPr lang="zh-CN" altLang="zh-CN" b="1" dirty="0">
                <a:solidFill>
                  <a:schemeClr val="accent1"/>
                </a:solidFill>
              </a:rPr>
              <a:t>由接待部门</a:t>
            </a:r>
            <a:r>
              <a:rPr lang="zh-CN" altLang="zh-CN" b="1" dirty="0">
                <a:solidFill>
                  <a:srgbClr val="C00000"/>
                </a:solidFill>
              </a:rPr>
              <a:t>事前</a:t>
            </a:r>
            <a:r>
              <a:rPr lang="zh-CN" altLang="zh-CN" b="1" dirty="0">
                <a:solidFill>
                  <a:schemeClr val="accent1"/>
                </a:solidFill>
              </a:rPr>
              <a:t>提交“接待申请流程”，说明接待事由，经分管高管、公司总经理批准后实施</a:t>
            </a:r>
            <a:r>
              <a:rPr lang="zh-CN" altLang="en-US" b="1" dirty="0">
                <a:solidFill>
                  <a:schemeClr val="accent1"/>
                </a:solidFill>
              </a:rPr>
              <a:t>：</a:t>
            </a:r>
            <a:endParaRPr lang="en-US" altLang="zh-CN" b="1" dirty="0">
              <a:solidFill>
                <a:schemeClr val="accent1"/>
              </a:solidFill>
            </a:endParaRPr>
          </a:p>
          <a:p>
            <a:pPr>
              <a:lnSpc>
                <a:spcPct val="120000"/>
              </a:lnSpc>
            </a:pPr>
            <a:r>
              <a:rPr lang="zh-CN" altLang="en-US" b="1" dirty="0">
                <a:solidFill>
                  <a:schemeClr val="accent1"/>
                </a:solidFill>
              </a:rPr>
              <a:t>    按照</a:t>
            </a:r>
            <a:r>
              <a:rPr lang="en-US" altLang="zh-CN" b="1" dirty="0">
                <a:solidFill>
                  <a:schemeClr val="accent1"/>
                </a:solidFill>
              </a:rPr>
              <a:t>《</a:t>
            </a:r>
            <a:r>
              <a:rPr lang="zh-CN" altLang="en-US" b="1" dirty="0">
                <a:solidFill>
                  <a:schemeClr val="accent1"/>
                </a:solidFill>
              </a:rPr>
              <a:t>招待管理办法</a:t>
            </a:r>
            <a:r>
              <a:rPr lang="en-US" altLang="zh-CN" b="1" dirty="0">
                <a:solidFill>
                  <a:schemeClr val="accent1"/>
                </a:solidFill>
              </a:rPr>
              <a:t>》</a:t>
            </a:r>
            <a:r>
              <a:rPr lang="zh-CN" altLang="en-US" b="1" dirty="0">
                <a:solidFill>
                  <a:schemeClr val="accent1"/>
                </a:solidFill>
              </a:rPr>
              <a:t>第六条，接待申请流程经</a:t>
            </a:r>
            <a:r>
              <a:rPr lang="zh-CN" altLang="en-US" b="1" dirty="0">
                <a:solidFill>
                  <a:srgbClr val="C00000"/>
                </a:solidFill>
              </a:rPr>
              <a:t>总经理批准后实施招待</a:t>
            </a:r>
            <a:r>
              <a:rPr lang="zh-CN" altLang="en-US" b="1" dirty="0">
                <a:solidFill>
                  <a:schemeClr val="accent1"/>
                </a:solidFill>
              </a:rPr>
              <a:t>，方可报销招待费。</a:t>
            </a:r>
            <a:endParaRPr lang="en-US" altLang="zh-CN" b="1" dirty="0">
              <a:solidFill>
                <a:schemeClr val="accent1"/>
              </a:solidFill>
            </a:endParaRPr>
          </a:p>
          <a:p>
            <a:pPr>
              <a:lnSpc>
                <a:spcPct val="120000"/>
              </a:lnSpc>
            </a:pPr>
            <a:endParaRPr lang="en-US" altLang="zh-CN" b="1" dirty="0">
              <a:solidFill>
                <a:schemeClr val="tx1"/>
              </a:solidFill>
              <a:latin typeface="楷体" panose="02010609060101010101" pitchFamily="49" charset="-122"/>
              <a:ea typeface="楷体" panose="02010609060101010101" pitchFamily="49" charset="-122"/>
            </a:endParaRPr>
          </a:p>
        </p:txBody>
      </p:sp>
      <p:pic>
        <p:nvPicPr>
          <p:cNvPr id="22" name="图片 21"/>
          <p:cNvPicPr>
            <a:picLocks noChangeAspect="1"/>
          </p:cNvPicPr>
          <p:nvPr/>
        </p:nvPicPr>
        <p:blipFill>
          <a:blip r:embed="rId1"/>
          <a:stretch>
            <a:fillRect/>
          </a:stretch>
        </p:blipFill>
        <p:spPr>
          <a:xfrm>
            <a:off x="1337704" y="1324310"/>
            <a:ext cx="9205930" cy="935967"/>
          </a:xfrm>
          <a:prstGeom prst="rect">
            <a:avLst/>
          </a:prstGeom>
        </p:spPr>
      </p:pic>
      <p:pic>
        <p:nvPicPr>
          <p:cNvPr id="7" name="图片 6"/>
          <p:cNvPicPr>
            <a:picLocks noChangeAspect="1"/>
          </p:cNvPicPr>
          <p:nvPr/>
        </p:nvPicPr>
        <p:blipFill>
          <a:blip r:embed="rId2"/>
          <a:stretch>
            <a:fillRect/>
          </a:stretch>
        </p:blipFill>
        <p:spPr>
          <a:xfrm>
            <a:off x="1027043" y="3098111"/>
            <a:ext cx="9945757" cy="1777656"/>
          </a:xfrm>
          <a:prstGeom prst="rect">
            <a:avLst/>
          </a:prstGeom>
        </p:spPr>
      </p:pic>
      <p:pic>
        <p:nvPicPr>
          <p:cNvPr id="13" name="图片 12"/>
          <p:cNvPicPr>
            <a:picLocks noChangeAspect="1"/>
          </p:cNvPicPr>
          <p:nvPr/>
        </p:nvPicPr>
        <p:blipFill>
          <a:blip r:embed="rId3"/>
          <a:srcRect b="27148"/>
          <a:stretch>
            <a:fillRect/>
          </a:stretch>
        </p:blipFill>
        <p:spPr>
          <a:xfrm>
            <a:off x="1026795" y="5024755"/>
            <a:ext cx="10010140" cy="12439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TextBox 6"/>
          <p:cNvSpPr txBox="1"/>
          <p:nvPr/>
        </p:nvSpPr>
        <p:spPr>
          <a:xfrm>
            <a:off x="951066" y="990901"/>
            <a:ext cx="10022772" cy="368300"/>
          </a:xfrm>
          <a:prstGeom prst="rect">
            <a:avLst/>
          </a:prstGeom>
          <a:noFill/>
        </p:spPr>
        <p:txBody>
          <a:bodyPr wrap="square" rtlCol="0">
            <a:spAutoFit/>
          </a:bodyPr>
          <a:lstStyle/>
          <a:p>
            <a:pPr marL="0" indent="0">
              <a:buFont typeface="Wingdings" panose="05000000000000000000" pitchFamily="2" charset="2"/>
              <a:buNone/>
            </a:pPr>
            <a:r>
              <a:rPr lang="en-US" altLang="zh-CN" b="1" dirty="0">
                <a:solidFill>
                  <a:schemeClr val="accent1"/>
                </a:solidFill>
              </a:rPr>
              <a:t>1.3 </a:t>
            </a:r>
            <a:r>
              <a:rPr lang="zh-CN" altLang="en-US" b="1" dirty="0">
                <a:solidFill>
                  <a:schemeClr val="accent1"/>
                </a:solidFill>
              </a:rPr>
              <a:t>客户名称及人数填写、我方人员姓名填写</a:t>
            </a:r>
            <a:endParaRPr lang="zh-CN" altLang="en-US" b="1" dirty="0">
              <a:solidFill>
                <a:schemeClr val="accent1"/>
              </a:solidFill>
            </a:endParaRPr>
          </a:p>
        </p:txBody>
      </p:sp>
      <p:sp>
        <p:nvSpPr>
          <p:cNvPr id="7" name="TextBox 8"/>
          <p:cNvSpPr txBox="1"/>
          <p:nvPr/>
        </p:nvSpPr>
        <p:spPr>
          <a:xfrm>
            <a:off x="874643" y="5615582"/>
            <a:ext cx="11025809" cy="614045"/>
          </a:xfrm>
          <a:prstGeom prst="rect">
            <a:avLst/>
          </a:prstGeom>
          <a:noFill/>
        </p:spPr>
        <p:txBody>
          <a:bodyPr wrap="square" rtlCol="0">
            <a:spAutoFit/>
          </a:bodyPr>
          <a:lstStyle/>
          <a:p>
            <a:r>
              <a:rPr lang="zh-CN" altLang="en-US" dirty="0"/>
              <a:t>       </a:t>
            </a:r>
            <a:r>
              <a:rPr lang="zh-CN" altLang="en-US" sz="1600" dirty="0"/>
              <a:t>客户名称及人数填写：</a:t>
            </a:r>
            <a:r>
              <a:rPr lang="zh-CN" altLang="en-US" sz="1600" b="1" dirty="0">
                <a:solidFill>
                  <a:srgbClr val="C00000"/>
                </a:solidFill>
              </a:rPr>
              <a:t>公司名称（简称）</a:t>
            </a:r>
            <a:r>
              <a:rPr lang="en-US" altLang="zh-CN" sz="1600" b="1" dirty="0">
                <a:solidFill>
                  <a:srgbClr val="C00000"/>
                </a:solidFill>
              </a:rPr>
              <a:t>+</a:t>
            </a:r>
            <a:r>
              <a:rPr lang="zh-CN" altLang="en-US" sz="1600" b="1" dirty="0">
                <a:solidFill>
                  <a:srgbClr val="C00000"/>
                </a:solidFill>
              </a:rPr>
              <a:t>客户人员姓名等几人</a:t>
            </a:r>
            <a:r>
              <a:rPr lang="zh-CN" altLang="en-US" sz="1600" dirty="0"/>
              <a:t>，比如</a:t>
            </a:r>
            <a:r>
              <a:rPr lang="zh-CN" altLang="en-US" sz="1600" b="1" dirty="0">
                <a:solidFill>
                  <a:srgbClr val="C00000"/>
                </a:solidFill>
              </a:rPr>
              <a:t>远景周工等</a:t>
            </a:r>
            <a:r>
              <a:rPr lang="en-US" altLang="zh-CN" sz="1600" b="1" dirty="0">
                <a:solidFill>
                  <a:srgbClr val="C00000"/>
                </a:solidFill>
              </a:rPr>
              <a:t>8</a:t>
            </a:r>
            <a:r>
              <a:rPr lang="zh-CN" altLang="en-US" sz="1600" b="1" dirty="0">
                <a:solidFill>
                  <a:srgbClr val="C00000"/>
                </a:solidFill>
              </a:rPr>
              <a:t>人</a:t>
            </a:r>
            <a:r>
              <a:rPr lang="zh-CN" altLang="en-US" sz="1600" dirty="0"/>
              <a:t>，我方人员姓名，请填写</a:t>
            </a:r>
            <a:r>
              <a:rPr lang="zh-CN" altLang="en-US" sz="1600" b="1" dirty="0">
                <a:solidFill>
                  <a:srgbClr val="C00000"/>
                </a:solidFill>
              </a:rPr>
              <a:t>全部姓名</a:t>
            </a:r>
            <a:r>
              <a:rPr lang="zh-CN" altLang="en-US" sz="1600" dirty="0"/>
              <a:t>，申请上方填写的就餐人数和下方就餐需求中的人数应一致，</a:t>
            </a:r>
            <a:r>
              <a:rPr lang="en-US" altLang="zh-CN" sz="1600" b="1" dirty="0">
                <a:solidFill>
                  <a:srgbClr val="C00000"/>
                </a:solidFill>
              </a:rPr>
              <a:t>8+4=12</a:t>
            </a:r>
            <a:r>
              <a:rPr lang="zh-CN" altLang="en-US" sz="1600" b="1" dirty="0">
                <a:solidFill>
                  <a:srgbClr val="C00000"/>
                </a:solidFill>
              </a:rPr>
              <a:t>人</a:t>
            </a:r>
            <a:endParaRPr lang="en-US" altLang="zh-CN" sz="1600" b="1" dirty="0">
              <a:latin typeface="微软雅黑" panose="020B0503020204020204" pitchFamily="34" charset="-122"/>
              <a:ea typeface="微软雅黑" panose="020B0503020204020204" pitchFamily="34" charset="-122"/>
            </a:endParaRPr>
          </a:p>
        </p:txBody>
      </p:sp>
      <p:sp>
        <p:nvSpPr>
          <p:cNvPr id="8" name="矩形 7"/>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1"/>
          <a:stretch>
            <a:fillRect/>
          </a:stretch>
        </p:blipFill>
        <p:spPr>
          <a:xfrm>
            <a:off x="1278007" y="1498108"/>
            <a:ext cx="7332593" cy="3979598"/>
          </a:xfrm>
          <a:prstGeom prst="rect">
            <a:avLst/>
          </a:prstGeom>
        </p:spPr>
      </p:pic>
      <p:sp>
        <p:nvSpPr>
          <p:cNvPr id="10" name="文本框 9"/>
          <p:cNvSpPr txBox="1"/>
          <p:nvPr/>
        </p:nvSpPr>
        <p:spPr>
          <a:xfrm>
            <a:off x="8330565" y="217805"/>
            <a:ext cx="3194050" cy="398780"/>
          </a:xfrm>
          <a:prstGeom prst="rect">
            <a:avLst/>
          </a:prstGeom>
          <a:noFill/>
        </p:spPr>
        <p:txBody>
          <a:bodyPr wrap="square" rtlCol="0">
            <a:spAutoFit/>
          </a:bodyPr>
          <a:lstStyle/>
          <a:p>
            <a:r>
              <a:rPr lang="en-US" altLang="zh-CN" sz="2000" b="1" dirty="0">
                <a:sym typeface="+mn-ea"/>
              </a:rPr>
              <a:t>1</a:t>
            </a:r>
            <a:r>
              <a:rPr lang="zh-CN" altLang="en-US" sz="2000" b="1" dirty="0">
                <a:sym typeface="+mn-ea"/>
              </a:rPr>
              <a:t>、接待申请流程填写要点</a:t>
            </a:r>
            <a:endParaRPr lang="zh-CN" altLang="en-US" sz="2000" b="1" dirty="0"/>
          </a:p>
        </p:txBody>
      </p:sp>
      <p:sp>
        <p:nvSpPr>
          <p:cNvPr id="13" name="对话气泡: 椭圆形 12"/>
          <p:cNvSpPr/>
          <p:nvPr/>
        </p:nvSpPr>
        <p:spPr>
          <a:xfrm>
            <a:off x="9342783" y="3262301"/>
            <a:ext cx="2411895" cy="208521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关注就餐清单</a:t>
            </a:r>
            <a:r>
              <a:rPr lang="zh-CN" altLang="en-US" sz="2400" b="1" dirty="0">
                <a:solidFill>
                  <a:srgbClr val="C00000"/>
                </a:solidFill>
              </a:rPr>
              <a:t>人数</a:t>
            </a:r>
            <a:r>
              <a:rPr lang="zh-CN" altLang="en-US" sz="2400" b="1" dirty="0"/>
              <a:t>很重要</a:t>
            </a:r>
            <a:endParaRPr lang="zh-CN" altLang="en-US" sz="2400" b="1" dirty="0"/>
          </a:p>
        </p:txBody>
      </p:sp>
      <p:pic>
        <p:nvPicPr>
          <p:cNvPr id="15" name="图片 14"/>
          <p:cNvPicPr>
            <a:picLocks noChangeAspect="1"/>
          </p:cNvPicPr>
          <p:nvPr/>
        </p:nvPicPr>
        <p:blipFill>
          <a:blip r:embed="rId2"/>
          <a:stretch>
            <a:fillRect/>
          </a:stretch>
        </p:blipFill>
        <p:spPr>
          <a:xfrm>
            <a:off x="9342783" y="975873"/>
            <a:ext cx="2286000" cy="2238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TextBox 5"/>
          <p:cNvSpPr txBox="1"/>
          <p:nvPr/>
        </p:nvSpPr>
        <p:spPr>
          <a:xfrm>
            <a:off x="1007165" y="936390"/>
            <a:ext cx="10092146" cy="368300"/>
          </a:xfrm>
          <a:prstGeom prst="rect">
            <a:avLst/>
          </a:prstGeom>
          <a:noFill/>
        </p:spPr>
        <p:txBody>
          <a:bodyPr wrap="square" rtlCol="0">
            <a:spAutoFit/>
          </a:bodyPr>
          <a:lstStyle/>
          <a:p>
            <a:pPr marL="0" indent="0">
              <a:buFont typeface="Wingdings" panose="05000000000000000000" pitchFamily="2" charset="2"/>
              <a:buNone/>
            </a:pPr>
            <a:r>
              <a:rPr lang="en-US" altLang="zh-CN" b="1" dirty="0">
                <a:solidFill>
                  <a:schemeClr val="accent1"/>
                </a:solidFill>
              </a:rPr>
              <a:t>1.4 </a:t>
            </a:r>
            <a:r>
              <a:rPr lang="zh-CN" altLang="en-US" b="1" dirty="0">
                <a:solidFill>
                  <a:schemeClr val="accent1"/>
                </a:solidFill>
              </a:rPr>
              <a:t>酒水需求：填写选择“是”或者“否”，选择“否”或者“空”视为不报销酒水。</a:t>
            </a:r>
            <a:endParaRPr lang="zh-CN" altLang="en-US" b="1" dirty="0">
              <a:solidFill>
                <a:schemeClr val="accent1"/>
              </a:solidFill>
            </a:endParaRPr>
          </a:p>
        </p:txBody>
      </p:sp>
      <p:sp>
        <p:nvSpPr>
          <p:cNvPr id="8" name="文本框 7"/>
          <p:cNvSpPr txBox="1"/>
          <p:nvPr/>
        </p:nvSpPr>
        <p:spPr>
          <a:xfrm>
            <a:off x="8226425" y="2806065"/>
            <a:ext cx="3933825" cy="829945"/>
          </a:xfrm>
          <a:prstGeom prst="rect">
            <a:avLst/>
          </a:prstGeom>
          <a:noFill/>
        </p:spPr>
        <p:txBody>
          <a:bodyPr wrap="square" rtlCol="0">
            <a:spAutoFit/>
          </a:bodyPr>
          <a:lstStyle/>
          <a:p>
            <a:pPr marL="0" indent="0">
              <a:buFont typeface="Wingdings" panose="05000000000000000000" pitchFamily="2" charset="2"/>
              <a:buNone/>
            </a:pPr>
            <a:endParaRPr lang="en-US" altLang="zh-CN" sz="1600" dirty="0"/>
          </a:p>
          <a:p>
            <a:pPr marL="285750" indent="-285750">
              <a:buFont typeface="Wingdings" panose="05000000000000000000" charset="0"/>
              <a:buChar char="Ø"/>
            </a:pPr>
            <a:r>
              <a:rPr lang="zh-CN" altLang="en-US" sz="1600" dirty="0"/>
              <a:t>接待申请流程中，酒水需求为“空”时，</a:t>
            </a:r>
            <a:r>
              <a:rPr lang="zh-CN" sz="1600" dirty="0"/>
              <a:t>就餐清单中实际消费的酒水不予报销。</a:t>
            </a:r>
            <a:endParaRPr lang="zh-CN" dirty="0"/>
          </a:p>
        </p:txBody>
      </p:sp>
      <p:pic>
        <p:nvPicPr>
          <p:cNvPr id="10" name="图片 9"/>
          <p:cNvPicPr>
            <a:picLocks noChangeAspect="1"/>
          </p:cNvPicPr>
          <p:nvPr/>
        </p:nvPicPr>
        <p:blipFill>
          <a:blip r:embed="rId1"/>
          <a:stretch>
            <a:fillRect/>
          </a:stretch>
        </p:blipFill>
        <p:spPr>
          <a:xfrm>
            <a:off x="1113818" y="1444400"/>
            <a:ext cx="7112897" cy="4709341"/>
          </a:xfrm>
          <a:prstGeom prst="rect">
            <a:avLst/>
          </a:prstGeom>
        </p:spPr>
      </p:pic>
      <p:sp>
        <p:nvSpPr>
          <p:cNvPr id="12" name="文本框 11"/>
          <p:cNvSpPr txBox="1"/>
          <p:nvPr/>
        </p:nvSpPr>
        <p:spPr>
          <a:xfrm>
            <a:off x="8352155" y="217805"/>
            <a:ext cx="3172460" cy="398780"/>
          </a:xfrm>
          <a:prstGeom prst="rect">
            <a:avLst/>
          </a:prstGeom>
          <a:noFill/>
        </p:spPr>
        <p:txBody>
          <a:bodyPr wrap="square" rtlCol="0">
            <a:spAutoFit/>
          </a:bodyPr>
          <a:lstStyle/>
          <a:p>
            <a:r>
              <a:rPr lang="en-US" altLang="zh-CN" sz="2000" b="1" dirty="0">
                <a:sym typeface="+mn-ea"/>
              </a:rPr>
              <a:t>1</a:t>
            </a:r>
            <a:r>
              <a:rPr lang="zh-CN" altLang="en-US" sz="2000" b="1" dirty="0">
                <a:sym typeface="+mn-ea"/>
              </a:rPr>
              <a:t>、接待申请流程填写要点</a:t>
            </a:r>
            <a:endParaRPr lang="zh-CN" altLang="en-US" sz="2000" b="1" dirty="0"/>
          </a:p>
        </p:txBody>
      </p:sp>
      <p:sp>
        <p:nvSpPr>
          <p:cNvPr id="7" name="矩形 6"/>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14" name="矩形 13"/>
          <p:cNvSpPr/>
          <p:nvPr/>
        </p:nvSpPr>
        <p:spPr>
          <a:xfrm>
            <a:off x="1302965" y="1843781"/>
            <a:ext cx="9880268" cy="1076325"/>
          </a:xfrm>
          <a:prstGeom prst="rect">
            <a:avLst/>
          </a:prstGeom>
        </p:spPr>
        <p:txBody>
          <a:bodyPr wrap="square">
            <a:spAutoFit/>
          </a:bodyPr>
          <a:lstStyle/>
          <a:p>
            <a:pPr marL="285750" indent="-285750">
              <a:buFont typeface="Arial" panose="020B0604020202020204" pitchFamily="34" charset="0"/>
              <a:buChar char="•"/>
            </a:pPr>
            <a:r>
              <a:rPr lang="zh-CN" altLang="en-US" sz="1600" dirty="0"/>
              <a:t>商务和外事招待，</a:t>
            </a:r>
            <a:r>
              <a:rPr lang="zh-CN" altLang="en-US" sz="1600" b="1" dirty="0">
                <a:solidFill>
                  <a:srgbClr val="C00000"/>
                </a:solidFill>
              </a:rPr>
              <a:t>接待对象≤</a:t>
            </a:r>
            <a:r>
              <a:rPr lang="en-US" altLang="zh-CN" sz="1600" b="1" dirty="0">
                <a:solidFill>
                  <a:srgbClr val="C00000"/>
                </a:solidFill>
              </a:rPr>
              <a:t>5</a:t>
            </a:r>
            <a:r>
              <a:rPr lang="zh-CN" altLang="en-US" sz="1600" b="1" dirty="0">
                <a:solidFill>
                  <a:srgbClr val="C00000"/>
                </a:solidFill>
              </a:rPr>
              <a:t>人，陪餐人数可对等，即</a:t>
            </a:r>
            <a:r>
              <a:rPr lang="en-US" altLang="zh-CN" sz="1600" b="1" dirty="0">
                <a:solidFill>
                  <a:srgbClr val="C00000"/>
                </a:solidFill>
              </a:rPr>
              <a:t>5</a:t>
            </a:r>
            <a:r>
              <a:rPr lang="zh-CN" altLang="en-US" sz="1600" b="1" dirty="0">
                <a:solidFill>
                  <a:srgbClr val="C00000"/>
                </a:solidFill>
              </a:rPr>
              <a:t>人</a:t>
            </a:r>
            <a:r>
              <a:rPr lang="en-US" altLang="zh-CN" sz="1600" b="1" dirty="0">
                <a:solidFill>
                  <a:srgbClr val="C00000"/>
                </a:solidFill>
              </a:rPr>
              <a:t>=5</a:t>
            </a:r>
            <a:r>
              <a:rPr lang="zh-CN" altLang="en-US" sz="1600" b="1" dirty="0">
                <a:solidFill>
                  <a:srgbClr val="C00000"/>
                </a:solidFill>
              </a:rPr>
              <a:t>人</a:t>
            </a:r>
            <a:r>
              <a:rPr lang="zh-CN" altLang="en-US" sz="1600" dirty="0"/>
              <a:t>；</a:t>
            </a:r>
            <a:r>
              <a:rPr lang="zh-CN" altLang="en-US" sz="1600" b="1" dirty="0">
                <a:solidFill>
                  <a:srgbClr val="C00000"/>
                </a:solidFill>
              </a:rPr>
              <a:t>接待对象</a:t>
            </a:r>
            <a:r>
              <a:rPr lang="en-US" altLang="zh-CN" sz="1600" b="1" dirty="0">
                <a:solidFill>
                  <a:srgbClr val="C00000"/>
                </a:solidFill>
              </a:rPr>
              <a:t>&gt;5</a:t>
            </a:r>
            <a:r>
              <a:rPr lang="zh-CN" altLang="en-US" sz="1600" b="1" dirty="0">
                <a:solidFill>
                  <a:srgbClr val="C00000"/>
                </a:solidFill>
              </a:rPr>
              <a:t>人，超过部分陪餐人数原则上不超过接待对象的二分之一；</a:t>
            </a:r>
            <a:endParaRPr lang="en-US" altLang="zh-CN" sz="1600" b="1" dirty="0">
              <a:solidFill>
                <a:srgbClr val="C00000"/>
              </a:solidFill>
            </a:endParaRPr>
          </a:p>
          <a:p>
            <a:pPr marL="285750" indent="-285750">
              <a:buFont typeface="Arial" panose="020B0604020202020204" pitchFamily="34" charset="0"/>
              <a:buChar char="•"/>
            </a:pPr>
            <a:r>
              <a:rPr lang="zh-CN" altLang="en-US" sz="1600" dirty="0"/>
              <a:t>其他公务招待，来宾人数</a:t>
            </a:r>
            <a:r>
              <a:rPr lang="en-US" altLang="zh-CN" sz="1600" dirty="0"/>
              <a:t>10</a:t>
            </a:r>
            <a:r>
              <a:rPr lang="zh-CN" altLang="en-US" sz="1600" dirty="0"/>
              <a:t>人以内的，陪同人数</a:t>
            </a:r>
            <a:r>
              <a:rPr lang="zh-CN" altLang="en-US" sz="1600" dirty="0">
                <a:solidFill>
                  <a:srgbClr val="C00000"/>
                </a:solidFill>
              </a:rPr>
              <a:t>≤ </a:t>
            </a:r>
            <a:r>
              <a:rPr lang="en-US" altLang="zh-CN" sz="1600" dirty="0"/>
              <a:t>3</a:t>
            </a:r>
            <a:r>
              <a:rPr lang="zh-CN" altLang="en-US" sz="1600" dirty="0"/>
              <a:t>人，来宾人数</a:t>
            </a:r>
            <a:r>
              <a:rPr lang="en-US" altLang="zh-CN" sz="1600" dirty="0"/>
              <a:t>10</a:t>
            </a:r>
            <a:r>
              <a:rPr lang="zh-CN" altLang="en-US" sz="1600" dirty="0"/>
              <a:t>人以上的，陪同人数</a:t>
            </a:r>
            <a:r>
              <a:rPr lang="zh-CN" altLang="en-US" sz="1600" dirty="0">
                <a:solidFill>
                  <a:srgbClr val="C00000"/>
                </a:solidFill>
              </a:rPr>
              <a:t>≤</a:t>
            </a:r>
            <a:r>
              <a:rPr lang="zh-CN" altLang="en-US" sz="1600" dirty="0"/>
              <a:t>来宾人数的三分之一。</a:t>
            </a:r>
            <a:endParaRPr lang="en-US" altLang="zh-CN" sz="1600" dirty="0"/>
          </a:p>
        </p:txBody>
      </p:sp>
      <p:sp>
        <p:nvSpPr>
          <p:cNvPr id="18" name="TextBox 17"/>
          <p:cNvSpPr txBox="1"/>
          <p:nvPr/>
        </p:nvSpPr>
        <p:spPr>
          <a:xfrm>
            <a:off x="1302964" y="3288700"/>
            <a:ext cx="9236874" cy="975995"/>
          </a:xfrm>
          <a:prstGeom prst="rect">
            <a:avLst/>
          </a:prstGeom>
          <a:noFill/>
        </p:spPr>
        <p:txBody>
          <a:bodyPr wrap="square" rtlCol="0">
            <a:spAutoFit/>
          </a:bodyPr>
          <a:lstStyle/>
          <a:p>
            <a:pPr marL="285750" lvl="1" indent="-285750">
              <a:lnSpc>
                <a:spcPct val="120000"/>
              </a:lnSpc>
              <a:buFont typeface="Arial" panose="020B0604020202020204" pitchFamily="34" charset="0"/>
              <a:buChar char="•"/>
            </a:pPr>
            <a:r>
              <a:rPr lang="zh-CN" altLang="en-US" sz="1600" dirty="0"/>
              <a:t>公务接待：指党政军机关工作人员、集团内其他企业工作人员因公来访的接待活动；</a:t>
            </a:r>
            <a:endParaRPr lang="en-US" altLang="zh-CN" sz="1600" dirty="0"/>
          </a:p>
          <a:p>
            <a:pPr marL="285750" lvl="1" indent="-285750">
              <a:lnSpc>
                <a:spcPct val="120000"/>
              </a:lnSpc>
              <a:buFont typeface="Arial" panose="020B0604020202020204" pitchFamily="34" charset="0"/>
              <a:buChar char="•"/>
            </a:pPr>
            <a:r>
              <a:rPr lang="zh-CN" altLang="en-US" sz="1600" dirty="0"/>
              <a:t>外事招待：外事招待是指因公接待外宾或其他外籍关系人员的活动；</a:t>
            </a:r>
            <a:endParaRPr lang="en-US" altLang="zh-CN" sz="1600" dirty="0"/>
          </a:p>
          <a:p>
            <a:pPr marL="285750" lvl="1" indent="-285750">
              <a:lnSpc>
                <a:spcPct val="120000"/>
              </a:lnSpc>
              <a:buFont typeface="Arial" panose="020B0604020202020204" pitchFamily="34" charset="0"/>
              <a:buChar char="•"/>
            </a:pPr>
            <a:r>
              <a:rPr lang="zh-CN" altLang="en-US" sz="1600" dirty="0"/>
              <a:t>商务招待：除公务和外事招待活动以外的招待活动。</a:t>
            </a:r>
            <a:endParaRPr lang="en-US" altLang="zh-CN" sz="1600" dirty="0"/>
          </a:p>
        </p:txBody>
      </p:sp>
      <p:sp>
        <p:nvSpPr>
          <p:cNvPr id="21" name="TextBox 16"/>
          <p:cNvSpPr txBox="1"/>
          <p:nvPr/>
        </p:nvSpPr>
        <p:spPr>
          <a:xfrm>
            <a:off x="1311855" y="4792261"/>
            <a:ext cx="9475511" cy="337185"/>
          </a:xfrm>
          <a:prstGeom prst="rect">
            <a:avLst/>
          </a:prstGeom>
          <a:noFill/>
        </p:spPr>
        <p:txBody>
          <a:bodyPr wrap="square" rtlCol="0">
            <a:spAutoFit/>
          </a:bodyPr>
          <a:lstStyle/>
          <a:p>
            <a:pPr marL="285750" indent="-285750">
              <a:buFont typeface="Arial" panose="020B0604020202020204" pitchFamily="34" charset="0"/>
              <a:buChar char="•"/>
            </a:pPr>
            <a:r>
              <a:rPr lang="zh-CN" altLang="en-US" sz="1600" b="1" dirty="0">
                <a:solidFill>
                  <a:schemeClr val="tx1"/>
                </a:solidFill>
              </a:rPr>
              <a:t>用车需求</a:t>
            </a:r>
            <a:r>
              <a:rPr lang="zh-CN" altLang="zh-CN" sz="1600" b="1" dirty="0">
                <a:solidFill>
                  <a:schemeClr val="tx1"/>
                </a:solidFill>
              </a:rPr>
              <a:t>，</a:t>
            </a:r>
            <a:r>
              <a:rPr lang="zh-CN" altLang="en-US" sz="1600" b="1" dirty="0">
                <a:solidFill>
                  <a:schemeClr val="tx1"/>
                </a:solidFill>
              </a:rPr>
              <a:t>按照</a:t>
            </a:r>
            <a:r>
              <a:rPr lang="en-US" altLang="zh-CN" sz="1600" b="1" dirty="0">
                <a:solidFill>
                  <a:schemeClr val="tx1"/>
                </a:solidFill>
              </a:rPr>
              <a:t>《</a:t>
            </a:r>
            <a:r>
              <a:rPr lang="zh-CN" altLang="en-US" sz="1600" b="1" dirty="0">
                <a:solidFill>
                  <a:schemeClr val="tx1"/>
                </a:solidFill>
              </a:rPr>
              <a:t>用车管理办法</a:t>
            </a:r>
            <a:r>
              <a:rPr lang="en-US" altLang="zh-CN" sz="1600" b="1" dirty="0">
                <a:solidFill>
                  <a:schemeClr val="tx1"/>
                </a:solidFill>
              </a:rPr>
              <a:t>》</a:t>
            </a:r>
            <a:r>
              <a:rPr lang="zh-CN" altLang="en-US" sz="1600" b="1" dirty="0">
                <a:solidFill>
                  <a:schemeClr val="tx1"/>
                </a:solidFill>
              </a:rPr>
              <a:t>，</a:t>
            </a:r>
            <a:r>
              <a:rPr lang="zh-CN" altLang="en-US" sz="1600" b="1" dirty="0">
                <a:solidFill>
                  <a:srgbClr val="C00000"/>
                </a:solidFill>
              </a:rPr>
              <a:t>事前</a:t>
            </a:r>
            <a:r>
              <a:rPr lang="zh-CN" altLang="en-US" sz="1600" b="1" dirty="0">
                <a:solidFill>
                  <a:schemeClr val="tx1"/>
                </a:solidFill>
              </a:rPr>
              <a:t>提交</a:t>
            </a:r>
            <a:r>
              <a:rPr lang="en-US" altLang="zh-CN" sz="1600" b="1" dirty="0">
                <a:solidFill>
                  <a:schemeClr val="tx1"/>
                </a:solidFill>
              </a:rPr>
              <a:t>YPA16</a:t>
            </a:r>
            <a:r>
              <a:rPr lang="zh-CN" altLang="en-US" sz="1600" b="1" dirty="0">
                <a:solidFill>
                  <a:schemeClr val="tx1"/>
                </a:solidFill>
              </a:rPr>
              <a:t>用车申请流程及合规发票报销</a:t>
            </a:r>
            <a:r>
              <a:rPr lang="zh-CN" altLang="zh-CN" sz="1600" b="1" dirty="0">
                <a:solidFill>
                  <a:schemeClr val="tx1"/>
                </a:solidFill>
              </a:rPr>
              <a:t>。</a:t>
            </a:r>
            <a:endParaRPr lang="zh-CN" altLang="zh-CN" sz="1600" b="1" dirty="0">
              <a:solidFill>
                <a:schemeClr val="tx1"/>
              </a:solidFill>
            </a:endParaRPr>
          </a:p>
        </p:txBody>
      </p:sp>
      <p:sp>
        <p:nvSpPr>
          <p:cNvPr id="22" name="TextBox 5"/>
          <p:cNvSpPr txBox="1"/>
          <p:nvPr/>
        </p:nvSpPr>
        <p:spPr>
          <a:xfrm>
            <a:off x="896629" y="1428954"/>
            <a:ext cx="2683823" cy="369332"/>
          </a:xfrm>
          <a:prstGeom prst="rect">
            <a:avLst/>
          </a:prstGeom>
          <a:noFill/>
        </p:spPr>
        <p:txBody>
          <a:bodyPr wrap="square" rtlCol="0">
            <a:spAutoFit/>
          </a:bodyPr>
          <a:lstStyle/>
          <a:p>
            <a:pPr marL="285750" indent="-285750">
              <a:buFont typeface="Wingdings" panose="05000000000000000000" pitchFamily="2" charset="2"/>
              <a:buChar char="l"/>
            </a:pPr>
            <a:r>
              <a:rPr lang="zh-CN" altLang="en-US" b="1" dirty="0">
                <a:solidFill>
                  <a:schemeClr val="accent1">
                    <a:lumMod val="75000"/>
                  </a:schemeClr>
                </a:solidFill>
              </a:rPr>
              <a:t>接待人数要求：</a:t>
            </a:r>
            <a:endParaRPr lang="zh-CN" altLang="en-US" b="1" dirty="0">
              <a:solidFill>
                <a:schemeClr val="accent1">
                  <a:lumMod val="75000"/>
                </a:schemeClr>
              </a:solidFill>
            </a:endParaRPr>
          </a:p>
        </p:txBody>
      </p:sp>
      <p:sp>
        <p:nvSpPr>
          <p:cNvPr id="24" name="TextBox 5"/>
          <p:cNvSpPr txBox="1"/>
          <p:nvPr/>
        </p:nvSpPr>
        <p:spPr>
          <a:xfrm>
            <a:off x="896514" y="2920181"/>
            <a:ext cx="2683823" cy="368300"/>
          </a:xfrm>
          <a:prstGeom prst="rect">
            <a:avLst/>
          </a:prstGeom>
          <a:noFill/>
        </p:spPr>
        <p:txBody>
          <a:bodyPr wrap="square" rtlCol="0">
            <a:spAutoFit/>
          </a:bodyPr>
          <a:lstStyle/>
          <a:p>
            <a:pPr marL="342900" indent="-342900">
              <a:buFont typeface="Wingdings" panose="05000000000000000000" pitchFamily="2" charset="2"/>
              <a:buChar char="l"/>
            </a:pPr>
            <a:r>
              <a:rPr lang="zh-CN" altLang="en-US" b="1" dirty="0">
                <a:solidFill>
                  <a:schemeClr val="accent1">
                    <a:lumMod val="75000"/>
                  </a:schemeClr>
                </a:solidFill>
              </a:rPr>
              <a:t>接待类型定义：</a:t>
            </a:r>
            <a:endParaRPr lang="zh-CN" altLang="en-US" b="1" dirty="0">
              <a:solidFill>
                <a:schemeClr val="accent1">
                  <a:lumMod val="75000"/>
                </a:schemeClr>
              </a:solidFill>
            </a:endParaRPr>
          </a:p>
        </p:txBody>
      </p:sp>
      <p:sp>
        <p:nvSpPr>
          <p:cNvPr id="25" name="TextBox 5"/>
          <p:cNvSpPr txBox="1"/>
          <p:nvPr/>
        </p:nvSpPr>
        <p:spPr>
          <a:xfrm>
            <a:off x="896514" y="4410866"/>
            <a:ext cx="2683823" cy="398780"/>
          </a:xfrm>
          <a:prstGeom prst="rect">
            <a:avLst/>
          </a:prstGeom>
          <a:noFill/>
        </p:spPr>
        <p:txBody>
          <a:bodyPr wrap="square" rtlCol="0">
            <a:spAutoFit/>
          </a:bodyPr>
          <a:lstStyle/>
          <a:p>
            <a:pPr marL="342900" indent="-342900">
              <a:buFont typeface="Wingdings" panose="05000000000000000000" pitchFamily="2" charset="2"/>
              <a:buChar char="l"/>
            </a:pPr>
            <a:r>
              <a:rPr lang="zh-CN" altLang="en-US" b="1" dirty="0">
                <a:solidFill>
                  <a:schemeClr val="accent1">
                    <a:lumMod val="75000"/>
                  </a:schemeClr>
                </a:solidFill>
              </a:rPr>
              <a:t>接待用车需求</a:t>
            </a:r>
            <a:r>
              <a:rPr lang="zh-CN" altLang="en-US" sz="2000" b="1" dirty="0">
                <a:solidFill>
                  <a:schemeClr val="accent1">
                    <a:lumMod val="75000"/>
                  </a:schemeClr>
                </a:solidFill>
              </a:rPr>
              <a:t>：</a:t>
            </a:r>
            <a:endParaRPr lang="zh-CN" altLang="en-US" sz="2000" b="1" dirty="0">
              <a:solidFill>
                <a:schemeClr val="accent1">
                  <a:lumMod val="75000"/>
                </a:schemeClr>
              </a:solidFill>
            </a:endParaRPr>
          </a:p>
        </p:txBody>
      </p:sp>
      <p:sp>
        <p:nvSpPr>
          <p:cNvPr id="10" name="文本框 9"/>
          <p:cNvSpPr txBox="1"/>
          <p:nvPr/>
        </p:nvSpPr>
        <p:spPr>
          <a:xfrm>
            <a:off x="8406130" y="217805"/>
            <a:ext cx="3118485" cy="398780"/>
          </a:xfrm>
          <a:prstGeom prst="rect">
            <a:avLst/>
          </a:prstGeom>
          <a:noFill/>
        </p:spPr>
        <p:txBody>
          <a:bodyPr wrap="square" rtlCol="0">
            <a:spAutoFit/>
          </a:bodyPr>
          <a:lstStyle/>
          <a:p>
            <a:r>
              <a:rPr lang="en-US" altLang="zh-CN" sz="2000" b="1" dirty="0">
                <a:sym typeface="+mn-ea"/>
              </a:rPr>
              <a:t>1</a:t>
            </a:r>
            <a:r>
              <a:rPr lang="zh-CN" altLang="en-US" sz="2000" b="1" dirty="0">
                <a:sym typeface="+mn-ea"/>
              </a:rPr>
              <a:t>、接待申请流程填写要点</a:t>
            </a:r>
            <a:endParaRPr lang="zh-CN" altLang="en-US" sz="2000" b="1" dirty="0"/>
          </a:p>
        </p:txBody>
      </p:sp>
      <p:sp>
        <p:nvSpPr>
          <p:cNvPr id="11" name="矩形 10"/>
          <p:cNvSpPr/>
          <p:nvPr/>
        </p:nvSpPr>
        <p:spPr>
          <a:xfrm>
            <a:off x="338609" y="87752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18666" y="1072795"/>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5"/>
          <p:cNvSpPr txBox="1"/>
          <p:nvPr/>
        </p:nvSpPr>
        <p:spPr>
          <a:xfrm>
            <a:off x="896513" y="5328060"/>
            <a:ext cx="2683823" cy="398780"/>
          </a:xfrm>
          <a:prstGeom prst="rect">
            <a:avLst/>
          </a:prstGeom>
          <a:noFill/>
        </p:spPr>
        <p:txBody>
          <a:bodyPr wrap="square" rtlCol="0">
            <a:spAutoFit/>
          </a:bodyPr>
          <a:lstStyle/>
          <a:p>
            <a:pPr marL="342900" indent="-342900">
              <a:buFont typeface="Wingdings" panose="05000000000000000000" pitchFamily="2" charset="2"/>
              <a:buChar char="l"/>
            </a:pPr>
            <a:r>
              <a:rPr lang="zh-CN" altLang="en-US" b="1" dirty="0">
                <a:solidFill>
                  <a:schemeClr val="accent1">
                    <a:lumMod val="75000"/>
                  </a:schemeClr>
                </a:solidFill>
              </a:rPr>
              <a:t>住宿标准</a:t>
            </a:r>
            <a:r>
              <a:rPr lang="zh-CN" altLang="en-US" sz="2000" b="1" dirty="0">
                <a:solidFill>
                  <a:schemeClr val="accent1">
                    <a:lumMod val="75000"/>
                  </a:schemeClr>
                </a:solidFill>
              </a:rPr>
              <a:t>：</a:t>
            </a:r>
            <a:endParaRPr lang="zh-CN" altLang="en-US" sz="2000" b="1" dirty="0">
              <a:solidFill>
                <a:schemeClr val="accent1">
                  <a:lumMod val="75000"/>
                </a:schemeClr>
              </a:solidFill>
            </a:endParaRPr>
          </a:p>
        </p:txBody>
      </p:sp>
      <p:sp>
        <p:nvSpPr>
          <p:cNvPr id="15" name="TextBox 16"/>
          <p:cNvSpPr txBox="1"/>
          <p:nvPr/>
        </p:nvSpPr>
        <p:spPr>
          <a:xfrm>
            <a:off x="1311854" y="5820551"/>
            <a:ext cx="9475511" cy="583565"/>
          </a:xfrm>
          <a:prstGeom prst="rect">
            <a:avLst/>
          </a:prstGeom>
          <a:noFill/>
        </p:spPr>
        <p:txBody>
          <a:bodyPr wrap="square" rtlCol="0">
            <a:spAutoFit/>
          </a:bodyPr>
          <a:lstStyle/>
          <a:p>
            <a:pPr marL="285750" indent="-285750">
              <a:buFont typeface="Arial" panose="020B0604020202020204" pitchFamily="34" charset="0"/>
              <a:buChar char="•"/>
            </a:pPr>
            <a:r>
              <a:rPr lang="zh-CN" altLang="en-US" sz="1600" dirty="0"/>
              <a:t>按照客户住宿需求，填写住宿地、住宿开始和结束日期，住宿天数，人数和申请金额，报销发票不能超过申请预算每日申请金额。</a:t>
            </a:r>
            <a:endParaRPr lang="en-US" altLang="zh-CN" sz="1600" dirty="0"/>
          </a:p>
        </p:txBody>
      </p:sp>
      <p:sp>
        <p:nvSpPr>
          <p:cNvPr id="2" name="文本框 1"/>
          <p:cNvSpPr txBox="1"/>
          <p:nvPr/>
        </p:nvSpPr>
        <p:spPr>
          <a:xfrm>
            <a:off x="979805" y="942340"/>
            <a:ext cx="4064000" cy="398780"/>
          </a:xfrm>
          <a:prstGeom prst="rect">
            <a:avLst/>
          </a:prstGeom>
          <a:noFill/>
        </p:spPr>
        <p:txBody>
          <a:bodyPr wrap="square" rtlCol="0">
            <a:spAutoFit/>
          </a:bodyPr>
          <a:p>
            <a:r>
              <a:rPr lang="en-US" altLang="zh-CN" sz="2000" b="1">
                <a:solidFill>
                  <a:schemeClr val="accent1">
                    <a:lumMod val="75000"/>
                  </a:schemeClr>
                </a:solidFill>
              </a:rPr>
              <a:t>1.5</a:t>
            </a:r>
            <a:r>
              <a:rPr lang="zh-CN" altLang="en-US" sz="2000" b="1">
                <a:solidFill>
                  <a:schemeClr val="accent1">
                    <a:lumMod val="75000"/>
                  </a:schemeClr>
                </a:solidFill>
              </a:rPr>
              <a:t>定义要求解析</a:t>
            </a:r>
            <a:endParaRPr lang="zh-CN" altLang="en-US" sz="2000" b="1">
              <a:solidFill>
                <a:schemeClr val="accent1">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TextBox 8"/>
          <p:cNvSpPr txBox="1"/>
          <p:nvPr/>
        </p:nvSpPr>
        <p:spPr>
          <a:xfrm>
            <a:off x="863600" y="888365"/>
            <a:ext cx="10206990" cy="368300"/>
          </a:xfrm>
          <a:prstGeom prst="rect">
            <a:avLst/>
          </a:prstGeom>
          <a:noFill/>
        </p:spPr>
        <p:txBody>
          <a:bodyPr wrap="square" rtlCol="0">
            <a:spAutoFit/>
          </a:bodyPr>
          <a:lstStyle/>
          <a:p>
            <a:pPr marL="0" indent="0">
              <a:buFont typeface="Wingdings" panose="05000000000000000000" pitchFamily="2" charset="2"/>
              <a:buNone/>
            </a:pPr>
            <a:r>
              <a:rPr lang="en-US" altLang="zh-CN" b="1" dirty="0">
                <a:solidFill>
                  <a:schemeClr val="accent1">
                    <a:lumMod val="75000"/>
                  </a:schemeClr>
                </a:solidFill>
              </a:rPr>
              <a:t>2.1 </a:t>
            </a:r>
            <a:r>
              <a:rPr lang="zh-CN" altLang="en-US" b="1" dirty="0">
                <a:solidFill>
                  <a:schemeClr val="accent1">
                    <a:lumMod val="75000"/>
                  </a:schemeClr>
                </a:solidFill>
              </a:rPr>
              <a:t>就餐清单图例展示：</a:t>
            </a:r>
            <a:endParaRPr lang="en-US" altLang="zh-CN" b="1" dirty="0">
              <a:solidFill>
                <a:schemeClr val="accent1">
                  <a:lumMod val="75000"/>
                </a:schemeClr>
              </a:solidFill>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1271" y="1351118"/>
            <a:ext cx="2804714" cy="503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26" y="1358856"/>
            <a:ext cx="3212079" cy="502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935" y="1351280"/>
            <a:ext cx="3340735" cy="446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252084" y="3013959"/>
            <a:ext cx="1003312" cy="830964"/>
          </a:xfrm>
          <a:prstGeom prst="rect">
            <a:avLst/>
          </a:prstGeom>
          <a:solidFill>
            <a:srgbClr val="C00000"/>
          </a:solidFill>
          <a:ln>
            <a:noFill/>
          </a:ln>
          <a:effectLst/>
        </p:spPr>
      </p:pic>
      <p:pic>
        <p:nvPicPr>
          <p:cNvPr id="11"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350864" y="3285739"/>
            <a:ext cx="1003312" cy="830964"/>
          </a:xfrm>
          <a:prstGeom prst="rect">
            <a:avLst/>
          </a:prstGeom>
          <a:solidFill>
            <a:srgbClr val="C00000"/>
          </a:solidFill>
          <a:ln>
            <a:noFill/>
          </a:ln>
          <a:effectLst/>
        </p:spPr>
      </p:pic>
      <p:pic>
        <p:nvPicPr>
          <p:cNvPr id="12" name="图形 5" descr="关闭"/>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49902" y="3005241"/>
            <a:ext cx="839116" cy="839118"/>
          </a:xfrm>
          <a:prstGeom prst="rect">
            <a:avLst/>
          </a:prstGeom>
        </p:spPr>
      </p:pic>
      <p:sp>
        <p:nvSpPr>
          <p:cNvPr id="13" name="文本框 12"/>
          <p:cNvSpPr txBox="1"/>
          <p:nvPr/>
        </p:nvSpPr>
        <p:spPr>
          <a:xfrm>
            <a:off x="8610600" y="217714"/>
            <a:ext cx="2913743" cy="398780"/>
          </a:xfrm>
          <a:prstGeom prst="rect">
            <a:avLst/>
          </a:prstGeom>
          <a:noFill/>
        </p:spPr>
        <p:txBody>
          <a:bodyPr wrap="square" rtlCol="0">
            <a:spAutoFit/>
          </a:bodyPr>
          <a:lstStyle/>
          <a:p>
            <a:r>
              <a:rPr lang="en-US" altLang="zh-CN" sz="2000" b="1" dirty="0"/>
              <a:t>2</a:t>
            </a:r>
            <a:r>
              <a:rPr lang="zh-CN" altLang="en-US" sz="2000" b="1" dirty="0"/>
              <a:t>、业务招待费附件要求</a:t>
            </a:r>
            <a:endParaRPr lang="zh-CN" altLang="en-US" sz="2000" b="1" dirty="0"/>
          </a:p>
        </p:txBody>
      </p:sp>
      <p:sp>
        <p:nvSpPr>
          <p:cNvPr id="14" name="矩形 13"/>
          <p:cNvSpPr/>
          <p:nvPr/>
        </p:nvSpPr>
        <p:spPr>
          <a:xfrm>
            <a:off x="338609" y="87752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18666" y="1072795"/>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标注 7"/>
          <p:cNvSpPr/>
          <p:nvPr/>
        </p:nvSpPr>
        <p:spPr>
          <a:xfrm>
            <a:off x="9392285" y="729615"/>
            <a:ext cx="2792095" cy="3114675"/>
          </a:xfrm>
          <a:prstGeom prst="cloudCallou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p>
            <a:pPr algn="l"/>
            <a:r>
              <a:rPr lang="zh-CN" altLang="en-US" sz="1600" b="1">
                <a:solidFill>
                  <a:srgbClr val="C00000"/>
                </a:solidFill>
              </a:rPr>
              <a:t>菜单中重要字段：</a:t>
            </a:r>
            <a:endParaRPr lang="zh-CN" altLang="en-US" sz="1600" b="1">
              <a:solidFill>
                <a:srgbClr val="C00000"/>
              </a:solidFill>
            </a:endParaRPr>
          </a:p>
          <a:p>
            <a:pPr marL="285750" indent="-285750" algn="l">
              <a:buFont typeface="Wingdings" panose="05000000000000000000" charset="0"/>
              <a:buChar char="Ø"/>
            </a:pPr>
            <a:r>
              <a:rPr lang="zh-CN" altLang="en-US" sz="1600"/>
              <a:t>日期</a:t>
            </a:r>
            <a:endParaRPr lang="zh-CN" altLang="en-US" sz="1600"/>
          </a:p>
          <a:p>
            <a:pPr marL="285750" indent="-285750" algn="l">
              <a:buFont typeface="Wingdings" panose="05000000000000000000" charset="0"/>
              <a:buChar char="Ø"/>
            </a:pPr>
            <a:r>
              <a:rPr lang="zh-CN" altLang="en-US" sz="1600"/>
              <a:t>人数</a:t>
            </a:r>
            <a:endParaRPr lang="zh-CN" altLang="en-US" sz="1600"/>
          </a:p>
          <a:p>
            <a:pPr marL="285750" indent="-285750" algn="l">
              <a:buFont typeface="Wingdings" panose="05000000000000000000" charset="0"/>
              <a:buChar char="Ø"/>
            </a:pPr>
            <a:r>
              <a:rPr lang="zh-CN" altLang="en-US" sz="1600"/>
              <a:t>菜品</a:t>
            </a:r>
            <a:endParaRPr lang="zh-CN" altLang="en-US" sz="1600"/>
          </a:p>
          <a:p>
            <a:pPr marL="285750" indent="-285750" algn="l">
              <a:buFont typeface="Wingdings" panose="05000000000000000000" charset="0"/>
              <a:buChar char="Ø"/>
            </a:pPr>
            <a:r>
              <a:rPr lang="zh-CN" altLang="en-US" sz="1600"/>
              <a:t>金额</a:t>
            </a:r>
            <a:endParaRPr lang="zh-CN" altLang="en-US" sz="1600"/>
          </a:p>
          <a:p>
            <a:pPr marL="285750" indent="-285750" algn="l">
              <a:buFont typeface="Wingdings" panose="05000000000000000000" charset="0"/>
              <a:buChar char="Ø"/>
            </a:pPr>
            <a:r>
              <a:rPr lang="zh-CN" altLang="en-US" sz="1600"/>
              <a:t>印章</a:t>
            </a:r>
            <a:endParaRPr lang="zh-CN" altLang="en-US" sz="1600"/>
          </a:p>
          <a:p>
            <a:pPr marL="0" indent="0" algn="l">
              <a:buFont typeface="Wingdings" panose="05000000000000000000" charset="0"/>
              <a:buNone/>
            </a:pPr>
            <a:r>
              <a:rPr lang="zh-CN" altLang="en-US" sz="1200" b="1">
                <a:solidFill>
                  <a:srgbClr val="C00000"/>
                </a:solidFill>
              </a:rPr>
              <a:t>以上信息应清晰可辨认</a:t>
            </a:r>
            <a:endParaRPr lang="zh-CN" altLang="en-US" sz="1200" b="1">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840199" y="6367253"/>
            <a:ext cx="1368287" cy="368300"/>
          </a:xfrm>
        </p:spPr>
        <p:txBody>
          <a:bodyPr/>
          <a:lstStyle/>
          <a:p>
            <a:fld id="{CD892769-B9A0-42A3-B798-F2DD9B97BD15}" type="slidenum">
              <a:rPr lang="zh-CN" altLang="en-US" smtClean="0"/>
            </a:fld>
            <a:endParaRPr lang="zh-CN" altLang="en-US" dirty="0"/>
          </a:p>
        </p:txBody>
      </p:sp>
      <p:sp>
        <p:nvSpPr>
          <p:cNvPr id="8" name="TextBox 7"/>
          <p:cNvSpPr txBox="1"/>
          <p:nvPr/>
        </p:nvSpPr>
        <p:spPr>
          <a:xfrm>
            <a:off x="1143811" y="1593230"/>
            <a:ext cx="10747513" cy="4323080"/>
          </a:xfrm>
          <a:prstGeom prst="rect">
            <a:avLst/>
          </a:prstGeom>
          <a:noFill/>
        </p:spPr>
        <p:txBody>
          <a:bodyPr wrap="square" rtlCol="0">
            <a:spAutoFit/>
          </a:bodyPr>
          <a:lstStyle/>
          <a:p>
            <a:pPr marL="285750" indent="-285750">
              <a:lnSpc>
                <a:spcPts val="3000"/>
              </a:lnSpc>
              <a:buFont typeface="Arial" panose="020B0604020202020204" pitchFamily="34" charset="0"/>
              <a:buChar char="•"/>
            </a:pPr>
            <a:r>
              <a:rPr lang="zh-CN" altLang="en-US" sz="1600" dirty="0"/>
              <a:t>依据</a:t>
            </a:r>
            <a:r>
              <a:rPr lang="en-US" altLang="zh-CN" sz="1600" dirty="0"/>
              <a:t>《</a:t>
            </a:r>
            <a:r>
              <a:rPr lang="zh-CN" altLang="en-US" sz="1600" dirty="0"/>
              <a:t>中材叶片招待费实施细则</a:t>
            </a:r>
            <a:r>
              <a:rPr lang="en-US" altLang="zh-CN" sz="1600" dirty="0"/>
              <a:t>》</a:t>
            </a:r>
            <a:r>
              <a:rPr lang="zh-CN" altLang="en-US" sz="1600" dirty="0"/>
              <a:t>，报销招待费，需要附饭店盖章版的就餐清单，不提供就餐清单的，不予报销；</a:t>
            </a:r>
            <a:endParaRPr lang="en-US" altLang="zh-CN" sz="1600" dirty="0"/>
          </a:p>
          <a:p>
            <a:pPr marL="285750" indent="-285750">
              <a:lnSpc>
                <a:spcPts val="3000"/>
              </a:lnSpc>
              <a:buFont typeface="Arial" panose="020B0604020202020204" pitchFamily="34" charset="0"/>
              <a:buChar char="•"/>
            </a:pPr>
            <a:r>
              <a:rPr lang="zh-CN" altLang="en-US" sz="1600" dirty="0"/>
              <a:t>就餐清单上的用章名称应与发票票面销售方名称一致或可证明关联性；</a:t>
            </a:r>
            <a:endParaRPr lang="en-US" altLang="zh-CN" sz="1600" dirty="0"/>
          </a:p>
          <a:p>
            <a:pPr marL="285750" indent="-285750">
              <a:lnSpc>
                <a:spcPts val="3000"/>
              </a:lnSpc>
              <a:buFont typeface="Arial" panose="020B0604020202020204" pitchFamily="34" charset="0"/>
              <a:buChar char="•"/>
            </a:pPr>
            <a:r>
              <a:rPr lang="zh-CN" altLang="en-US" sz="1600" dirty="0"/>
              <a:t>清单上显示的就餐日期应与接待申请日期及实际就餐日期一致，清单金额应该与发票票面金额一致；</a:t>
            </a:r>
            <a:endParaRPr lang="en-US" altLang="zh-CN" sz="1600" dirty="0"/>
          </a:p>
          <a:p>
            <a:pPr marL="285750" indent="-285750">
              <a:lnSpc>
                <a:spcPts val="3000"/>
              </a:lnSpc>
              <a:buFont typeface="Arial" panose="020B0604020202020204" pitchFamily="34" charset="0"/>
              <a:buChar char="•"/>
            </a:pPr>
            <a:r>
              <a:rPr lang="zh-CN" altLang="en-US" sz="1600" dirty="0">
                <a:solidFill>
                  <a:schemeClr val="tx1"/>
                </a:solidFill>
              </a:rPr>
              <a:t>关注就餐清单人数与接待申请</a:t>
            </a:r>
            <a:r>
              <a:rPr lang="zh-CN" altLang="en-US" sz="1600" b="1" dirty="0">
                <a:solidFill>
                  <a:srgbClr val="C00000"/>
                </a:solidFill>
              </a:rPr>
              <a:t>人数不一致</a:t>
            </a:r>
            <a:r>
              <a:rPr lang="zh-CN" altLang="en-US" sz="1600" dirty="0">
                <a:solidFill>
                  <a:schemeClr val="tx1"/>
                </a:solidFill>
              </a:rPr>
              <a:t>情况（</a:t>
            </a:r>
            <a:r>
              <a:rPr lang="zh-CN" sz="1600" dirty="0">
                <a:solidFill>
                  <a:schemeClr val="tx1"/>
                </a:solidFill>
              </a:rPr>
              <a:t>①</a:t>
            </a:r>
            <a:r>
              <a:rPr lang="en-US" altLang="zh-CN" sz="1600" dirty="0">
                <a:solidFill>
                  <a:schemeClr val="tx1"/>
                </a:solidFill>
              </a:rPr>
              <a:t> </a:t>
            </a:r>
            <a:r>
              <a:rPr lang="zh-CN" altLang="en-US" sz="1600" dirty="0">
                <a:solidFill>
                  <a:schemeClr val="tx1"/>
                </a:solidFill>
              </a:rPr>
              <a:t>就餐比申请的</a:t>
            </a:r>
            <a:r>
              <a:rPr lang="zh-CN" altLang="en-US" sz="1600" b="1" dirty="0">
                <a:solidFill>
                  <a:schemeClr val="tx1"/>
                </a:solidFill>
              </a:rPr>
              <a:t>人数多</a:t>
            </a:r>
            <a:r>
              <a:rPr lang="zh-CN" altLang="en-US" sz="1600" dirty="0">
                <a:solidFill>
                  <a:schemeClr val="tx1"/>
                </a:solidFill>
              </a:rPr>
              <a:t>时需考虑</a:t>
            </a:r>
            <a:r>
              <a:rPr lang="zh-CN" altLang="en-US" sz="1600" b="1" dirty="0">
                <a:solidFill>
                  <a:schemeClr val="tx1"/>
                </a:solidFill>
              </a:rPr>
              <a:t>陪同人数是否超标</a:t>
            </a:r>
            <a:r>
              <a:rPr lang="zh-CN" altLang="en-US" sz="1600" dirty="0">
                <a:solidFill>
                  <a:schemeClr val="tx1"/>
                </a:solidFill>
              </a:rPr>
              <a:t>；</a:t>
            </a:r>
            <a:r>
              <a:rPr lang="zh-CN" sz="1600" dirty="0">
                <a:solidFill>
                  <a:schemeClr val="tx1"/>
                </a:solidFill>
              </a:rPr>
              <a:t>②</a:t>
            </a:r>
            <a:r>
              <a:rPr lang="en-US" altLang="zh-CN" sz="1600" dirty="0">
                <a:solidFill>
                  <a:schemeClr val="tx1"/>
                </a:solidFill>
              </a:rPr>
              <a:t> </a:t>
            </a:r>
            <a:r>
              <a:rPr lang="zh-CN" altLang="en-US" sz="1600" dirty="0">
                <a:solidFill>
                  <a:schemeClr val="tx1"/>
                </a:solidFill>
              </a:rPr>
              <a:t>就餐比申请的</a:t>
            </a:r>
            <a:r>
              <a:rPr lang="zh-CN" altLang="en-US" sz="1600" b="1" dirty="0">
                <a:solidFill>
                  <a:schemeClr val="tx1"/>
                </a:solidFill>
              </a:rPr>
              <a:t>人数少</a:t>
            </a:r>
            <a:r>
              <a:rPr lang="zh-CN" altLang="en-US" sz="1600" dirty="0">
                <a:solidFill>
                  <a:schemeClr val="tx1"/>
                </a:solidFill>
              </a:rPr>
              <a:t>时需考虑</a:t>
            </a:r>
            <a:r>
              <a:rPr lang="zh-CN" altLang="en-US" sz="1600" b="1" dirty="0">
                <a:solidFill>
                  <a:schemeClr val="tx1"/>
                </a:solidFill>
              </a:rPr>
              <a:t>人均标准是否超制度上限</a:t>
            </a:r>
            <a:r>
              <a:rPr lang="zh-CN" altLang="en-US" sz="1600" dirty="0">
                <a:solidFill>
                  <a:schemeClr val="tx1"/>
                </a:solidFill>
              </a:rPr>
              <a:t>）；</a:t>
            </a:r>
            <a:endParaRPr lang="en-US" altLang="zh-CN" sz="1600" dirty="0">
              <a:solidFill>
                <a:schemeClr val="tx1"/>
              </a:solidFill>
            </a:endParaRPr>
          </a:p>
          <a:p>
            <a:pPr marL="285750" indent="-285750">
              <a:lnSpc>
                <a:spcPts val="3000"/>
              </a:lnSpc>
              <a:buFont typeface="Arial" panose="020B0604020202020204" pitchFamily="34" charset="0"/>
              <a:buChar char="•"/>
            </a:pPr>
            <a:r>
              <a:rPr lang="zh-CN" altLang="en-US" sz="1600" dirty="0"/>
              <a:t>清单中酒水消费金额应该在申请金额范围内，而且不超制度规定上限金额；</a:t>
            </a:r>
            <a:endParaRPr lang="en-US" altLang="zh-CN" sz="1600" dirty="0"/>
          </a:p>
          <a:p>
            <a:pPr marL="285750" indent="-285750">
              <a:lnSpc>
                <a:spcPts val="3000"/>
              </a:lnSpc>
              <a:buFont typeface="Arial" panose="020B0604020202020204" pitchFamily="34" charset="0"/>
              <a:buChar char="•"/>
            </a:pPr>
            <a:r>
              <a:rPr lang="zh-CN" altLang="en-US" sz="1600" dirty="0"/>
              <a:t>清单中出现香烟的，不予报销；</a:t>
            </a:r>
            <a:endParaRPr lang="en-US" altLang="zh-CN" sz="1600" dirty="0"/>
          </a:p>
          <a:p>
            <a:pPr marL="285750" indent="-285750">
              <a:lnSpc>
                <a:spcPts val="3000"/>
              </a:lnSpc>
              <a:buFont typeface="Arial" panose="020B0604020202020204" pitchFamily="34" charset="0"/>
              <a:buChar char="•"/>
            </a:pPr>
            <a:r>
              <a:rPr lang="zh-CN" altLang="en-US" sz="1600" dirty="0"/>
              <a:t>清单中的菜品应当为家常菜，不得出现</a:t>
            </a:r>
            <a:r>
              <a:rPr lang="zh-CN" altLang="en-US" sz="1600" b="1" dirty="0">
                <a:solidFill>
                  <a:srgbClr val="C00000"/>
                </a:solidFill>
              </a:rPr>
              <a:t>鱼翅、燕窝、鲍鱼</a:t>
            </a:r>
            <a:r>
              <a:rPr lang="zh-CN" altLang="en-US" sz="1600" dirty="0"/>
              <a:t>等高等菜肴和</a:t>
            </a:r>
            <a:r>
              <a:rPr lang="zh-CN" altLang="en-US" sz="1600" dirty="0">
                <a:sym typeface="+mn-ea"/>
              </a:rPr>
              <a:t>用</a:t>
            </a:r>
            <a:r>
              <a:rPr lang="zh-CN" altLang="en-US" sz="1600" dirty="0"/>
              <a:t>野生保护动物制作的菜肴；</a:t>
            </a:r>
            <a:endParaRPr lang="en-US" altLang="zh-CN" sz="1600" dirty="0"/>
          </a:p>
          <a:p>
            <a:pPr marL="285750" indent="-285750">
              <a:lnSpc>
                <a:spcPts val="3000"/>
              </a:lnSpc>
              <a:buFont typeface="Arial" panose="020B0604020202020204" pitchFamily="34" charset="0"/>
              <a:buChar char="•"/>
            </a:pPr>
            <a:r>
              <a:rPr lang="zh-CN" altLang="en-US" sz="1600" dirty="0"/>
              <a:t>就餐清单打印需要清晰，不清晰的重新开具；</a:t>
            </a:r>
            <a:endParaRPr lang="en-US" altLang="zh-CN" sz="1600" dirty="0"/>
          </a:p>
          <a:p>
            <a:pPr marL="285750" indent="-285750">
              <a:lnSpc>
                <a:spcPts val="3000"/>
              </a:lnSpc>
              <a:buFont typeface="Arial" panose="020B0604020202020204" pitchFamily="34" charset="0"/>
              <a:buChar char="•"/>
            </a:pPr>
            <a:r>
              <a:rPr lang="zh-CN" altLang="en-US" sz="1600" dirty="0"/>
              <a:t>就餐清单中包含娱乐性项目的如扑克牌，不能报销；接待时避免去</a:t>
            </a:r>
            <a:r>
              <a:rPr lang="zh-CN" altLang="en-US" sz="1600" b="1" dirty="0">
                <a:solidFill>
                  <a:srgbClr val="C00000"/>
                </a:solidFill>
              </a:rPr>
              <a:t>俱乐部</a:t>
            </a:r>
            <a:r>
              <a:rPr lang="zh-CN" altLang="en-US" sz="1600" dirty="0"/>
              <a:t>和</a:t>
            </a:r>
            <a:r>
              <a:rPr lang="zh-CN" altLang="en-US" sz="1600" b="1" dirty="0">
                <a:solidFill>
                  <a:srgbClr val="C00000"/>
                </a:solidFill>
              </a:rPr>
              <a:t>艺术中心</a:t>
            </a:r>
            <a:r>
              <a:rPr lang="zh-CN" altLang="en-US" sz="1600" dirty="0"/>
              <a:t>的地方</a:t>
            </a:r>
            <a:endParaRPr lang="en-US" altLang="zh-CN" sz="1600" dirty="0"/>
          </a:p>
          <a:p>
            <a:pPr marL="285750" indent="-285750">
              <a:lnSpc>
                <a:spcPts val="3000"/>
              </a:lnSpc>
              <a:buFont typeface="Arial" panose="020B0604020202020204" pitchFamily="34" charset="0"/>
              <a:buChar char="•"/>
            </a:pPr>
            <a:r>
              <a:rPr lang="zh-CN" altLang="en-US" sz="1600" dirty="0"/>
              <a:t>注意单个菜单的价格，对于单个菜价超过</a:t>
            </a:r>
            <a:r>
              <a:rPr lang="en-US" altLang="zh-CN" sz="1600" dirty="0"/>
              <a:t>300</a:t>
            </a:r>
            <a:r>
              <a:rPr lang="zh-CN" altLang="en-US" sz="1600" dirty="0"/>
              <a:t>元的应该重视</a:t>
            </a:r>
            <a:endParaRPr lang="zh-CN" altLang="en-US" sz="1600" dirty="0"/>
          </a:p>
        </p:txBody>
      </p:sp>
      <p:sp>
        <p:nvSpPr>
          <p:cNvPr id="9" name="TextBox 5"/>
          <p:cNvSpPr txBox="1"/>
          <p:nvPr/>
        </p:nvSpPr>
        <p:spPr>
          <a:xfrm>
            <a:off x="1125528" y="1155859"/>
            <a:ext cx="4439207" cy="368300"/>
          </a:xfrm>
          <a:prstGeom prst="rect">
            <a:avLst/>
          </a:prstGeom>
          <a:noFill/>
        </p:spPr>
        <p:txBody>
          <a:bodyPr wrap="square" rtlCol="0">
            <a:spAutoFit/>
          </a:bodyPr>
          <a:lstStyle/>
          <a:p>
            <a:pPr marL="0" indent="0">
              <a:buFont typeface="Wingdings" panose="05000000000000000000" pitchFamily="2" charset="2"/>
              <a:buNone/>
            </a:pPr>
            <a:r>
              <a:rPr lang="en-US" altLang="zh-CN" b="1" dirty="0">
                <a:solidFill>
                  <a:schemeClr val="accent1"/>
                </a:solidFill>
              </a:rPr>
              <a:t>2.1 </a:t>
            </a:r>
            <a:r>
              <a:rPr lang="zh-CN" altLang="en-US" b="1" dirty="0">
                <a:solidFill>
                  <a:schemeClr val="accent1"/>
                </a:solidFill>
              </a:rPr>
              <a:t>招待费就餐清单规范要求：</a:t>
            </a:r>
            <a:endParaRPr lang="zh-CN" altLang="en-US" b="1" dirty="0">
              <a:solidFill>
                <a:schemeClr val="accent1"/>
              </a:solidFill>
            </a:endParaRPr>
          </a:p>
        </p:txBody>
      </p:sp>
      <p:sp>
        <p:nvSpPr>
          <p:cNvPr id="10" name="文本框 9"/>
          <p:cNvSpPr txBox="1"/>
          <p:nvPr/>
        </p:nvSpPr>
        <p:spPr>
          <a:xfrm>
            <a:off x="8610600" y="217714"/>
            <a:ext cx="2913743" cy="398780"/>
          </a:xfrm>
          <a:prstGeom prst="rect">
            <a:avLst/>
          </a:prstGeom>
          <a:noFill/>
        </p:spPr>
        <p:txBody>
          <a:bodyPr wrap="square" rtlCol="0">
            <a:spAutoFit/>
          </a:bodyPr>
          <a:lstStyle/>
          <a:p>
            <a:r>
              <a:rPr lang="en-US" altLang="zh-CN" sz="2000" b="1" dirty="0"/>
              <a:t>2</a:t>
            </a:r>
            <a:r>
              <a:rPr lang="zh-CN" altLang="en-US" sz="2000" b="1" dirty="0"/>
              <a:t>、业务招待费附件要求</a:t>
            </a:r>
            <a:endParaRPr lang="zh-CN" altLang="en-US" sz="2000" b="1" dirty="0"/>
          </a:p>
        </p:txBody>
      </p:sp>
      <p:sp>
        <p:nvSpPr>
          <p:cNvPr id="11" name="矩形 10"/>
          <p:cNvSpPr/>
          <p:nvPr/>
        </p:nvSpPr>
        <p:spPr>
          <a:xfrm>
            <a:off x="338609" y="87752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18666" y="1072795"/>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aphicFrame>
        <p:nvGraphicFramePr>
          <p:cNvPr id="6" name="表格 5"/>
          <p:cNvGraphicFramePr>
            <a:graphicFrameLocks noGrp="1"/>
          </p:cNvGraphicFramePr>
          <p:nvPr>
            <p:custDataLst>
              <p:tags r:id="rId1"/>
            </p:custDataLst>
          </p:nvPr>
        </p:nvGraphicFramePr>
        <p:xfrm>
          <a:off x="494030" y="821055"/>
          <a:ext cx="11204575" cy="5953125"/>
        </p:xfrm>
        <a:graphic>
          <a:graphicData uri="http://schemas.openxmlformats.org/drawingml/2006/table">
            <a:tbl>
              <a:tblPr>
                <a:tableStyleId>{8799B23B-EC83-4686-B30A-512413B5E67A}</a:tableStyleId>
              </a:tblPr>
              <a:tblGrid>
                <a:gridCol w="729615"/>
                <a:gridCol w="2643505"/>
                <a:gridCol w="7831455"/>
              </a:tblGrid>
              <a:tr h="463550">
                <a:tc>
                  <a:txBody>
                    <a:bodyPr/>
                    <a:lstStyle/>
                    <a:p>
                      <a:pPr algn="ctr" fontAlgn="ctr"/>
                      <a:r>
                        <a:rPr lang="zh-CN" altLang="en-US" sz="1600" b="1" u="none" strike="noStrike" dirty="0">
                          <a:effectLst/>
                        </a:rPr>
                        <a:t>序号</a:t>
                      </a:r>
                      <a:endParaRPr lang="zh-CN" altLang="en-US" sz="1600" b="1" u="none" strike="noStrike" dirty="0">
                        <a:effectLst/>
                      </a:endParaRPr>
                    </a:p>
                  </a:txBody>
                  <a:tcPr marL="11425" marR="11425" marT="11425" marB="0" anchor="ctr">
                    <a:solidFill>
                      <a:schemeClr val="bg1">
                        <a:lumMod val="75000"/>
                      </a:schemeClr>
                    </a:solidFill>
                  </a:tcPr>
                </a:tc>
                <a:tc>
                  <a:txBody>
                    <a:bodyPr/>
                    <a:lstStyle/>
                    <a:p>
                      <a:pPr algn="ctr" fontAlgn="ctr"/>
                      <a:r>
                        <a:rPr lang="zh-CN" altLang="en-US" sz="1600" b="1" u="none" strike="noStrike">
                          <a:effectLst/>
                        </a:rPr>
                        <a:t>费用类别</a:t>
                      </a:r>
                      <a:endParaRPr lang="zh-CN" altLang="en-US" sz="1600" b="1" u="none" strike="noStrike">
                        <a:effectLst/>
                      </a:endParaRPr>
                    </a:p>
                  </a:txBody>
                  <a:tcPr marL="11425" marR="11425" marT="11425" marB="0" anchor="ctr">
                    <a:solidFill>
                      <a:schemeClr val="bg1">
                        <a:lumMod val="75000"/>
                      </a:schemeClr>
                    </a:solidFill>
                  </a:tcPr>
                </a:tc>
                <a:tc>
                  <a:txBody>
                    <a:bodyPr/>
                    <a:p>
                      <a:pPr algn="ctr" fontAlgn="ctr">
                        <a:buNone/>
                      </a:pPr>
                      <a:r>
                        <a:rPr lang="zh-CN" altLang="en-US" sz="1600" b="1" u="none" strike="noStrike">
                          <a:effectLst/>
                        </a:rPr>
                        <a:t>核算范围</a:t>
                      </a:r>
                      <a:endParaRPr lang="zh-CN" altLang="en-US" sz="1600" b="1" u="none" strike="noStrike">
                        <a:effectLst/>
                      </a:endParaRPr>
                    </a:p>
                  </a:txBody>
                  <a:tcPr marL="11425" marR="11425" marT="11425" marB="0" anchor="ctr">
                    <a:solidFill>
                      <a:schemeClr val="bg1">
                        <a:lumMod val="75000"/>
                      </a:schemeClr>
                    </a:solidFill>
                  </a:tcPr>
                </a:tc>
              </a:tr>
              <a:tr h="1078230">
                <a:tc>
                  <a:txBody>
                    <a:bodyPr/>
                    <a:lstStyle/>
                    <a:p>
                      <a:pPr algn="ctr" fontAlgn="ctr"/>
                      <a:r>
                        <a:rPr lang="en-US" altLang="zh-CN" sz="1400" u="none" strike="noStrike" dirty="0">
                          <a:effectLst/>
                        </a:rPr>
                        <a:t>1</a:t>
                      </a:r>
                      <a:endParaRPr lang="en-US" altLang="zh-CN" sz="1400" u="none" strike="noStrike" dirty="0">
                        <a:effectLst/>
                      </a:endParaRPr>
                    </a:p>
                  </a:txBody>
                  <a:tcPr marL="11425" marR="11425" marT="11425" marB="0" anchor="ctr"/>
                </a:tc>
                <a:tc>
                  <a:txBody>
                    <a:bodyPr/>
                    <a:lstStyle/>
                    <a:p>
                      <a:pPr algn="ctr" fontAlgn="ctr"/>
                      <a:r>
                        <a:rPr lang="zh-CN" altLang="en-US" sz="1400" u="none" strike="noStrike" dirty="0">
                          <a:effectLst/>
                        </a:rPr>
                        <a:t>财务费用</a:t>
                      </a:r>
                      <a:r>
                        <a:rPr lang="en-US" altLang="zh-CN" sz="1400" u="none" strike="noStrike" dirty="0">
                          <a:effectLst/>
                        </a:rPr>
                        <a:t>-</a:t>
                      </a:r>
                      <a:r>
                        <a:rPr lang="zh-CN" altLang="en-US" sz="1400" u="none" strike="noStrike" dirty="0">
                          <a:effectLst/>
                        </a:rPr>
                        <a:t>非关联方</a:t>
                      </a:r>
                      <a:r>
                        <a:rPr lang="en-US" altLang="zh-CN" sz="1400" u="none" strike="noStrike" dirty="0">
                          <a:effectLst/>
                        </a:rPr>
                        <a:t>-</a:t>
                      </a:r>
                      <a:r>
                        <a:rPr lang="zh-CN" altLang="en-US" sz="1400" u="none" strike="noStrike" dirty="0">
                          <a:effectLst/>
                        </a:rPr>
                        <a:t>其他手续费</a:t>
                      </a:r>
                      <a:endParaRPr lang="zh-CN" altLang="en-US" sz="1400" u="none" strike="noStrike" dirty="0">
                        <a:effectLst/>
                      </a:endParaRPr>
                    </a:p>
                  </a:txBody>
                  <a:tcPr marL="11425" marR="11425" marT="11425" marB="0" anchor="ctr"/>
                </a:tc>
                <a:tc>
                  <a:txBody>
                    <a:bodyPr/>
                    <a:p>
                      <a:pPr algn="l" fontAlgn="ctr">
                        <a:buNone/>
                      </a:pPr>
                      <a:r>
                        <a:rPr sz="1400" u="none" strike="noStrike" dirty="0">
                          <a:effectLst/>
                        </a:rPr>
                        <a:t>*银行询证费</a:t>
                      </a:r>
                      <a:endParaRPr sz="1400" u="none" strike="noStrike" dirty="0">
                        <a:effectLst/>
                      </a:endParaRPr>
                    </a:p>
                    <a:p>
                      <a:pPr algn="l" fontAlgn="ctr">
                        <a:buNone/>
                      </a:pPr>
                      <a:r>
                        <a:rPr sz="1400" u="none" strike="noStrike" dirty="0">
                          <a:effectLst/>
                        </a:rPr>
                        <a:t>*发行债券所需支付的手续费（除资本化手续费）</a:t>
                      </a:r>
                      <a:endParaRPr sz="1400" u="none" strike="noStrike" dirty="0">
                        <a:effectLst/>
                      </a:endParaRPr>
                    </a:p>
                    <a:p>
                      <a:pPr algn="l" fontAlgn="ctr">
                        <a:buNone/>
                      </a:pPr>
                      <a:r>
                        <a:rPr sz="1400" u="none" strike="noStrike" dirty="0">
                          <a:effectLst/>
                        </a:rPr>
                        <a:t>*调剂外汇手续费（除发行股票所支付的手续费）</a:t>
                      </a:r>
                      <a:endParaRPr sz="1400" u="none" strike="noStrike" dirty="0">
                        <a:effectLst/>
                      </a:endParaRPr>
                    </a:p>
                    <a:p>
                      <a:pPr algn="l" fontAlgn="ctr">
                        <a:buNone/>
                      </a:pPr>
                      <a:r>
                        <a:rPr sz="1400" u="none" strike="noStrike" dirty="0">
                          <a:effectLst/>
                        </a:rPr>
                        <a:t>*开出汇票的银行手续费</a:t>
                      </a:r>
                      <a:endParaRPr sz="1400" u="none" strike="noStrike" dirty="0">
                        <a:effectLst/>
                      </a:endParaRPr>
                    </a:p>
                    <a:p>
                      <a:pPr algn="l" fontAlgn="ctr">
                        <a:buNone/>
                      </a:pPr>
                      <a:r>
                        <a:rPr sz="1400" u="none" strike="noStrike" dirty="0">
                          <a:effectLst/>
                        </a:rPr>
                        <a:t>*账户管理费等</a:t>
                      </a:r>
                      <a:endParaRPr sz="1400" u="none" strike="noStrike" dirty="0">
                        <a:effectLst/>
                      </a:endParaRPr>
                    </a:p>
                  </a:txBody>
                  <a:tcPr marL="11425" marR="11425" marT="11425" marB="0" anchor="ctr"/>
                </a:tc>
              </a:tr>
              <a:tr h="2693035">
                <a:tc>
                  <a:txBody>
                    <a:bodyPr/>
                    <a:lstStyle/>
                    <a:p>
                      <a:pPr algn="ctr" fontAlgn="ctr"/>
                      <a:r>
                        <a:rPr lang="en-US" altLang="zh-CN" sz="1400" u="none" strike="noStrike">
                          <a:effectLst/>
                        </a:rPr>
                        <a:t>2</a:t>
                      </a:r>
                      <a:endParaRPr lang="en-US" altLang="zh-CN" sz="1400" u="none" strike="noStrike">
                        <a:effectLst/>
                      </a:endParaRPr>
                    </a:p>
                  </a:txBody>
                  <a:tcPr marL="11425" marR="11425" marT="11425" marB="0" anchor="ctr"/>
                </a:tc>
                <a:tc>
                  <a:txBody>
                    <a:bodyPr/>
                    <a:lstStyle/>
                    <a:p>
                      <a:pPr algn="ctr" fontAlgn="ctr"/>
                      <a:r>
                        <a:rPr lang="zh-CN" altLang="en-US" sz="1400" b="1" u="none" strike="noStrike" dirty="0">
                          <a:solidFill>
                            <a:srgbClr val="C00000"/>
                          </a:solidFill>
                          <a:effectLst/>
                        </a:rPr>
                        <a:t>费用</a:t>
                      </a:r>
                      <a:r>
                        <a:rPr lang="en-US" altLang="zh-CN" sz="1400" b="1" u="none" strike="noStrike" dirty="0">
                          <a:solidFill>
                            <a:srgbClr val="C00000"/>
                          </a:solidFill>
                          <a:effectLst/>
                        </a:rPr>
                        <a:t>-</a:t>
                      </a:r>
                      <a:r>
                        <a:rPr lang="zh-CN" altLang="en-US" sz="1400" b="1" u="none" strike="noStrike" dirty="0">
                          <a:solidFill>
                            <a:srgbClr val="C00000"/>
                          </a:solidFill>
                          <a:effectLst/>
                        </a:rPr>
                        <a:t>办公费</a:t>
                      </a:r>
                      <a:endParaRPr lang="zh-CN" altLang="en-US" sz="1400" b="1" u="none" strike="noStrike" dirty="0">
                        <a:solidFill>
                          <a:srgbClr val="C00000"/>
                        </a:solidFill>
                        <a:effectLst/>
                      </a:endParaRPr>
                    </a:p>
                  </a:txBody>
                  <a:tcPr marL="11425" marR="11425" marT="11425" marB="0" anchor="ctr"/>
                </a:tc>
                <a:tc>
                  <a:txBody>
                    <a:bodyPr/>
                    <a:p>
                      <a:pPr algn="l" fontAlgn="ctr">
                        <a:buNone/>
                      </a:pPr>
                      <a:r>
                        <a:rPr sz="1400" u="none" strike="noStrike" dirty="0">
                          <a:effectLst/>
                        </a:rPr>
                        <a:t>*办公人员发生的办公用品费，如打印纸、笔、本、档案盒、文件夹、剪刀、计算器等</a:t>
                      </a:r>
                      <a:endParaRPr sz="1400" u="none" strike="noStrike" dirty="0">
                        <a:effectLst/>
                      </a:endParaRPr>
                    </a:p>
                    <a:p>
                      <a:pPr algn="l" fontAlgn="ctr">
                        <a:buNone/>
                      </a:pPr>
                      <a:r>
                        <a:rPr sz="1400" u="none" strike="noStrike" dirty="0">
                          <a:effectLst/>
                        </a:rPr>
                        <a:t>*办公用资产的耗材费、维修费、附属配件费，如打印机硒鼓、电脑打印机维修费、鼠标键盘等</a:t>
                      </a:r>
                      <a:endParaRPr sz="1400" u="none" strike="noStrike" dirty="0">
                        <a:effectLst/>
                      </a:endParaRPr>
                    </a:p>
                    <a:p>
                      <a:pPr algn="l" fontAlgn="ctr">
                        <a:buNone/>
                      </a:pPr>
                      <a:r>
                        <a:rPr sz="1400" u="none" strike="noStrike" dirty="0">
                          <a:effectLst/>
                        </a:rPr>
                        <a:t>*办公人员使用未达到固定资产标准</a:t>
                      </a:r>
                      <a:r>
                        <a:rPr lang="zh-CN" sz="1400" u="none" strike="noStrike" dirty="0">
                          <a:effectLst/>
                        </a:rPr>
                        <a:t>的</a:t>
                      </a:r>
                      <a:r>
                        <a:rPr sz="1400" dirty="0">
                          <a:effectLst/>
                        </a:rPr>
                        <a:t>的小型设备</a:t>
                      </a:r>
                      <a:r>
                        <a:rPr lang="zh-CN" sz="1400" dirty="0">
                          <a:effectLst/>
                        </a:rPr>
                        <a:t>，如：</a:t>
                      </a:r>
                      <a:r>
                        <a:rPr sz="1400" u="none" strike="noStrike" dirty="0">
                          <a:effectLst/>
                        </a:rPr>
                        <a:t>U盘、移动硬盘、数码相机、文件柜等</a:t>
                      </a:r>
                      <a:endParaRPr sz="1400" u="none" strike="noStrike" dirty="0">
                        <a:effectLst/>
                      </a:endParaRPr>
                    </a:p>
                    <a:p>
                      <a:pPr algn="l" fontAlgn="ctr">
                        <a:buNone/>
                      </a:pPr>
                      <a:r>
                        <a:rPr sz="1400" u="none" strike="noStrike" dirty="0">
                          <a:effectLst/>
                        </a:rPr>
                        <a:t>*单独购买的未达到固定资产标准的办公桌、椅子及办公桌椅的维修维护费</a:t>
                      </a:r>
                      <a:endParaRPr sz="1400" u="none" strike="noStrike" dirty="0">
                        <a:effectLst/>
                      </a:endParaRPr>
                    </a:p>
                    <a:p>
                      <a:pPr algn="l" fontAlgn="ctr">
                        <a:buNone/>
                      </a:pPr>
                      <a:r>
                        <a:rPr sz="1400" u="none" strike="noStrike" dirty="0">
                          <a:effectLst/>
                        </a:rPr>
                        <a:t>*办公用设备的维修费费用</a:t>
                      </a:r>
                      <a:endParaRPr sz="1400" u="none" strike="noStrike" dirty="0">
                        <a:effectLst/>
                      </a:endParaRPr>
                    </a:p>
                    <a:p>
                      <a:pPr algn="l" fontAlgn="ctr">
                        <a:buNone/>
                      </a:pPr>
                      <a:r>
                        <a:rPr sz="1400" u="none" strike="noStrike" dirty="0">
                          <a:effectLst/>
                        </a:rPr>
                        <a:t>*因工作需要发生的邮寄费、快递费、文件打印装订费</a:t>
                      </a:r>
                      <a:endParaRPr sz="1400" u="none" strike="noStrike" dirty="0">
                        <a:effectLst/>
                      </a:endParaRPr>
                    </a:p>
                    <a:p>
                      <a:pPr algn="l" fontAlgn="ctr">
                        <a:buNone/>
                      </a:pPr>
                      <a:r>
                        <a:rPr sz="1400" u="none" strike="noStrike" dirty="0">
                          <a:effectLst/>
                        </a:rPr>
                        <a:t>*标书费</a:t>
                      </a:r>
                      <a:endParaRPr sz="1400" u="none" strike="noStrike" dirty="0">
                        <a:effectLst/>
                      </a:endParaRPr>
                    </a:p>
                    <a:p>
                      <a:pPr algn="l" fontAlgn="ctr">
                        <a:buNone/>
                      </a:pPr>
                      <a:r>
                        <a:rPr sz="1400" u="none" strike="noStrike" dirty="0">
                          <a:effectLst/>
                        </a:rPr>
                        <a:t>*办公申报系统维护费</a:t>
                      </a:r>
                      <a:endParaRPr sz="1400" u="none" strike="noStrike" dirty="0">
                        <a:effectLst/>
                      </a:endParaRPr>
                    </a:p>
                    <a:p>
                      <a:pPr algn="l" fontAlgn="ctr">
                        <a:buNone/>
                      </a:pPr>
                      <a:r>
                        <a:rPr sz="1400" u="none" strike="noStrike" dirty="0">
                          <a:effectLst/>
                        </a:rPr>
                        <a:t>*签证费及出国发生的护照商务照片、认证资料费等</a:t>
                      </a:r>
                      <a:endParaRPr sz="1400" u="none" strike="noStrike" dirty="0">
                        <a:effectLst/>
                      </a:endParaRPr>
                    </a:p>
                    <a:p>
                      <a:pPr algn="l" fontAlgn="ctr">
                        <a:buNone/>
                      </a:pPr>
                      <a:r>
                        <a:rPr sz="1400" u="none" strike="noStrike" dirty="0">
                          <a:effectLst/>
                        </a:rPr>
                        <a:t>*不动产登记费</a:t>
                      </a:r>
                      <a:endParaRPr sz="1400" u="none" strike="noStrike" dirty="0">
                        <a:effectLst/>
                      </a:endParaRPr>
                    </a:p>
                    <a:p>
                      <a:pPr algn="l" fontAlgn="ctr">
                        <a:buNone/>
                      </a:pPr>
                      <a:r>
                        <a:rPr sz="1400" u="none" strike="noStrike" dirty="0">
                          <a:effectLst/>
                        </a:rPr>
                        <a:t>*办公场所发生的保洁用品费、花卉费、购买茶叶等费用</a:t>
                      </a:r>
                      <a:endParaRPr sz="1400" u="none" strike="noStrike" dirty="0">
                        <a:effectLst/>
                      </a:endParaRPr>
                    </a:p>
                    <a:p>
                      <a:pPr algn="l" fontAlgn="ctr">
                        <a:buNone/>
                      </a:pPr>
                      <a:r>
                        <a:rPr sz="1400" u="none" strike="noStrike" dirty="0">
                          <a:effectLst/>
                        </a:rPr>
                        <a:t>*其他与办公相关的费用支出，如印鉴刻制费等</a:t>
                      </a:r>
                      <a:endParaRPr sz="1400" u="none" strike="noStrike" dirty="0">
                        <a:effectLst/>
                      </a:endParaRPr>
                    </a:p>
                  </a:txBody>
                  <a:tcPr marL="11425" marR="11425" marT="11425" marB="0" anchor="ctr"/>
                </a:tc>
              </a:tr>
              <a:tr h="1718310">
                <a:tc>
                  <a:txBody>
                    <a:bodyPr/>
                    <a:lstStyle/>
                    <a:p>
                      <a:pPr algn="ctr" fontAlgn="ctr"/>
                      <a:r>
                        <a:rPr lang="en-US" altLang="zh-CN" sz="1400" u="none" strike="noStrike">
                          <a:effectLst/>
                        </a:rPr>
                        <a:t>3/11</a:t>
                      </a:r>
                      <a:endParaRPr lang="en-US" altLang="zh-CN" sz="1400" u="none" strike="noStrike">
                        <a:effectLst/>
                      </a:endParaRPr>
                    </a:p>
                  </a:txBody>
                  <a:tcPr marL="11425" marR="11425" marT="11425" marB="0" anchor="ctr"/>
                </a:tc>
                <a:tc>
                  <a:txBody>
                    <a:bodyPr/>
                    <a:lstStyle/>
                    <a:p>
                      <a:pPr algn="ctr" fontAlgn="ctr"/>
                      <a:r>
                        <a:rPr lang="zh-CN" altLang="en-US" sz="1400" u="none" strike="noStrike" dirty="0">
                          <a:effectLst/>
                        </a:rPr>
                        <a:t>费用</a:t>
                      </a:r>
                      <a:r>
                        <a:rPr lang="en-US" altLang="zh-CN" sz="1400" u="none" strike="noStrike" dirty="0">
                          <a:effectLst/>
                        </a:rPr>
                        <a:t>-</a:t>
                      </a:r>
                      <a:r>
                        <a:rPr lang="zh-CN" altLang="en-US" sz="1400" u="none" strike="noStrike" dirty="0">
                          <a:effectLst/>
                        </a:rPr>
                        <a:t>党组织活动经费</a:t>
                      </a:r>
                      <a:r>
                        <a:rPr lang="en-US" altLang="zh-CN" sz="1400" u="none" strike="noStrike" dirty="0">
                          <a:effectLst/>
                        </a:rPr>
                        <a:t>/</a:t>
                      </a:r>
                      <a:r>
                        <a:rPr lang="zh-CN" altLang="en-US" sz="1400" dirty="0">
                          <a:effectLst/>
                        </a:rPr>
                        <a:t>其他应付款</a:t>
                      </a:r>
                      <a:r>
                        <a:rPr lang="en-US" altLang="zh-CN" sz="1400" dirty="0">
                          <a:effectLst/>
                        </a:rPr>
                        <a:t>-</a:t>
                      </a:r>
                      <a:r>
                        <a:rPr lang="zh-CN" altLang="en-US" sz="1400" dirty="0">
                          <a:effectLst/>
                        </a:rPr>
                        <a:t>非关联方</a:t>
                      </a:r>
                      <a:r>
                        <a:rPr lang="en-US" altLang="zh-CN" sz="1400" dirty="0">
                          <a:effectLst/>
                        </a:rPr>
                        <a:t>-</a:t>
                      </a:r>
                      <a:r>
                        <a:rPr lang="zh-CN" altLang="en-US" sz="1400" dirty="0">
                          <a:effectLst/>
                        </a:rPr>
                        <a:t>暂存款</a:t>
                      </a:r>
                      <a:r>
                        <a:rPr lang="en-US" altLang="zh-CN" sz="1400" dirty="0">
                          <a:effectLst/>
                        </a:rPr>
                        <a:t>-</a:t>
                      </a:r>
                      <a:r>
                        <a:rPr lang="zh-CN" altLang="en-US" sz="1400" dirty="0">
                          <a:effectLst/>
                        </a:rPr>
                        <a:t>党费</a:t>
                      </a:r>
                      <a:endParaRPr lang="zh-CN" altLang="en-US" sz="1400" u="none" strike="noStrike" dirty="0">
                        <a:effectLst/>
                      </a:endParaRPr>
                    </a:p>
                    <a:p>
                      <a:pPr algn="ctr" fontAlgn="ctr"/>
                      <a:endParaRPr lang="zh-CN" altLang="en-US" sz="1400" u="none" strike="noStrike" dirty="0">
                        <a:effectLst/>
                      </a:endParaRPr>
                    </a:p>
                  </a:txBody>
                  <a:tcPr marL="11425" marR="11425" marT="11425" marB="0" anchor="ctr"/>
                </a:tc>
                <a:tc>
                  <a:txBody>
                    <a:bodyPr/>
                    <a:p>
                      <a:pPr algn="l" fontAlgn="ctr">
                        <a:buNone/>
                      </a:pPr>
                      <a:r>
                        <a:rPr sz="1400" u="none" strike="noStrike" dirty="0">
                          <a:effectLst/>
                        </a:rPr>
                        <a:t>*开展三会一课费用，包括场地租赁、餐费、文件印刷、资料费等。</a:t>
                      </a:r>
                      <a:endParaRPr sz="1400" u="none" strike="noStrike" dirty="0">
                        <a:effectLst/>
                      </a:endParaRPr>
                    </a:p>
                    <a:p>
                      <a:pPr algn="l" fontAlgn="ctr">
                        <a:buNone/>
                      </a:pPr>
                      <a:r>
                        <a:rPr sz="1400" u="none" strike="noStrike" dirty="0">
                          <a:effectLst/>
                        </a:rPr>
                        <a:t>*用于开展党员教育的报刊，资料、音像制品。</a:t>
                      </a:r>
                      <a:endParaRPr sz="1400" u="none" strike="noStrike" dirty="0">
                        <a:effectLst/>
                      </a:endParaRPr>
                    </a:p>
                    <a:p>
                      <a:pPr algn="l" fontAlgn="ctr">
                        <a:buNone/>
                      </a:pPr>
                      <a:r>
                        <a:rPr sz="1400" u="none" strike="noStrike" dirty="0">
                          <a:effectLst/>
                        </a:rPr>
                        <a:t>*表彰先进基层党组织、优秀共产党员及优秀党务工作者。</a:t>
                      </a:r>
                      <a:endParaRPr sz="1400" u="none" strike="noStrike" dirty="0">
                        <a:effectLst/>
                      </a:endParaRPr>
                    </a:p>
                    <a:p>
                      <a:pPr algn="l" fontAlgn="ctr">
                        <a:buNone/>
                      </a:pPr>
                      <a:r>
                        <a:rPr sz="1400" u="none" strike="noStrike" dirty="0">
                          <a:effectLst/>
                        </a:rPr>
                        <a:t>*补助生活困难的党员。</a:t>
                      </a:r>
                      <a:endParaRPr sz="1400" u="none" strike="noStrike" dirty="0">
                        <a:effectLst/>
                      </a:endParaRPr>
                    </a:p>
                    <a:p>
                      <a:pPr algn="l" fontAlgn="ctr">
                        <a:buNone/>
                      </a:pPr>
                      <a:r>
                        <a:rPr sz="1400" u="none" strike="noStrike" dirty="0">
                          <a:effectLst/>
                        </a:rPr>
                        <a:t>*党员、入党积极分子外出培训所产生的培训费、住宿费、伙食费、交通费。</a:t>
                      </a:r>
                      <a:endParaRPr sz="1400" u="none" strike="noStrike" dirty="0">
                        <a:effectLst/>
                      </a:endParaRPr>
                    </a:p>
                    <a:p>
                      <a:pPr algn="l" fontAlgn="ctr">
                        <a:buNone/>
                      </a:pPr>
                      <a:r>
                        <a:rPr sz="1400" u="none" strike="noStrike" dirty="0">
                          <a:effectLst/>
                        </a:rPr>
                        <a:t>*编印党员教育培训教材和编制入党志愿书、党员组织关系介绍信、党员证明信、流动党员活动证、党费证、党员档案等所产生的工本费，以及购买党徽党旗等费用。</a:t>
                      </a:r>
                      <a:endParaRPr sz="1400" u="none" strike="noStrike" dirty="0">
                        <a:effectLst/>
                      </a:endParaRPr>
                    </a:p>
                    <a:p>
                      <a:pPr algn="l" fontAlgn="ctr">
                        <a:buNone/>
                      </a:pPr>
                      <a:r>
                        <a:rPr sz="1400" u="none" strike="noStrike" dirty="0">
                          <a:effectLst/>
                        </a:rPr>
                        <a:t>*修缮、新建基层党组织活动场所及为活动场所配备必要设施等所产生的相关费用。</a:t>
                      </a:r>
                      <a:endParaRPr sz="1400" u="none" strike="noStrike" dirty="0">
                        <a:effectLst/>
                      </a:endParaRPr>
                    </a:p>
                  </a:txBody>
                  <a:tcPr marL="11425" marR="11425" marT="11425" marB="0" anchor="ctr"/>
                </a:tc>
              </a:tr>
            </a:tbl>
          </a:graphicData>
        </a:graphic>
      </p:graphicFrame>
      <p:sp>
        <p:nvSpPr>
          <p:cNvPr id="9" name="文本框 8"/>
          <p:cNvSpPr txBox="1"/>
          <p:nvPr/>
        </p:nvSpPr>
        <p:spPr>
          <a:xfrm>
            <a:off x="8723630" y="217805"/>
            <a:ext cx="2705100" cy="398780"/>
          </a:xfrm>
          <a:prstGeom prst="rect">
            <a:avLst/>
          </a:prstGeom>
          <a:noFill/>
        </p:spPr>
        <p:txBody>
          <a:bodyPr wrap="square" rtlCol="0">
            <a:spAutoFit/>
          </a:bodyPr>
          <a:lstStyle/>
          <a:p>
            <a:r>
              <a:rPr lang="zh-CN" altLang="en-US" sz="2000" b="1" dirty="0"/>
              <a:t>会计科目核算范围</a:t>
            </a:r>
            <a:endParaRPr lang="zh-CN" altLang="en-US" sz="2000" b="1"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文本框 4"/>
          <p:cNvSpPr txBox="1"/>
          <p:nvPr/>
        </p:nvSpPr>
        <p:spPr>
          <a:xfrm>
            <a:off x="8282610" y="217714"/>
            <a:ext cx="3241734" cy="398780"/>
          </a:xfrm>
          <a:prstGeom prst="rect">
            <a:avLst/>
          </a:prstGeom>
          <a:noFill/>
        </p:spPr>
        <p:txBody>
          <a:bodyPr wrap="square" rtlCol="0">
            <a:spAutoFit/>
          </a:bodyPr>
          <a:lstStyle/>
          <a:p>
            <a:r>
              <a:rPr lang="en-US" altLang="zh-CN" sz="2000" b="1" dirty="0"/>
              <a:t>2</a:t>
            </a:r>
            <a:r>
              <a:rPr lang="zh-CN" altLang="en-US" sz="2000" b="1" dirty="0"/>
              <a:t>、业务招待费附件要求</a:t>
            </a:r>
            <a:endParaRPr lang="zh-CN" altLang="en-US" sz="2000" b="1" dirty="0"/>
          </a:p>
        </p:txBody>
      </p:sp>
      <p:pic>
        <p:nvPicPr>
          <p:cNvPr id="6" name="图片 5"/>
          <p:cNvPicPr>
            <a:picLocks noChangeAspect="1"/>
          </p:cNvPicPr>
          <p:nvPr/>
        </p:nvPicPr>
        <p:blipFill>
          <a:blip r:embed="rId1"/>
          <a:stretch>
            <a:fillRect/>
          </a:stretch>
        </p:blipFill>
        <p:spPr>
          <a:xfrm>
            <a:off x="3555365" y="831850"/>
            <a:ext cx="8636635" cy="4129405"/>
          </a:xfrm>
          <a:prstGeom prst="rect">
            <a:avLst/>
          </a:prstGeom>
        </p:spPr>
      </p:pic>
      <p:sp>
        <p:nvSpPr>
          <p:cNvPr id="7" name="文本框 6"/>
          <p:cNvSpPr txBox="1"/>
          <p:nvPr/>
        </p:nvSpPr>
        <p:spPr>
          <a:xfrm>
            <a:off x="544018" y="4832812"/>
            <a:ext cx="4316204" cy="1630045"/>
          </a:xfrm>
          <a:prstGeom prst="rect">
            <a:avLst/>
          </a:prstGeom>
          <a:noFill/>
        </p:spPr>
        <p:txBody>
          <a:bodyPr wrap="square" rtlCol="0">
            <a:spAutoFit/>
          </a:bodyPr>
          <a:lstStyle/>
          <a:p>
            <a:r>
              <a:rPr lang="zh-CN" altLang="en-US" sz="2000" dirty="0"/>
              <a:t> </a:t>
            </a:r>
            <a:r>
              <a:rPr lang="en-US" altLang="zh-CN" sz="2000" dirty="0"/>
              <a:t>3.2.2 </a:t>
            </a:r>
            <a:r>
              <a:rPr lang="zh-CN" altLang="en-US" sz="1600" b="1" dirty="0">
                <a:solidFill>
                  <a:schemeClr val="tx1"/>
                </a:solidFill>
              </a:rPr>
              <a:t>外购酒水单独开具发票时：</a:t>
            </a:r>
            <a:endParaRPr lang="en-US" altLang="zh-CN" sz="1600" b="1" dirty="0">
              <a:solidFill>
                <a:srgbClr val="0070C0"/>
              </a:solidFill>
            </a:endParaRPr>
          </a:p>
          <a:p>
            <a:r>
              <a:rPr lang="en-US" altLang="zh-CN" sz="1600" dirty="0"/>
              <a:t>1</a:t>
            </a:r>
            <a:r>
              <a:rPr lang="zh-CN" altLang="en-US" sz="1600" dirty="0"/>
              <a:t>、货物名称需</a:t>
            </a:r>
            <a:r>
              <a:rPr lang="zh-CN" altLang="en-US" sz="1600" b="1" dirty="0">
                <a:solidFill>
                  <a:srgbClr val="C00000"/>
                </a:solidFill>
              </a:rPr>
              <a:t>开具具体的酒水名称</a:t>
            </a:r>
            <a:r>
              <a:rPr lang="zh-CN" altLang="en-US" sz="1600" dirty="0"/>
              <a:t>，如右图：</a:t>
            </a:r>
            <a:r>
              <a:rPr lang="zh-CN" altLang="en-US" sz="1600" b="1" dirty="0">
                <a:solidFill>
                  <a:srgbClr val="C00000"/>
                </a:solidFill>
              </a:rPr>
              <a:t>*酒*牛栏山</a:t>
            </a:r>
            <a:r>
              <a:rPr lang="zh-CN" altLang="en-US" sz="1600" dirty="0"/>
              <a:t>；</a:t>
            </a:r>
            <a:endParaRPr lang="en-US" altLang="zh-CN" sz="1600" dirty="0"/>
          </a:p>
          <a:p>
            <a:r>
              <a:rPr lang="en-US" altLang="zh-CN" sz="1600" dirty="0"/>
              <a:t>2</a:t>
            </a:r>
            <a:r>
              <a:rPr lang="zh-CN" altLang="en-US" sz="1600" dirty="0"/>
              <a:t>、规格型号需开具</a:t>
            </a:r>
            <a:r>
              <a:rPr lang="zh-CN" altLang="en-US" sz="1600" b="1" dirty="0">
                <a:solidFill>
                  <a:srgbClr val="C00000"/>
                </a:solidFill>
              </a:rPr>
              <a:t>多少毫升</a:t>
            </a:r>
            <a:r>
              <a:rPr lang="zh-CN" altLang="en-US" sz="1600" dirty="0"/>
              <a:t>；</a:t>
            </a:r>
            <a:endParaRPr lang="en-US" altLang="zh-CN" sz="1600" dirty="0"/>
          </a:p>
          <a:p>
            <a:r>
              <a:rPr lang="en-US" altLang="zh-CN" sz="1600" dirty="0"/>
              <a:t>3</a:t>
            </a:r>
            <a:r>
              <a:rPr lang="zh-CN" altLang="en-US" sz="1600" dirty="0"/>
              <a:t>、单位开具为</a:t>
            </a:r>
            <a:r>
              <a:rPr lang="zh-CN" altLang="en-US" sz="1600" b="1" dirty="0">
                <a:solidFill>
                  <a:srgbClr val="C00000"/>
                </a:solidFill>
              </a:rPr>
              <a:t>瓶或者箱</a:t>
            </a:r>
            <a:r>
              <a:rPr lang="zh-CN" altLang="en-US" sz="1600" dirty="0"/>
              <a:t>，数量及单价按照实际开具。</a:t>
            </a:r>
            <a:endParaRPr lang="en-US" altLang="zh-CN" sz="1600" dirty="0"/>
          </a:p>
        </p:txBody>
      </p:sp>
      <p:sp>
        <p:nvSpPr>
          <p:cNvPr id="8" name="箭头: 下 7"/>
          <p:cNvSpPr/>
          <p:nvPr/>
        </p:nvSpPr>
        <p:spPr>
          <a:xfrm rot="16200000">
            <a:off x="5079595" y="5176999"/>
            <a:ext cx="874523" cy="11582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9" name="表格 8"/>
          <p:cNvGraphicFramePr>
            <a:graphicFrameLocks noGrp="1"/>
          </p:cNvGraphicFramePr>
          <p:nvPr/>
        </p:nvGraphicFramePr>
        <p:xfrm>
          <a:off x="6286693" y="5078367"/>
          <a:ext cx="4807957" cy="567690"/>
        </p:xfrm>
        <a:graphic>
          <a:graphicData uri="http://schemas.openxmlformats.org/drawingml/2006/table">
            <a:tbl>
              <a:tblPr>
                <a:tableStyleId>{5C22544A-7EE6-4342-B048-85BDC9FD1C3A}</a:tableStyleId>
              </a:tblPr>
              <a:tblGrid>
                <a:gridCol w="2853387"/>
                <a:gridCol w="1141355"/>
                <a:gridCol w="813215"/>
              </a:tblGrid>
              <a:tr h="257175">
                <a:tc>
                  <a:txBody>
                    <a:bodyPr/>
                    <a:lstStyle/>
                    <a:p>
                      <a:pPr algn="ctr" fontAlgn="ctr"/>
                      <a:r>
                        <a:rPr lang="zh-CN" altLang="en-US" sz="1800" u="none" strike="noStrike" dirty="0">
                          <a:effectLst/>
                        </a:rPr>
                        <a:t>货物或应税劳务、服务名称</a:t>
                      </a:r>
                      <a:endParaRPr lang="zh-CN" altLang="en-US" sz="18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zh-CN" altLang="en-US" sz="1800" u="none" strike="noStrike" dirty="0">
                          <a:effectLst/>
                        </a:rPr>
                        <a:t>规格型号</a:t>
                      </a:r>
                      <a:endParaRPr lang="zh-CN" altLang="en-US" sz="18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zh-CN" altLang="en-US" sz="1800" u="none" strike="noStrike" dirty="0">
                          <a:effectLst/>
                        </a:rPr>
                        <a:t>单位</a:t>
                      </a:r>
                      <a:endParaRPr lang="zh-CN" altLang="en-US" sz="18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57175">
                <a:tc>
                  <a:txBody>
                    <a:bodyPr/>
                    <a:lstStyle/>
                    <a:p>
                      <a:pPr algn="ctr" fontAlgn="ctr"/>
                      <a:r>
                        <a:rPr lang="zh-CN" altLang="en-US" sz="1800" u="none" strike="noStrike" dirty="0">
                          <a:effectLst/>
                        </a:rPr>
                        <a:t>*酒*牛栏山</a:t>
                      </a:r>
                      <a:endParaRPr lang="zh-CN" altLang="en-US" sz="18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800" u="none" strike="noStrike" dirty="0">
                          <a:effectLst/>
                        </a:rPr>
                        <a:t>500ml</a:t>
                      </a:r>
                      <a:endParaRPr lang="en-US" sz="18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1800" u="none" strike="noStrike" dirty="0">
                          <a:effectLst/>
                        </a:rPr>
                        <a:t>瓶</a:t>
                      </a:r>
                      <a:endParaRPr lang="zh-CN" altLang="en-US" sz="18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0" name="文本框 9"/>
          <p:cNvSpPr txBox="1"/>
          <p:nvPr/>
        </p:nvSpPr>
        <p:spPr>
          <a:xfrm>
            <a:off x="6286693" y="5731739"/>
            <a:ext cx="4886007" cy="830997"/>
          </a:xfrm>
          <a:prstGeom prst="rect">
            <a:avLst/>
          </a:prstGeom>
          <a:noFill/>
        </p:spPr>
        <p:txBody>
          <a:bodyPr wrap="square" rtlCol="0">
            <a:spAutoFit/>
          </a:bodyPr>
          <a:lstStyle/>
          <a:p>
            <a:r>
              <a:rPr lang="zh-CN" altLang="en-US" sz="1600" b="1" dirty="0"/>
              <a:t>注：</a:t>
            </a:r>
            <a:r>
              <a:rPr lang="en-US" altLang="zh-CN" sz="1600" dirty="0"/>
              <a:t>《</a:t>
            </a:r>
            <a:r>
              <a:rPr lang="zh-CN" altLang="en-US" sz="1600" dirty="0"/>
              <a:t>招待费管理办法</a:t>
            </a:r>
            <a:r>
              <a:rPr lang="en-US" altLang="zh-CN" sz="1600" dirty="0"/>
              <a:t>》</a:t>
            </a:r>
            <a:r>
              <a:rPr lang="zh-CN" altLang="en-US" sz="1600" dirty="0"/>
              <a:t>规定</a:t>
            </a:r>
            <a:r>
              <a:rPr lang="zh-CN" altLang="zh-CN" sz="1600" dirty="0"/>
              <a:t>白酒每</a:t>
            </a:r>
            <a:r>
              <a:rPr lang="en-US" altLang="zh-CN" sz="1600" dirty="0"/>
              <a:t>500</a:t>
            </a:r>
            <a:r>
              <a:rPr lang="zh-CN" altLang="zh-CN" sz="1600" dirty="0"/>
              <a:t>毫升、红酒每</a:t>
            </a:r>
            <a:r>
              <a:rPr lang="en-US" altLang="zh-CN" sz="1600" dirty="0"/>
              <a:t>750</a:t>
            </a:r>
            <a:r>
              <a:rPr lang="zh-CN" altLang="zh-CN" sz="1600" dirty="0"/>
              <a:t>毫升售价不得超过</a:t>
            </a:r>
            <a:r>
              <a:rPr lang="en-US" altLang="zh-CN" sz="1600" dirty="0"/>
              <a:t>500</a:t>
            </a:r>
            <a:r>
              <a:rPr lang="zh-CN" altLang="zh-CN" sz="1600" dirty="0"/>
              <a:t>元</a:t>
            </a:r>
            <a:r>
              <a:rPr lang="zh-CN" altLang="en-US" sz="1600" dirty="0"/>
              <a:t>，审核价格是以市场价为参考。</a:t>
            </a:r>
            <a:endParaRPr lang="zh-CN" altLang="en-US" sz="1600" dirty="0"/>
          </a:p>
        </p:txBody>
      </p:sp>
      <p:sp>
        <p:nvSpPr>
          <p:cNvPr id="11" name="矩形 10"/>
          <p:cNvSpPr/>
          <p:nvPr/>
        </p:nvSpPr>
        <p:spPr>
          <a:xfrm>
            <a:off x="826683" y="843643"/>
            <a:ext cx="11122660" cy="368300"/>
          </a:xfrm>
          <a:prstGeom prst="rect">
            <a:avLst/>
          </a:prstGeom>
        </p:spPr>
        <p:txBody>
          <a:bodyPr wrap="square">
            <a:spAutoFit/>
          </a:bodyPr>
          <a:lstStyle/>
          <a:p>
            <a:pPr marL="0" indent="0">
              <a:buFont typeface="Wingdings" panose="05000000000000000000" pitchFamily="2" charset="2"/>
              <a:buNone/>
            </a:pPr>
            <a:r>
              <a:rPr lang="en-US" altLang="zh-CN" b="1" dirty="0">
                <a:solidFill>
                  <a:schemeClr val="accent1"/>
                </a:solidFill>
              </a:rPr>
              <a:t>2.2 </a:t>
            </a:r>
            <a:r>
              <a:rPr lang="zh-CN" altLang="en-US" b="1" dirty="0">
                <a:solidFill>
                  <a:schemeClr val="accent1"/>
                </a:solidFill>
              </a:rPr>
              <a:t>发票如何开具</a:t>
            </a:r>
            <a:endParaRPr lang="zh-CN" altLang="en-US" b="1" dirty="0">
              <a:solidFill>
                <a:schemeClr val="accent1"/>
              </a:solidFill>
            </a:endParaRPr>
          </a:p>
        </p:txBody>
      </p:sp>
      <p:sp>
        <p:nvSpPr>
          <p:cNvPr id="12" name="矩形 11"/>
          <p:cNvSpPr/>
          <p:nvPr/>
        </p:nvSpPr>
        <p:spPr>
          <a:xfrm>
            <a:off x="338609" y="87752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18666" y="1072795"/>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29285" y="1976120"/>
            <a:ext cx="3094355" cy="1304290"/>
          </a:xfrm>
          <a:prstGeom prst="rect">
            <a:avLst/>
          </a:prstGeom>
          <a:noFill/>
        </p:spPr>
        <p:txBody>
          <a:bodyPr wrap="square" rtlCol="0">
            <a:noAutofit/>
          </a:bodyPr>
          <a:p>
            <a:r>
              <a:rPr lang="en-US" altLang="zh-CN"/>
              <a:t>3.2.1  </a:t>
            </a:r>
            <a:r>
              <a:rPr lang="zh-CN" altLang="en-US" b="1">
                <a:solidFill>
                  <a:schemeClr val="tx1"/>
                </a:solidFill>
              </a:rPr>
              <a:t>酒水随餐一同消费时：</a:t>
            </a:r>
            <a:r>
              <a:rPr lang="zh-CN" altLang="en-US"/>
              <a:t>酒水与餐费可合并开具一张发票。餐饮发票开具的</a:t>
            </a:r>
            <a:r>
              <a:rPr lang="zh-CN" altLang="en-US">
                <a:sym typeface="+mn-ea"/>
              </a:rPr>
              <a:t>税收分类为</a:t>
            </a:r>
            <a:r>
              <a:rPr lang="en-US" altLang="zh-CN" b="1">
                <a:solidFill>
                  <a:srgbClr val="C00000"/>
                </a:solidFill>
                <a:sym typeface="+mn-ea"/>
              </a:rPr>
              <a:t>*</a:t>
            </a:r>
            <a:r>
              <a:rPr lang="zh-CN" altLang="en-US" b="1">
                <a:solidFill>
                  <a:srgbClr val="C00000"/>
                </a:solidFill>
                <a:sym typeface="+mn-ea"/>
              </a:rPr>
              <a:t>餐饮服务</a:t>
            </a:r>
            <a:r>
              <a:rPr lang="en-US" altLang="zh-CN" b="1">
                <a:solidFill>
                  <a:srgbClr val="C00000"/>
                </a:solidFill>
                <a:sym typeface="+mn-ea"/>
              </a:rPr>
              <a:t>*</a:t>
            </a:r>
            <a:endParaRPr lang="en-US" altLang="zh-CN" b="1">
              <a:solidFill>
                <a:srgbClr val="C00000"/>
              </a:solidFill>
              <a:sym typeface="+mn-ea"/>
            </a:endParaRPr>
          </a:p>
        </p:txBody>
      </p:sp>
      <p:pic>
        <p:nvPicPr>
          <p:cNvPr id="3" name="图片 2"/>
          <p:cNvPicPr>
            <a:picLocks noChangeAspect="1"/>
          </p:cNvPicPr>
          <p:nvPr/>
        </p:nvPicPr>
        <p:blipFill>
          <a:blip r:embed="rId2"/>
          <a:stretch>
            <a:fillRect/>
          </a:stretch>
        </p:blipFill>
        <p:spPr>
          <a:xfrm>
            <a:off x="749300" y="3280410"/>
            <a:ext cx="2661285" cy="463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TextBox 5"/>
          <p:cNvSpPr txBox="1"/>
          <p:nvPr/>
        </p:nvSpPr>
        <p:spPr>
          <a:xfrm>
            <a:off x="241935" y="4269105"/>
            <a:ext cx="5208270" cy="521970"/>
          </a:xfrm>
          <a:prstGeom prst="rect">
            <a:avLst/>
          </a:prstGeom>
          <a:noFill/>
        </p:spPr>
        <p:txBody>
          <a:bodyPr wrap="square" rtlCol="0">
            <a:spAutoFit/>
          </a:bodyPr>
          <a:lstStyle/>
          <a:p>
            <a:pPr marL="285750" indent="-285750">
              <a:buFont typeface="Wingdings" panose="05000000000000000000" pitchFamily="2" charset="2"/>
              <a:buChar char="l"/>
            </a:pPr>
            <a:r>
              <a:rPr lang="zh-CN" altLang="en-US" sz="2400" b="1" dirty="0">
                <a:solidFill>
                  <a:schemeClr val="tx1"/>
                </a:solidFill>
              </a:rPr>
              <a:t>就餐消费超制度标准全额</a:t>
            </a:r>
            <a:r>
              <a:rPr lang="zh-CN" altLang="en-US" sz="2800" b="1" dirty="0">
                <a:solidFill>
                  <a:srgbClr val="C00000"/>
                </a:solidFill>
              </a:rPr>
              <a:t>不予</a:t>
            </a:r>
            <a:r>
              <a:rPr lang="zh-CN" altLang="en-US" sz="2400" b="1" dirty="0">
                <a:solidFill>
                  <a:schemeClr val="tx1"/>
                </a:solidFill>
              </a:rPr>
              <a:t>报销</a:t>
            </a:r>
            <a:endParaRPr lang="zh-CN" altLang="en-US" sz="2400" b="1" dirty="0">
              <a:solidFill>
                <a:schemeClr val="tx1"/>
              </a:solidFill>
            </a:endParaRPr>
          </a:p>
        </p:txBody>
      </p:sp>
      <p:sp>
        <p:nvSpPr>
          <p:cNvPr id="11" name="文本框 10"/>
          <p:cNvSpPr txBox="1"/>
          <p:nvPr/>
        </p:nvSpPr>
        <p:spPr>
          <a:xfrm>
            <a:off x="8610600" y="217714"/>
            <a:ext cx="2913743" cy="398780"/>
          </a:xfrm>
          <a:prstGeom prst="rect">
            <a:avLst/>
          </a:prstGeom>
          <a:noFill/>
        </p:spPr>
        <p:txBody>
          <a:bodyPr wrap="square" rtlCol="0">
            <a:spAutoFit/>
          </a:bodyPr>
          <a:lstStyle/>
          <a:p>
            <a:r>
              <a:rPr lang="en-US" altLang="zh-CN" sz="2000" b="1" dirty="0"/>
              <a:t>3</a:t>
            </a:r>
            <a:r>
              <a:rPr lang="zh-CN" altLang="en-US" sz="2000" b="1" dirty="0"/>
              <a:t>、业务招待费稽核要点</a:t>
            </a:r>
            <a:endParaRPr lang="zh-CN" altLang="en-US" sz="2000" b="1" dirty="0"/>
          </a:p>
        </p:txBody>
      </p:sp>
      <p:grpSp>
        <p:nvGrpSpPr>
          <p:cNvPr id="25" name="组合 24"/>
          <p:cNvGrpSpPr/>
          <p:nvPr/>
        </p:nvGrpSpPr>
        <p:grpSpPr>
          <a:xfrm>
            <a:off x="1826260" y="2845435"/>
            <a:ext cx="1003935" cy="851535"/>
            <a:chOff x="6527412" y="2262969"/>
            <a:chExt cx="1188663" cy="1053505"/>
          </a:xfrm>
        </p:grpSpPr>
        <p:sp>
          <p:nvSpPr>
            <p:cNvPr id="41" name="Freeform 5"/>
            <p:cNvSpPr/>
            <p:nvPr/>
          </p:nvSpPr>
          <p:spPr bwMode="auto">
            <a:xfrm flipH="1">
              <a:off x="6527412" y="2262969"/>
              <a:ext cx="1188663" cy="105350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
              <a:endParaRPr lang="zh-CN" altLang="en-US">
                <a:solidFill>
                  <a:prstClr val="black"/>
                </a:solidFill>
                <a:cs typeface="+mn-ea"/>
                <a:sym typeface="+mn-lt"/>
              </a:endParaRPr>
            </a:p>
          </p:txBody>
        </p:sp>
        <p:sp>
          <p:nvSpPr>
            <p:cNvPr id="42" name="Freeform 5"/>
            <p:cNvSpPr/>
            <p:nvPr/>
          </p:nvSpPr>
          <p:spPr bwMode="auto">
            <a:xfrm flipH="1">
              <a:off x="6688630" y="2405854"/>
              <a:ext cx="866229" cy="76773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rgbClr val="E30613"/>
                </a:gs>
                <a:gs pos="100000">
                  <a:srgbClr val="81040B"/>
                </a:gs>
              </a:gsLst>
              <a:lin ang="3600000" scaled="0"/>
            </a:gradFill>
            <a:ln w="15875">
              <a:noFill/>
            </a:ln>
            <a:effectLst>
              <a:innerShdw blurRad="50800" dist="25400" dir="13500000">
                <a:prstClr val="black">
                  <a:alpha val="50000"/>
                </a:prstClr>
              </a:innerShdw>
            </a:effectLst>
          </p:spPr>
          <p:txBody>
            <a:bodyPr vert="horz" wrap="square" lIns="91440" tIns="45720" rIns="91440" bIns="45720" numCol="1" anchor="t" anchorCtr="0" compatLnSpc="1"/>
            <a:p>
              <a:endParaRPr lang="zh-CN" altLang="en-US">
                <a:solidFill>
                  <a:prstClr val="black"/>
                </a:solidFill>
                <a:cs typeface="+mn-ea"/>
                <a:sym typeface="+mn-lt"/>
              </a:endParaRPr>
            </a:p>
          </p:txBody>
        </p:sp>
        <p:sp>
          <p:nvSpPr>
            <p:cNvPr id="79" name="Freeform 16"/>
            <p:cNvSpPr>
              <a:spLocks noEditPoints="1"/>
            </p:cNvSpPr>
            <p:nvPr/>
          </p:nvSpPr>
          <p:spPr bwMode="auto">
            <a:xfrm>
              <a:off x="6938549" y="2624964"/>
              <a:ext cx="409848" cy="326841"/>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DFDFD"/>
            </a:solidFill>
            <a:ln>
              <a:noFill/>
            </a:ln>
          </p:spPr>
          <p:txBody>
            <a:bodyPr vert="horz" wrap="square" lIns="91440" tIns="45720" rIns="91440" bIns="45720" numCol="1" anchor="t" anchorCtr="0" compatLnSpc="1"/>
            <a:p>
              <a:endParaRPr lang="zh-CN" altLang="en-US">
                <a:solidFill>
                  <a:schemeClr val="accent2"/>
                </a:solidFill>
                <a:cs typeface="+mn-ea"/>
                <a:sym typeface="+mn-lt"/>
              </a:endParaRPr>
            </a:p>
          </p:txBody>
        </p:sp>
      </p:grpSp>
      <p:grpSp>
        <p:nvGrpSpPr>
          <p:cNvPr id="2" name="组合 1"/>
          <p:cNvGrpSpPr/>
          <p:nvPr/>
        </p:nvGrpSpPr>
        <p:grpSpPr>
          <a:xfrm>
            <a:off x="9218295" y="2846705"/>
            <a:ext cx="1003935" cy="851535"/>
            <a:chOff x="6527412" y="2262969"/>
            <a:chExt cx="1188663" cy="1053505"/>
          </a:xfrm>
        </p:grpSpPr>
        <p:sp>
          <p:nvSpPr>
            <p:cNvPr id="3" name="Freeform 5"/>
            <p:cNvSpPr/>
            <p:nvPr/>
          </p:nvSpPr>
          <p:spPr bwMode="auto">
            <a:xfrm flipH="1">
              <a:off x="6527412" y="2262969"/>
              <a:ext cx="1188663" cy="105350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
              <a:endParaRPr lang="zh-CN" altLang="en-US">
                <a:solidFill>
                  <a:prstClr val="black"/>
                </a:solidFill>
                <a:cs typeface="+mn-ea"/>
                <a:sym typeface="+mn-lt"/>
              </a:endParaRPr>
            </a:p>
          </p:txBody>
        </p:sp>
        <p:sp>
          <p:nvSpPr>
            <p:cNvPr id="6" name="Freeform 5"/>
            <p:cNvSpPr/>
            <p:nvPr/>
          </p:nvSpPr>
          <p:spPr bwMode="auto">
            <a:xfrm flipH="1">
              <a:off x="6688630" y="2405854"/>
              <a:ext cx="866229" cy="76773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rgbClr val="E30613"/>
                </a:gs>
                <a:gs pos="100000">
                  <a:srgbClr val="81040B"/>
                </a:gs>
              </a:gsLst>
              <a:lin ang="3600000" scaled="0"/>
            </a:gradFill>
            <a:ln w="15875">
              <a:noFill/>
            </a:ln>
            <a:effectLst>
              <a:innerShdw blurRad="50800" dist="25400" dir="13500000">
                <a:prstClr val="black">
                  <a:alpha val="50000"/>
                </a:prstClr>
              </a:innerShdw>
            </a:effectLst>
          </p:spPr>
          <p:txBody>
            <a:bodyPr vert="horz" wrap="square" lIns="91440" tIns="45720" rIns="91440" bIns="45720" numCol="1" anchor="t" anchorCtr="0" compatLnSpc="1"/>
            <a:p>
              <a:endParaRPr lang="zh-CN" altLang="en-US">
                <a:solidFill>
                  <a:prstClr val="black"/>
                </a:solidFill>
                <a:cs typeface="+mn-ea"/>
                <a:sym typeface="+mn-lt"/>
              </a:endParaRPr>
            </a:p>
          </p:txBody>
        </p:sp>
        <p:sp>
          <p:nvSpPr>
            <p:cNvPr id="13" name="Freeform 16"/>
            <p:cNvSpPr>
              <a:spLocks noEditPoints="1"/>
            </p:cNvSpPr>
            <p:nvPr/>
          </p:nvSpPr>
          <p:spPr bwMode="auto">
            <a:xfrm>
              <a:off x="6938549" y="2624964"/>
              <a:ext cx="409848" cy="326841"/>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DFDFD"/>
            </a:solidFill>
            <a:ln>
              <a:noFill/>
            </a:ln>
          </p:spPr>
          <p:txBody>
            <a:bodyPr vert="horz" wrap="square" lIns="91440" tIns="45720" rIns="91440" bIns="45720" numCol="1" anchor="t" anchorCtr="0" compatLnSpc="1"/>
            <a:p>
              <a:endParaRPr lang="zh-CN" altLang="en-US">
                <a:solidFill>
                  <a:schemeClr val="accent2"/>
                </a:solidFill>
                <a:cs typeface="+mn-ea"/>
                <a:sym typeface="+mn-lt"/>
              </a:endParaRPr>
            </a:p>
          </p:txBody>
        </p:sp>
      </p:grpSp>
      <p:sp>
        <p:nvSpPr>
          <p:cNvPr id="18" name="TextBox 5"/>
          <p:cNvSpPr txBox="1"/>
          <p:nvPr/>
        </p:nvSpPr>
        <p:spPr>
          <a:xfrm>
            <a:off x="7722235" y="4269105"/>
            <a:ext cx="4185285" cy="521970"/>
          </a:xfrm>
          <a:prstGeom prst="rect">
            <a:avLst/>
          </a:prstGeom>
          <a:noFill/>
        </p:spPr>
        <p:txBody>
          <a:bodyPr wrap="square" rtlCol="0">
            <a:spAutoFit/>
          </a:bodyPr>
          <a:p>
            <a:pPr marL="285750" indent="-285750">
              <a:buFont typeface="Wingdings" panose="05000000000000000000" pitchFamily="2" charset="2"/>
              <a:buChar char="l"/>
            </a:pPr>
            <a:r>
              <a:rPr lang="zh-CN" altLang="en-US" sz="2400" b="1" dirty="0">
                <a:solidFill>
                  <a:schemeClr val="tx1"/>
                </a:solidFill>
              </a:rPr>
              <a:t>就餐消费超预算</a:t>
            </a:r>
            <a:r>
              <a:rPr lang="zh-CN" altLang="en-US" sz="2800" b="1" dirty="0">
                <a:solidFill>
                  <a:srgbClr val="C00000"/>
                </a:solidFill>
              </a:rPr>
              <a:t>从低</a:t>
            </a:r>
            <a:r>
              <a:rPr lang="zh-CN" altLang="en-US" sz="2400" b="1" dirty="0">
                <a:solidFill>
                  <a:schemeClr val="tx1"/>
                </a:solidFill>
              </a:rPr>
              <a:t>报销</a:t>
            </a:r>
            <a:endParaRPr lang="zh-CN" altLang="en-US" sz="2400" b="1" dirty="0">
              <a:solidFill>
                <a:schemeClr val="tx1"/>
              </a:solidFill>
            </a:endParaRPr>
          </a:p>
        </p:txBody>
      </p:sp>
      <p:pic>
        <p:nvPicPr>
          <p:cNvPr id="100" name="图片 99"/>
          <p:cNvPicPr/>
          <p:nvPr>
            <p:custDataLst>
              <p:tags r:id="rId1"/>
            </p:custDataLst>
          </p:nvPr>
        </p:nvPicPr>
        <p:blipFill>
          <a:blip r:embed="rId2"/>
          <a:srcRect t="20648" b="22983"/>
          <a:stretch>
            <a:fillRect/>
          </a:stretch>
        </p:blipFill>
        <p:spPr>
          <a:xfrm>
            <a:off x="4653280" y="2360930"/>
            <a:ext cx="2779395" cy="1823720"/>
          </a:xfrm>
          <a:prstGeom prst="rect">
            <a:avLst/>
          </a:prstGeom>
          <a:noFill/>
          <a:ln w="9525">
            <a:noFill/>
          </a:ln>
        </p:spPr>
      </p:pic>
      <p:sp>
        <p:nvSpPr>
          <p:cNvPr id="7" name="文本框 6"/>
          <p:cNvSpPr txBox="1"/>
          <p:nvPr/>
        </p:nvSpPr>
        <p:spPr>
          <a:xfrm>
            <a:off x="1195070" y="5724525"/>
            <a:ext cx="10064750" cy="426085"/>
          </a:xfrm>
          <a:prstGeom prst="rect">
            <a:avLst/>
          </a:prstGeom>
          <a:noFill/>
        </p:spPr>
        <p:txBody>
          <a:bodyPr wrap="square" rtlCol="0">
            <a:noAutofit/>
          </a:bodyPr>
          <a:p>
            <a:r>
              <a:rPr lang="zh-CN" altLang="en-US" b="1">
                <a:solidFill>
                  <a:srgbClr val="C00000"/>
                </a:solidFill>
              </a:rPr>
              <a:t>温馨提示</a:t>
            </a:r>
            <a:r>
              <a:rPr lang="zh-CN" altLang="en-US"/>
              <a:t>：</a:t>
            </a:r>
            <a:r>
              <a:rPr lang="zh-CN" altLang="en-US" kern="100" dirty="0">
                <a:latin typeface="+mn-lt"/>
                <a:ea typeface="宋体" panose="02010600030101010101" pitchFamily="2" charset="-122"/>
                <a:cs typeface="Times New Roman" panose="02020603050405020304" pitchFamily="18" charset="0"/>
                <a:sym typeface="+mn-ea"/>
              </a:rPr>
              <a:t>业务招待费在年初预算范围内报销，</a:t>
            </a:r>
            <a:r>
              <a:rPr lang="zh-CN" altLang="en-US" b="1" kern="100" dirty="0">
                <a:solidFill>
                  <a:srgbClr val="C00000"/>
                </a:solidFill>
                <a:latin typeface="+mn-lt"/>
                <a:ea typeface="宋体" panose="02010600030101010101" pitchFamily="2" charset="-122"/>
                <a:cs typeface="Times New Roman" panose="02020603050405020304" pitchFamily="18" charset="0"/>
                <a:sym typeface="+mn-ea"/>
              </a:rPr>
              <a:t>不能超预算报销</a:t>
            </a:r>
            <a:r>
              <a:rPr lang="zh-CN" altLang="en-US" kern="100" dirty="0">
                <a:latin typeface="+mn-lt"/>
                <a:ea typeface="宋体" panose="02010600030101010101" pitchFamily="2" charset="-122"/>
                <a:cs typeface="Times New Roman" panose="02020603050405020304" pitchFamily="18" charset="0"/>
                <a:sym typeface="+mn-ea"/>
              </a:rPr>
              <a:t>，超过预算的需要追加预算。</a:t>
            </a:r>
            <a:endParaRPr lang="en-US" altLang="zh-CN" kern="100" dirty="0">
              <a:latin typeface="+mn-lt"/>
              <a:ea typeface="宋体" panose="02010600030101010101" pitchFamily="2" charset="-122"/>
              <a:cs typeface="Times New Roman" panose="02020603050405020304" pitchFamily="18" charset="0"/>
            </a:endParaRPr>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TextBox 5"/>
          <p:cNvSpPr txBox="1"/>
          <p:nvPr/>
        </p:nvSpPr>
        <p:spPr>
          <a:xfrm>
            <a:off x="966470" y="919480"/>
            <a:ext cx="10900410" cy="368300"/>
          </a:xfrm>
          <a:prstGeom prst="rect">
            <a:avLst/>
          </a:prstGeom>
          <a:noFill/>
        </p:spPr>
        <p:txBody>
          <a:bodyPr wrap="square" rtlCol="0">
            <a:spAutoFit/>
          </a:bodyPr>
          <a:lstStyle/>
          <a:p>
            <a:pPr marL="0" indent="0">
              <a:buFont typeface="Wingdings" panose="05000000000000000000" pitchFamily="2" charset="2"/>
              <a:buNone/>
            </a:pPr>
            <a:r>
              <a:rPr lang="en-US" altLang="zh-CN" b="1" dirty="0">
                <a:solidFill>
                  <a:srgbClr val="C00000"/>
                </a:solidFill>
              </a:rPr>
              <a:t>3.1 </a:t>
            </a:r>
            <a:r>
              <a:rPr lang="zh-CN" altLang="en-US" b="1" dirty="0">
                <a:solidFill>
                  <a:srgbClr val="C00000"/>
                </a:solidFill>
              </a:rPr>
              <a:t>超制度标准全额不予报销。</a:t>
            </a:r>
            <a:r>
              <a:rPr lang="zh-CN" altLang="en-US" b="1" dirty="0">
                <a:solidFill>
                  <a:schemeClr val="accent1">
                    <a:lumMod val="75000"/>
                  </a:schemeClr>
                </a:solidFill>
              </a:rPr>
              <a:t>①</a:t>
            </a:r>
            <a:r>
              <a:rPr lang="zh-CN" altLang="en-US" b="1" dirty="0">
                <a:solidFill>
                  <a:schemeClr val="accent1"/>
                </a:solidFill>
              </a:rPr>
              <a:t>接待类型为一般商务和外事活动，实际消费超制度</a:t>
            </a:r>
            <a:r>
              <a:rPr lang="en-US" altLang="zh-CN" b="1" dirty="0">
                <a:solidFill>
                  <a:schemeClr val="accent1"/>
                </a:solidFill>
              </a:rPr>
              <a:t>300</a:t>
            </a:r>
            <a:r>
              <a:rPr lang="zh-CN" altLang="en-US" b="1" dirty="0">
                <a:solidFill>
                  <a:schemeClr val="accent1"/>
                </a:solidFill>
              </a:rPr>
              <a:t>元</a:t>
            </a:r>
            <a:r>
              <a:rPr lang="en-US" altLang="zh-CN" b="1" dirty="0">
                <a:solidFill>
                  <a:schemeClr val="accent1"/>
                </a:solidFill>
              </a:rPr>
              <a:t>/</a:t>
            </a:r>
            <a:r>
              <a:rPr lang="zh-CN" altLang="en-US" b="1" dirty="0">
                <a:solidFill>
                  <a:schemeClr val="accent1"/>
                </a:solidFill>
              </a:rPr>
              <a:t>人均上限标准。</a:t>
            </a:r>
            <a:endParaRPr lang="zh-CN" altLang="en-US" b="1" dirty="0">
              <a:solidFill>
                <a:schemeClr val="accent1"/>
              </a:solidFill>
            </a:endParaRPr>
          </a:p>
        </p:txBody>
      </p:sp>
      <p:pic>
        <p:nvPicPr>
          <p:cNvPr id="7" name="图片 6"/>
          <p:cNvPicPr>
            <a:picLocks noChangeAspect="1"/>
          </p:cNvPicPr>
          <p:nvPr/>
        </p:nvPicPr>
        <p:blipFill>
          <a:blip r:embed="rId1"/>
          <a:stretch>
            <a:fillRect/>
          </a:stretch>
        </p:blipFill>
        <p:spPr>
          <a:xfrm>
            <a:off x="990600" y="1459130"/>
            <a:ext cx="7908235" cy="3939739"/>
          </a:xfrm>
          <a:prstGeom prst="rect">
            <a:avLst/>
          </a:prstGeom>
        </p:spPr>
      </p:pic>
      <p:pic>
        <p:nvPicPr>
          <p:cNvPr id="9" name="图片 8"/>
          <p:cNvPicPr>
            <a:picLocks noChangeAspect="1"/>
          </p:cNvPicPr>
          <p:nvPr/>
        </p:nvPicPr>
        <p:blipFill>
          <a:blip r:embed="rId2"/>
          <a:stretch>
            <a:fillRect/>
          </a:stretch>
        </p:blipFill>
        <p:spPr>
          <a:xfrm>
            <a:off x="9349409" y="1679575"/>
            <a:ext cx="2590800" cy="4676775"/>
          </a:xfrm>
          <a:prstGeom prst="rect">
            <a:avLst/>
          </a:prstGeom>
        </p:spPr>
      </p:pic>
      <p:sp>
        <p:nvSpPr>
          <p:cNvPr id="10" name="文本框 9"/>
          <p:cNvSpPr txBox="1"/>
          <p:nvPr/>
        </p:nvSpPr>
        <p:spPr>
          <a:xfrm>
            <a:off x="990600" y="5615582"/>
            <a:ext cx="7908235" cy="829945"/>
          </a:xfrm>
          <a:prstGeom prst="rect">
            <a:avLst/>
          </a:prstGeom>
          <a:noFill/>
        </p:spPr>
        <p:txBody>
          <a:bodyPr wrap="square" rtlCol="0">
            <a:spAutoFit/>
          </a:bodyPr>
          <a:lstStyle/>
          <a:p>
            <a:pPr marL="285750" indent="-285750">
              <a:buFont typeface="Arial" panose="020B0604020202020204" pitchFamily="34" charset="0"/>
              <a:buChar char="•"/>
            </a:pPr>
            <a:r>
              <a:rPr lang="zh-CN" altLang="en-US" sz="1600" dirty="0"/>
              <a:t>接待申请类型为：一般商务和外事活动，按照</a:t>
            </a:r>
            <a:r>
              <a:rPr lang="en-US" altLang="zh-CN" sz="1600" dirty="0"/>
              <a:t>《</a:t>
            </a:r>
            <a:r>
              <a:rPr lang="zh-CN" altLang="en-US" sz="1600" dirty="0"/>
              <a:t>招待管理办法</a:t>
            </a:r>
            <a:r>
              <a:rPr lang="en-US" altLang="zh-CN" sz="1600" dirty="0"/>
              <a:t>》</a:t>
            </a:r>
            <a:r>
              <a:rPr lang="zh-CN" altLang="en-US" sz="1600" dirty="0"/>
              <a:t>消费标准不能得超过每人每次</a:t>
            </a:r>
            <a:r>
              <a:rPr lang="en-US" altLang="zh-CN" sz="1600" dirty="0"/>
              <a:t>300</a:t>
            </a:r>
            <a:r>
              <a:rPr lang="zh-CN" altLang="en-US" sz="1600" dirty="0"/>
              <a:t>元，超过制度标准，全额不能报销。</a:t>
            </a:r>
            <a:endParaRPr lang="en-US" altLang="zh-CN" sz="1600" dirty="0"/>
          </a:p>
          <a:p>
            <a:pPr marL="285750" indent="-285750">
              <a:buFont typeface="Arial" panose="020B0604020202020204" pitchFamily="34" charset="0"/>
              <a:buChar char="•"/>
            </a:pPr>
            <a:r>
              <a:rPr lang="zh-CN" altLang="en-US" sz="1600" b="1" dirty="0">
                <a:solidFill>
                  <a:srgbClr val="C00000"/>
                </a:solidFill>
              </a:rPr>
              <a:t>违反制度原则：招待行为属于不合规行为，违反制度。</a:t>
            </a:r>
            <a:endParaRPr lang="zh-CN" altLang="en-US" sz="1600" b="1" dirty="0">
              <a:solidFill>
                <a:srgbClr val="C00000"/>
              </a:solidFill>
            </a:endParaRPr>
          </a:p>
        </p:txBody>
      </p:sp>
      <p:sp>
        <p:nvSpPr>
          <p:cNvPr id="11" name="文本框 10"/>
          <p:cNvSpPr txBox="1"/>
          <p:nvPr/>
        </p:nvSpPr>
        <p:spPr>
          <a:xfrm>
            <a:off x="8610600" y="217714"/>
            <a:ext cx="2913743" cy="398780"/>
          </a:xfrm>
          <a:prstGeom prst="rect">
            <a:avLst/>
          </a:prstGeom>
          <a:noFill/>
        </p:spPr>
        <p:txBody>
          <a:bodyPr wrap="square" rtlCol="0">
            <a:spAutoFit/>
          </a:bodyPr>
          <a:lstStyle/>
          <a:p>
            <a:r>
              <a:rPr lang="en-US" altLang="zh-CN" sz="2000" b="1" dirty="0"/>
              <a:t>3</a:t>
            </a:r>
            <a:r>
              <a:rPr lang="zh-CN" altLang="en-US" sz="2000" b="1" dirty="0"/>
              <a:t>、业务招待费稽核要点</a:t>
            </a:r>
            <a:endParaRPr lang="zh-CN" altLang="en-US" sz="2000" b="1" dirty="0"/>
          </a:p>
        </p:txBody>
      </p:sp>
      <p:sp>
        <p:nvSpPr>
          <p:cNvPr id="8" name="矩形 7"/>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TextBox 5"/>
          <p:cNvSpPr txBox="1"/>
          <p:nvPr/>
        </p:nvSpPr>
        <p:spPr>
          <a:xfrm>
            <a:off x="1000760" y="877570"/>
            <a:ext cx="10716895" cy="645160"/>
          </a:xfrm>
          <a:prstGeom prst="rect">
            <a:avLst/>
          </a:prstGeom>
          <a:noFill/>
        </p:spPr>
        <p:txBody>
          <a:bodyPr wrap="square" rtlCol="0">
            <a:spAutoFit/>
          </a:bodyPr>
          <a:lstStyle/>
          <a:p>
            <a:pPr marL="0" indent="0">
              <a:buFont typeface="Wingdings" panose="05000000000000000000" pitchFamily="2" charset="2"/>
              <a:buNone/>
            </a:pPr>
            <a:r>
              <a:rPr lang="en-US" altLang="zh-CN" b="1" dirty="0">
                <a:solidFill>
                  <a:srgbClr val="C00000"/>
                </a:solidFill>
                <a:sym typeface="+mn-ea"/>
              </a:rPr>
              <a:t>3.1</a:t>
            </a:r>
            <a:r>
              <a:rPr lang="zh-CN" altLang="en-US" b="1" dirty="0">
                <a:solidFill>
                  <a:srgbClr val="C00000"/>
                </a:solidFill>
                <a:sym typeface="+mn-ea"/>
              </a:rPr>
              <a:t>超制度标准全额不予报销。</a:t>
            </a:r>
            <a:r>
              <a:rPr lang="zh-CN" altLang="en-US" sz="1800" b="1" dirty="0">
                <a:solidFill>
                  <a:schemeClr val="accent1"/>
                </a:solidFill>
                <a:sym typeface="+mn-ea"/>
              </a:rPr>
              <a:t>②</a:t>
            </a:r>
            <a:r>
              <a:rPr lang="zh-CN" altLang="en-US" b="1" dirty="0">
                <a:solidFill>
                  <a:schemeClr val="accent1"/>
                </a:solidFill>
              </a:rPr>
              <a:t>接待类型为重要的商务和外事活动，实际消费超制度</a:t>
            </a:r>
            <a:r>
              <a:rPr lang="en-US" altLang="zh-CN" b="1" dirty="0">
                <a:solidFill>
                  <a:schemeClr val="accent1"/>
                </a:solidFill>
              </a:rPr>
              <a:t>600</a:t>
            </a:r>
            <a:r>
              <a:rPr lang="zh-CN" altLang="en-US" b="1" dirty="0">
                <a:solidFill>
                  <a:schemeClr val="accent1"/>
                </a:solidFill>
              </a:rPr>
              <a:t>元</a:t>
            </a:r>
            <a:r>
              <a:rPr lang="en-US" altLang="zh-CN" b="1" dirty="0">
                <a:solidFill>
                  <a:schemeClr val="accent1"/>
                </a:solidFill>
              </a:rPr>
              <a:t>/</a:t>
            </a:r>
            <a:r>
              <a:rPr lang="zh-CN" altLang="en-US" b="1" dirty="0">
                <a:solidFill>
                  <a:schemeClr val="accent1"/>
                </a:solidFill>
              </a:rPr>
              <a:t>人上限标准。</a:t>
            </a:r>
            <a:endParaRPr lang="zh-CN" altLang="en-US" b="1" dirty="0">
              <a:solidFill>
                <a:schemeClr val="accent1"/>
              </a:solidFill>
            </a:endParaRPr>
          </a:p>
        </p:txBody>
      </p:sp>
      <p:pic>
        <p:nvPicPr>
          <p:cNvPr id="7" name="图片 6"/>
          <p:cNvPicPr>
            <a:picLocks noChangeAspect="1"/>
          </p:cNvPicPr>
          <p:nvPr/>
        </p:nvPicPr>
        <p:blipFill>
          <a:blip r:embed="rId1"/>
          <a:stretch>
            <a:fillRect/>
          </a:stretch>
        </p:blipFill>
        <p:spPr>
          <a:xfrm>
            <a:off x="1001046" y="1245704"/>
            <a:ext cx="7242042" cy="4209997"/>
          </a:xfrm>
          <a:prstGeom prst="rect">
            <a:avLst/>
          </a:prstGeom>
        </p:spPr>
      </p:pic>
      <p:pic>
        <p:nvPicPr>
          <p:cNvPr id="9" name="图片 8"/>
          <p:cNvPicPr>
            <a:picLocks noChangeAspect="1"/>
          </p:cNvPicPr>
          <p:nvPr/>
        </p:nvPicPr>
        <p:blipFill>
          <a:blip r:embed="rId2"/>
          <a:stretch>
            <a:fillRect/>
          </a:stretch>
        </p:blipFill>
        <p:spPr>
          <a:xfrm>
            <a:off x="8967524" y="1444487"/>
            <a:ext cx="2439643" cy="5010274"/>
          </a:xfrm>
          <a:prstGeom prst="rect">
            <a:avLst/>
          </a:prstGeom>
        </p:spPr>
      </p:pic>
      <p:sp>
        <p:nvSpPr>
          <p:cNvPr id="10" name="文本框 9"/>
          <p:cNvSpPr txBox="1"/>
          <p:nvPr/>
        </p:nvSpPr>
        <p:spPr>
          <a:xfrm>
            <a:off x="656590" y="5607050"/>
            <a:ext cx="7775575" cy="1076325"/>
          </a:xfrm>
          <a:prstGeom prst="rect">
            <a:avLst/>
          </a:prstGeom>
          <a:noFill/>
        </p:spPr>
        <p:txBody>
          <a:bodyPr wrap="square" rtlCol="0">
            <a:spAutoFit/>
          </a:bodyPr>
          <a:lstStyle/>
          <a:p>
            <a:pPr marL="285750" indent="-285750">
              <a:buFont typeface="Arial" panose="020B0604020202020204" pitchFamily="34" charset="0"/>
              <a:buChar char="•"/>
            </a:pPr>
            <a:r>
              <a:rPr lang="zh-CN" altLang="en-US" sz="1600" dirty="0"/>
              <a:t>接待申请类型为：重要的商务和外事活动，按照</a:t>
            </a:r>
            <a:r>
              <a:rPr lang="en-US" altLang="zh-CN" sz="1600" dirty="0"/>
              <a:t>《</a:t>
            </a:r>
            <a:r>
              <a:rPr lang="zh-CN" altLang="en-US" sz="1600" dirty="0"/>
              <a:t>招待管理办法</a:t>
            </a:r>
            <a:r>
              <a:rPr lang="en-US" altLang="zh-CN" sz="1600" dirty="0"/>
              <a:t>》</a:t>
            </a:r>
            <a:r>
              <a:rPr lang="zh-CN" altLang="en-US" sz="1600" dirty="0"/>
              <a:t>消费标准不得超过每人每次</a:t>
            </a:r>
            <a:r>
              <a:rPr lang="en-US" altLang="zh-CN" sz="1600" dirty="0"/>
              <a:t>600</a:t>
            </a:r>
            <a:r>
              <a:rPr lang="zh-CN" altLang="en-US" sz="1600" dirty="0"/>
              <a:t>元，超过标准，全额不能报销，实际消费总金额</a:t>
            </a:r>
            <a:r>
              <a:rPr lang="en-US" altLang="zh-CN" sz="1600" dirty="0"/>
              <a:t>5760</a:t>
            </a:r>
            <a:r>
              <a:rPr lang="zh-CN" altLang="en-US" sz="1600" dirty="0"/>
              <a:t>元，实际就餐人数</a:t>
            </a:r>
            <a:r>
              <a:rPr lang="en-US" altLang="zh-CN" sz="1600" dirty="0"/>
              <a:t>6</a:t>
            </a:r>
            <a:r>
              <a:rPr lang="zh-CN" altLang="en-US" sz="1600" dirty="0"/>
              <a:t>人，人均消费为</a:t>
            </a:r>
            <a:r>
              <a:rPr lang="en-US" altLang="zh-CN" sz="1600" dirty="0"/>
              <a:t>960</a:t>
            </a:r>
            <a:r>
              <a:rPr lang="zh-CN" altLang="en-US" sz="1600" dirty="0"/>
              <a:t>元大于人均限额</a:t>
            </a:r>
            <a:r>
              <a:rPr lang="en-US" altLang="zh-CN" sz="1600" dirty="0"/>
              <a:t>600</a:t>
            </a:r>
            <a:r>
              <a:rPr lang="zh-CN" altLang="en-US" sz="1600" dirty="0"/>
              <a:t>元，超制度标准故全额不予报销。</a:t>
            </a:r>
            <a:endParaRPr lang="en-US" altLang="zh-CN" sz="1600" dirty="0"/>
          </a:p>
          <a:p>
            <a:pPr marL="285750" indent="-285750">
              <a:buFont typeface="Arial" panose="020B0604020202020204" pitchFamily="34" charset="0"/>
              <a:buChar char="•"/>
            </a:pPr>
            <a:r>
              <a:rPr lang="zh-CN" altLang="en-US" sz="1600" b="1" dirty="0">
                <a:solidFill>
                  <a:srgbClr val="C00000"/>
                </a:solidFill>
              </a:rPr>
              <a:t>违反制度原则：招待行为属于不合规行为，违反制度。</a:t>
            </a:r>
            <a:endParaRPr lang="zh-CN" altLang="en-US" sz="1600" b="1" dirty="0">
              <a:solidFill>
                <a:srgbClr val="C00000"/>
              </a:solidFill>
            </a:endParaRPr>
          </a:p>
        </p:txBody>
      </p:sp>
      <p:sp>
        <p:nvSpPr>
          <p:cNvPr id="11" name="文本框 10"/>
          <p:cNvSpPr txBox="1"/>
          <p:nvPr/>
        </p:nvSpPr>
        <p:spPr>
          <a:xfrm>
            <a:off x="8610600" y="217714"/>
            <a:ext cx="2913743" cy="398780"/>
          </a:xfrm>
          <a:prstGeom prst="rect">
            <a:avLst/>
          </a:prstGeom>
          <a:noFill/>
        </p:spPr>
        <p:txBody>
          <a:bodyPr wrap="square" rtlCol="0">
            <a:spAutoFit/>
          </a:bodyPr>
          <a:lstStyle/>
          <a:p>
            <a:r>
              <a:rPr lang="en-US" altLang="zh-CN" sz="2000" b="1" dirty="0"/>
              <a:t>3</a:t>
            </a:r>
            <a:r>
              <a:rPr lang="zh-CN" altLang="en-US" sz="2000" b="1" dirty="0"/>
              <a:t>、业务招待费稽核要点</a:t>
            </a:r>
            <a:endParaRPr lang="zh-CN" altLang="en-US" sz="2000" b="1" dirty="0"/>
          </a:p>
        </p:txBody>
      </p:sp>
      <p:sp>
        <p:nvSpPr>
          <p:cNvPr id="8" name="矩形 7"/>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TextBox 5"/>
          <p:cNvSpPr txBox="1"/>
          <p:nvPr/>
        </p:nvSpPr>
        <p:spPr>
          <a:xfrm>
            <a:off x="966338" y="919509"/>
            <a:ext cx="10523297" cy="368300"/>
          </a:xfrm>
          <a:prstGeom prst="rect">
            <a:avLst/>
          </a:prstGeom>
          <a:noFill/>
        </p:spPr>
        <p:txBody>
          <a:bodyPr wrap="square" rtlCol="0">
            <a:spAutoFit/>
          </a:bodyPr>
          <a:lstStyle/>
          <a:p>
            <a:pPr marL="0" indent="0">
              <a:buFont typeface="Wingdings" panose="05000000000000000000" pitchFamily="2" charset="2"/>
              <a:buNone/>
            </a:pPr>
            <a:r>
              <a:rPr lang="en-US" altLang="zh-CN" b="1" dirty="0">
                <a:solidFill>
                  <a:srgbClr val="C00000"/>
                </a:solidFill>
              </a:rPr>
              <a:t>3.2 </a:t>
            </a:r>
            <a:r>
              <a:rPr lang="zh-CN" altLang="en-US" b="1" dirty="0">
                <a:solidFill>
                  <a:srgbClr val="C00000"/>
                </a:solidFill>
              </a:rPr>
              <a:t>超预算从低报销。</a:t>
            </a:r>
            <a:r>
              <a:rPr lang="zh-CN" b="1" dirty="0">
                <a:solidFill>
                  <a:schemeClr val="accent1"/>
                </a:solidFill>
              </a:rPr>
              <a:t>①制度标准内整体消费超预算：</a:t>
            </a:r>
            <a:endParaRPr lang="zh-CN" b="1" dirty="0">
              <a:solidFill>
                <a:schemeClr val="accent1"/>
              </a:solidFill>
            </a:endParaRPr>
          </a:p>
        </p:txBody>
      </p:sp>
      <p:sp>
        <p:nvSpPr>
          <p:cNvPr id="10" name="文本框 9"/>
          <p:cNvSpPr txBox="1"/>
          <p:nvPr/>
        </p:nvSpPr>
        <p:spPr>
          <a:xfrm>
            <a:off x="742315" y="5615305"/>
            <a:ext cx="8156575" cy="583565"/>
          </a:xfrm>
          <a:prstGeom prst="rect">
            <a:avLst/>
          </a:prstGeom>
          <a:noFill/>
        </p:spPr>
        <p:txBody>
          <a:bodyPr wrap="square" rtlCol="0">
            <a:spAutoFit/>
          </a:bodyPr>
          <a:lstStyle/>
          <a:p>
            <a:pPr marL="285750" indent="-285750">
              <a:buFont typeface="Arial" panose="020B0604020202020204" pitchFamily="34" charset="0"/>
              <a:buChar char="•"/>
            </a:pPr>
            <a:r>
              <a:rPr lang="zh-CN" altLang="en-US" sz="1600" dirty="0"/>
              <a:t>接待申请类型为：一般商务和外事活动，接待申请中</a:t>
            </a:r>
            <a:r>
              <a:rPr lang="zh-CN" sz="1600" dirty="0"/>
              <a:t>就餐需求合计金额为</a:t>
            </a:r>
            <a:r>
              <a:rPr lang="en-US" altLang="zh-CN" sz="1600" dirty="0"/>
              <a:t>600</a:t>
            </a:r>
            <a:r>
              <a:rPr lang="zh-CN" altLang="en-US" sz="1600" dirty="0"/>
              <a:t>元，实际就餐清单中消费总额为</a:t>
            </a:r>
            <a:r>
              <a:rPr lang="en-US" altLang="zh-CN" sz="1600" dirty="0"/>
              <a:t>707</a:t>
            </a:r>
            <a:r>
              <a:rPr lang="zh-CN" altLang="en-US" sz="1600" dirty="0"/>
              <a:t>元，超预算部分需自行承担。故本次报销金额为</a:t>
            </a:r>
            <a:r>
              <a:rPr lang="en-US" altLang="zh-CN" sz="1600" dirty="0"/>
              <a:t>600</a:t>
            </a:r>
            <a:r>
              <a:rPr lang="zh-CN" altLang="en-US" sz="1600" dirty="0"/>
              <a:t>元。</a:t>
            </a:r>
            <a:endParaRPr lang="zh-CN" altLang="en-US" sz="1600" b="1" dirty="0">
              <a:solidFill>
                <a:srgbClr val="C00000"/>
              </a:solidFill>
            </a:endParaRPr>
          </a:p>
        </p:txBody>
      </p:sp>
      <p:sp>
        <p:nvSpPr>
          <p:cNvPr id="11" name="文本框 10"/>
          <p:cNvSpPr txBox="1"/>
          <p:nvPr/>
        </p:nvSpPr>
        <p:spPr>
          <a:xfrm>
            <a:off x="8610600" y="217714"/>
            <a:ext cx="2913743" cy="398780"/>
          </a:xfrm>
          <a:prstGeom prst="rect">
            <a:avLst/>
          </a:prstGeom>
          <a:noFill/>
        </p:spPr>
        <p:txBody>
          <a:bodyPr wrap="square" rtlCol="0">
            <a:spAutoFit/>
          </a:bodyPr>
          <a:lstStyle/>
          <a:p>
            <a:r>
              <a:rPr lang="en-US" altLang="zh-CN" sz="2000" b="1" dirty="0"/>
              <a:t>3</a:t>
            </a:r>
            <a:r>
              <a:rPr lang="zh-CN" altLang="en-US" sz="2000" b="1" dirty="0"/>
              <a:t>、业务招待费稽核要点</a:t>
            </a:r>
            <a:endParaRPr lang="zh-CN" altLang="en-US" sz="2000" b="1" dirty="0"/>
          </a:p>
        </p:txBody>
      </p:sp>
      <p:sp>
        <p:nvSpPr>
          <p:cNvPr id="8" name="矩形 7"/>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custDataLst>
              <p:tags r:id="rId1"/>
            </p:custDataLst>
          </p:nvPr>
        </p:nvPicPr>
        <p:blipFill>
          <a:blip r:embed="rId2"/>
          <a:stretch>
            <a:fillRect/>
          </a:stretch>
        </p:blipFill>
        <p:spPr>
          <a:xfrm>
            <a:off x="847090" y="1271905"/>
            <a:ext cx="8194675" cy="4206240"/>
          </a:xfrm>
          <a:prstGeom prst="rect">
            <a:avLst/>
          </a:prstGeom>
        </p:spPr>
      </p:pic>
      <p:pic>
        <p:nvPicPr>
          <p:cNvPr id="3" name="图片 2"/>
          <p:cNvPicPr>
            <a:picLocks noChangeAspect="1"/>
          </p:cNvPicPr>
          <p:nvPr/>
        </p:nvPicPr>
        <p:blipFill>
          <a:blip r:embed="rId3"/>
          <a:stretch>
            <a:fillRect/>
          </a:stretch>
        </p:blipFill>
        <p:spPr>
          <a:xfrm>
            <a:off x="9041765" y="1271905"/>
            <a:ext cx="2990850" cy="4540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TextBox 5"/>
          <p:cNvSpPr txBox="1"/>
          <p:nvPr/>
        </p:nvSpPr>
        <p:spPr>
          <a:xfrm>
            <a:off x="966338" y="919509"/>
            <a:ext cx="10523297" cy="368300"/>
          </a:xfrm>
          <a:prstGeom prst="rect">
            <a:avLst/>
          </a:prstGeom>
          <a:noFill/>
        </p:spPr>
        <p:txBody>
          <a:bodyPr wrap="square" rtlCol="0">
            <a:spAutoFit/>
          </a:bodyPr>
          <a:lstStyle/>
          <a:p>
            <a:pPr marL="0" indent="0">
              <a:buFont typeface="Wingdings" panose="05000000000000000000" pitchFamily="2" charset="2"/>
              <a:buNone/>
            </a:pPr>
            <a:r>
              <a:rPr lang="en-US" altLang="zh-CN" b="1" dirty="0">
                <a:solidFill>
                  <a:srgbClr val="C00000"/>
                </a:solidFill>
              </a:rPr>
              <a:t>3.2 </a:t>
            </a:r>
            <a:r>
              <a:rPr lang="zh-CN" altLang="en-US" b="1" dirty="0">
                <a:solidFill>
                  <a:srgbClr val="C00000"/>
                </a:solidFill>
              </a:rPr>
              <a:t>超预算从低报销。</a:t>
            </a:r>
            <a:r>
              <a:rPr lang="zh-CN" b="1" dirty="0">
                <a:solidFill>
                  <a:schemeClr val="accent1"/>
                </a:solidFill>
              </a:rPr>
              <a:t>②</a:t>
            </a:r>
            <a:r>
              <a:rPr lang="zh-CN" b="1" dirty="0">
                <a:solidFill>
                  <a:schemeClr val="accent1"/>
                </a:solidFill>
                <a:sym typeface="+mn-ea"/>
              </a:rPr>
              <a:t>制度标准内</a:t>
            </a:r>
            <a:r>
              <a:rPr lang="zh-CN" b="1" dirty="0">
                <a:solidFill>
                  <a:schemeClr val="accent1"/>
                </a:solidFill>
              </a:rPr>
              <a:t>酒水消费超预算：</a:t>
            </a:r>
            <a:endParaRPr lang="zh-CN" b="1" dirty="0">
              <a:solidFill>
                <a:schemeClr val="accent1"/>
              </a:solidFill>
            </a:endParaRPr>
          </a:p>
        </p:txBody>
      </p:sp>
      <p:sp>
        <p:nvSpPr>
          <p:cNvPr id="10" name="文本框 9"/>
          <p:cNvSpPr txBox="1"/>
          <p:nvPr/>
        </p:nvSpPr>
        <p:spPr>
          <a:xfrm>
            <a:off x="990600" y="5615305"/>
            <a:ext cx="7619365" cy="829945"/>
          </a:xfrm>
          <a:prstGeom prst="rect">
            <a:avLst/>
          </a:prstGeom>
          <a:noFill/>
        </p:spPr>
        <p:txBody>
          <a:bodyPr wrap="square" rtlCol="0">
            <a:spAutoFit/>
          </a:bodyPr>
          <a:lstStyle/>
          <a:p>
            <a:pPr marL="285750" indent="-285750">
              <a:buFont typeface="Arial" panose="020B0604020202020204" pitchFamily="34" charset="0"/>
              <a:buChar char="•"/>
            </a:pPr>
            <a:r>
              <a:rPr lang="zh-CN" altLang="en-US" sz="1600" dirty="0"/>
              <a:t>接待申请类型为：一般商务和外事活动，接待申请中</a:t>
            </a:r>
            <a:r>
              <a:rPr lang="zh-CN" sz="1600" dirty="0"/>
              <a:t>就餐需求酒水金额合计为</a:t>
            </a:r>
            <a:r>
              <a:rPr lang="en-US" altLang="zh-CN" sz="1600" dirty="0"/>
              <a:t>160</a:t>
            </a:r>
            <a:r>
              <a:rPr lang="zh-CN" altLang="en-US" sz="1600" dirty="0"/>
              <a:t>元，就餐清单中酒水消费金额为</a:t>
            </a:r>
            <a:r>
              <a:rPr lang="en-US" altLang="zh-CN" sz="1600" dirty="0"/>
              <a:t>248</a:t>
            </a:r>
            <a:r>
              <a:rPr lang="zh-CN" altLang="en-US" sz="1600" dirty="0"/>
              <a:t>元，酒水</a:t>
            </a:r>
            <a:r>
              <a:rPr lang="zh-CN" altLang="en-US" sz="1600" dirty="0">
                <a:sym typeface="+mn-ea"/>
              </a:rPr>
              <a:t>超预算</a:t>
            </a:r>
            <a:r>
              <a:rPr lang="en-US" altLang="zh-CN" sz="1600" dirty="0">
                <a:sym typeface="+mn-ea"/>
              </a:rPr>
              <a:t>88</a:t>
            </a:r>
            <a:r>
              <a:rPr lang="zh-CN" altLang="en-US" sz="1600" dirty="0">
                <a:sym typeface="+mn-ea"/>
              </a:rPr>
              <a:t>元需自行承担</a:t>
            </a:r>
            <a:r>
              <a:rPr lang="zh-CN" altLang="en-US" sz="1600" dirty="0"/>
              <a:t>。故本次报销总额为</a:t>
            </a:r>
            <a:r>
              <a:rPr lang="en-US" sz="1600" dirty="0"/>
              <a:t>1194-88=</a:t>
            </a:r>
            <a:r>
              <a:rPr lang="en-US" sz="1600" b="1" dirty="0">
                <a:solidFill>
                  <a:srgbClr val="C00000"/>
                </a:solidFill>
              </a:rPr>
              <a:t>1106</a:t>
            </a:r>
            <a:r>
              <a:rPr lang="zh-CN" altLang="en-US" sz="1600" dirty="0"/>
              <a:t>元。</a:t>
            </a:r>
            <a:endParaRPr lang="zh-CN" altLang="en-US" sz="1600" b="1" dirty="0">
              <a:solidFill>
                <a:srgbClr val="C00000"/>
              </a:solidFill>
            </a:endParaRPr>
          </a:p>
        </p:txBody>
      </p:sp>
      <p:sp>
        <p:nvSpPr>
          <p:cNvPr id="11" name="文本框 10"/>
          <p:cNvSpPr txBox="1"/>
          <p:nvPr/>
        </p:nvSpPr>
        <p:spPr>
          <a:xfrm>
            <a:off x="8610600" y="217714"/>
            <a:ext cx="2913743" cy="398780"/>
          </a:xfrm>
          <a:prstGeom prst="rect">
            <a:avLst/>
          </a:prstGeom>
          <a:noFill/>
        </p:spPr>
        <p:txBody>
          <a:bodyPr wrap="square" rtlCol="0">
            <a:spAutoFit/>
          </a:bodyPr>
          <a:lstStyle/>
          <a:p>
            <a:r>
              <a:rPr lang="en-US" altLang="zh-CN" sz="2000" b="1" dirty="0"/>
              <a:t>3</a:t>
            </a:r>
            <a:r>
              <a:rPr lang="zh-CN" altLang="en-US" sz="2000" b="1" dirty="0"/>
              <a:t>、业务招待费稽核要点</a:t>
            </a:r>
            <a:endParaRPr lang="zh-CN" altLang="en-US" sz="2000" b="1" dirty="0"/>
          </a:p>
        </p:txBody>
      </p:sp>
      <p:sp>
        <p:nvSpPr>
          <p:cNvPr id="8" name="矩形 7"/>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stretch>
            <a:fillRect/>
          </a:stretch>
        </p:blipFill>
        <p:spPr>
          <a:xfrm>
            <a:off x="874395" y="1441450"/>
            <a:ext cx="7809230" cy="3974465"/>
          </a:xfrm>
          <a:prstGeom prst="rect">
            <a:avLst/>
          </a:prstGeom>
        </p:spPr>
      </p:pic>
      <p:pic>
        <p:nvPicPr>
          <p:cNvPr id="7" name="图片 6"/>
          <p:cNvPicPr>
            <a:picLocks noChangeAspect="1"/>
          </p:cNvPicPr>
          <p:nvPr/>
        </p:nvPicPr>
        <p:blipFill>
          <a:blip r:embed="rId2"/>
          <a:stretch>
            <a:fillRect/>
          </a:stretch>
        </p:blipFill>
        <p:spPr>
          <a:xfrm>
            <a:off x="8683625" y="1374775"/>
            <a:ext cx="3371215" cy="48939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09345" y="993775"/>
            <a:ext cx="8218805" cy="368300"/>
          </a:xfrm>
          <a:prstGeom prst="rect">
            <a:avLst/>
          </a:prstGeom>
          <a:noFill/>
        </p:spPr>
        <p:txBody>
          <a:bodyPr wrap="square" rtlCol="0">
            <a:spAutoFit/>
          </a:bodyPr>
          <a:lstStyle/>
          <a:p>
            <a:pPr marL="0" indent="0">
              <a:buFont typeface="Wingdings" panose="05000000000000000000" pitchFamily="2" charset="2"/>
              <a:buNone/>
            </a:pPr>
            <a:r>
              <a:rPr lang="en-US" altLang="zh-CN" b="1" dirty="0">
                <a:solidFill>
                  <a:srgbClr val="C00000"/>
                </a:solidFill>
              </a:rPr>
              <a:t>3.3 </a:t>
            </a:r>
            <a:r>
              <a:rPr lang="zh-CN" altLang="en-US" b="1" dirty="0">
                <a:solidFill>
                  <a:srgbClr val="C00000"/>
                </a:solidFill>
              </a:rPr>
              <a:t>人数不一致</a:t>
            </a:r>
            <a:r>
              <a:rPr lang="en-US" altLang="zh-CN" b="1" dirty="0">
                <a:solidFill>
                  <a:schemeClr val="accent1"/>
                </a:solidFill>
              </a:rPr>
              <a:t>:</a:t>
            </a:r>
            <a:r>
              <a:rPr lang="zh-CN" altLang="en-US" sz="1600" b="1" dirty="0">
                <a:solidFill>
                  <a:schemeClr val="accent1"/>
                </a:solidFill>
              </a:rPr>
              <a:t>①就餐清单人数少于接待申请人数时，计算人均是否超标。</a:t>
            </a:r>
            <a:endParaRPr lang="zh-CN" altLang="en-US" sz="1600" b="1" dirty="0">
              <a:solidFill>
                <a:schemeClr val="accent1"/>
              </a:solidFill>
            </a:endParaRPr>
          </a:p>
        </p:txBody>
      </p:sp>
      <p:pic>
        <p:nvPicPr>
          <p:cNvPr id="13" name="图片 12"/>
          <p:cNvPicPr>
            <a:picLocks noChangeAspect="1"/>
          </p:cNvPicPr>
          <p:nvPr/>
        </p:nvPicPr>
        <p:blipFill>
          <a:blip r:embed="rId1"/>
          <a:stretch>
            <a:fillRect/>
          </a:stretch>
        </p:blipFill>
        <p:spPr>
          <a:xfrm>
            <a:off x="979544" y="1362316"/>
            <a:ext cx="8727385" cy="2297520"/>
          </a:xfrm>
          <a:prstGeom prst="rect">
            <a:avLst/>
          </a:prstGeom>
        </p:spPr>
      </p:pic>
      <p:pic>
        <p:nvPicPr>
          <p:cNvPr id="15" name="图片 14"/>
          <p:cNvPicPr>
            <a:picLocks noChangeAspect="1"/>
          </p:cNvPicPr>
          <p:nvPr/>
        </p:nvPicPr>
        <p:blipFill>
          <a:blip r:embed="rId2"/>
          <a:stretch>
            <a:fillRect/>
          </a:stretch>
        </p:blipFill>
        <p:spPr>
          <a:xfrm>
            <a:off x="979544" y="3107747"/>
            <a:ext cx="8727385" cy="1648717"/>
          </a:xfrm>
          <a:prstGeom prst="rect">
            <a:avLst/>
          </a:prstGeom>
        </p:spPr>
      </p:pic>
      <p:pic>
        <p:nvPicPr>
          <p:cNvPr id="8" name="图片 7"/>
          <p:cNvPicPr>
            <a:picLocks noChangeAspect="1"/>
          </p:cNvPicPr>
          <p:nvPr/>
        </p:nvPicPr>
        <p:blipFill>
          <a:blip r:embed="rId3"/>
          <a:stretch>
            <a:fillRect/>
          </a:stretch>
        </p:blipFill>
        <p:spPr>
          <a:xfrm>
            <a:off x="9458982" y="820618"/>
            <a:ext cx="2743200" cy="5825755"/>
          </a:xfrm>
          <a:prstGeom prst="rect">
            <a:avLst/>
          </a:prstGeom>
        </p:spPr>
      </p:pic>
      <p:sp>
        <p:nvSpPr>
          <p:cNvPr id="9" name="文本框 8"/>
          <p:cNvSpPr txBox="1"/>
          <p:nvPr/>
        </p:nvSpPr>
        <p:spPr>
          <a:xfrm>
            <a:off x="807085" y="4756256"/>
            <a:ext cx="8415131" cy="1599565"/>
          </a:xfrm>
          <a:prstGeom prst="rect">
            <a:avLst/>
          </a:prstGeom>
          <a:noFill/>
        </p:spPr>
        <p:txBody>
          <a:bodyPr wrap="square" rtlCol="0">
            <a:spAutoFit/>
          </a:bodyPr>
          <a:lstStyle/>
          <a:p>
            <a:r>
              <a:rPr lang="zh-CN" altLang="en-US" sz="1600" dirty="0"/>
              <a:t>人数稽核要点：</a:t>
            </a:r>
            <a:endParaRPr lang="en-US" altLang="zh-CN" sz="1600" dirty="0"/>
          </a:p>
          <a:p>
            <a:pPr marL="285750" indent="-285750">
              <a:buFont typeface="Arial" panose="020B0604020202020204" pitchFamily="34" charset="0"/>
              <a:buChar char="•"/>
            </a:pPr>
            <a:r>
              <a:rPr lang="en-US" altLang="zh-CN" sz="1600" dirty="0"/>
              <a:t> </a:t>
            </a:r>
            <a:r>
              <a:rPr lang="zh-CN" altLang="en-US" sz="1600" dirty="0"/>
              <a:t>申请的接待类型类一般商务和外事活动，制度上限标准是人均</a:t>
            </a:r>
            <a:r>
              <a:rPr lang="en-US" altLang="zh-CN" sz="1600" dirty="0"/>
              <a:t>300</a:t>
            </a:r>
            <a:r>
              <a:rPr lang="zh-CN" altLang="en-US" sz="1600" dirty="0"/>
              <a:t>元</a:t>
            </a:r>
            <a:r>
              <a:rPr lang="en-US" altLang="zh-CN" sz="1600" dirty="0"/>
              <a:t>/</a:t>
            </a:r>
            <a:r>
              <a:rPr lang="zh-CN" altLang="en-US" sz="1600" dirty="0"/>
              <a:t>人，接待申请人数是</a:t>
            </a:r>
            <a:r>
              <a:rPr lang="en-US" altLang="zh-CN" sz="1600" dirty="0"/>
              <a:t>10</a:t>
            </a:r>
            <a:r>
              <a:rPr lang="zh-CN" altLang="en-US" sz="1600" dirty="0"/>
              <a:t>人，</a:t>
            </a:r>
            <a:endParaRPr lang="en-US" altLang="zh-CN" sz="1600" dirty="0"/>
          </a:p>
          <a:p>
            <a:pPr marL="285750" indent="-285750">
              <a:buFont typeface="Wingdings" panose="05000000000000000000" pitchFamily="2" charset="2"/>
              <a:buChar char="l"/>
            </a:pPr>
            <a:endParaRPr lang="en-US" altLang="zh-CN" sz="1600" dirty="0"/>
          </a:p>
          <a:p>
            <a:pPr marL="285750" indent="-285750">
              <a:buFont typeface="Arial" panose="020B0604020202020204" pitchFamily="34" charset="0"/>
              <a:buChar char="•"/>
            </a:pPr>
            <a:r>
              <a:rPr lang="zh-CN" altLang="en-US" sz="1600" dirty="0"/>
              <a:t>实际就餐清单消费</a:t>
            </a:r>
            <a:r>
              <a:rPr lang="en-US" altLang="zh-CN" sz="1600" dirty="0"/>
              <a:t>2840</a:t>
            </a:r>
            <a:r>
              <a:rPr lang="zh-CN" altLang="en-US" sz="1600" dirty="0"/>
              <a:t>元，就餐清单人数是</a:t>
            </a:r>
            <a:r>
              <a:rPr lang="en-US" altLang="zh-CN" sz="1600" b="1" dirty="0">
                <a:solidFill>
                  <a:srgbClr val="C00000"/>
                </a:solidFill>
              </a:rPr>
              <a:t>9</a:t>
            </a:r>
            <a:r>
              <a:rPr lang="zh-CN" altLang="en-US" sz="1600" b="1" dirty="0">
                <a:solidFill>
                  <a:srgbClr val="C00000"/>
                </a:solidFill>
              </a:rPr>
              <a:t>人</a:t>
            </a:r>
            <a:r>
              <a:rPr lang="zh-CN" altLang="en-US" sz="1600" dirty="0"/>
              <a:t>，单看就餐清单</a:t>
            </a:r>
            <a:r>
              <a:rPr lang="zh-CN" altLang="en-US" sz="1600" b="1" dirty="0">
                <a:solidFill>
                  <a:srgbClr val="C00000"/>
                </a:solidFill>
              </a:rPr>
              <a:t>人均消费</a:t>
            </a:r>
            <a:r>
              <a:rPr lang="en-US" altLang="zh-CN" sz="1600" b="1" dirty="0">
                <a:solidFill>
                  <a:srgbClr val="C00000"/>
                </a:solidFill>
              </a:rPr>
              <a:t>2840</a:t>
            </a:r>
            <a:r>
              <a:rPr lang="zh-CN" altLang="en-US" sz="1600" b="1" dirty="0">
                <a:solidFill>
                  <a:srgbClr val="C00000"/>
                </a:solidFill>
              </a:rPr>
              <a:t>元</a:t>
            </a:r>
            <a:r>
              <a:rPr lang="en-US" altLang="zh-CN" sz="1600" b="1" dirty="0">
                <a:solidFill>
                  <a:srgbClr val="C00000"/>
                </a:solidFill>
              </a:rPr>
              <a:t>/9</a:t>
            </a:r>
            <a:r>
              <a:rPr lang="zh-CN" altLang="en-US" sz="1600" b="1" dirty="0">
                <a:solidFill>
                  <a:srgbClr val="C00000"/>
                </a:solidFill>
              </a:rPr>
              <a:t>人</a:t>
            </a:r>
            <a:r>
              <a:rPr lang="en-US" altLang="zh-CN" sz="1600" b="1" dirty="0">
                <a:solidFill>
                  <a:srgbClr val="C00000"/>
                </a:solidFill>
              </a:rPr>
              <a:t>=315.56</a:t>
            </a:r>
            <a:r>
              <a:rPr lang="zh-CN" altLang="en-US" sz="1600" b="1" dirty="0">
                <a:solidFill>
                  <a:srgbClr val="C00000"/>
                </a:solidFill>
              </a:rPr>
              <a:t>元，人均消费超过制度上限标准</a:t>
            </a:r>
            <a:r>
              <a:rPr lang="en-US" altLang="zh-CN" sz="1600" b="1" dirty="0">
                <a:solidFill>
                  <a:srgbClr val="C00000"/>
                </a:solidFill>
              </a:rPr>
              <a:t>300</a:t>
            </a:r>
            <a:r>
              <a:rPr lang="zh-CN" altLang="en-US" sz="1600" b="1" dirty="0">
                <a:solidFill>
                  <a:srgbClr val="C00000"/>
                </a:solidFill>
              </a:rPr>
              <a:t>元，违反制度</a:t>
            </a:r>
            <a:r>
              <a:rPr lang="zh-CN" altLang="en-US" b="1" dirty="0">
                <a:solidFill>
                  <a:srgbClr val="C00000"/>
                </a:solidFill>
              </a:rPr>
              <a:t>。</a:t>
            </a:r>
            <a:endParaRPr lang="en-US" altLang="zh-CN" b="1" dirty="0">
              <a:solidFill>
                <a:srgbClr val="C00000"/>
              </a:solidFill>
            </a:endParaRPr>
          </a:p>
        </p:txBody>
      </p:sp>
      <p:sp>
        <p:nvSpPr>
          <p:cNvPr id="2" name="文本框 1"/>
          <p:cNvSpPr txBox="1"/>
          <p:nvPr/>
        </p:nvSpPr>
        <p:spPr>
          <a:xfrm>
            <a:off x="8924925" y="377825"/>
            <a:ext cx="4064000" cy="368300"/>
          </a:xfrm>
          <a:prstGeom prst="rect">
            <a:avLst/>
          </a:prstGeom>
          <a:noFill/>
        </p:spPr>
        <p:txBody>
          <a:bodyPr wrap="square" rtlCol="0">
            <a:spAutoFit/>
          </a:bodyPr>
          <a:p>
            <a:endParaRPr lang="zh-CN" altLang="en-US"/>
          </a:p>
        </p:txBody>
      </p:sp>
      <p:sp>
        <p:nvSpPr>
          <p:cNvPr id="12" name="文本框 11"/>
          <p:cNvSpPr txBox="1"/>
          <p:nvPr/>
        </p:nvSpPr>
        <p:spPr>
          <a:xfrm>
            <a:off x="8610600" y="217714"/>
            <a:ext cx="2913743" cy="398780"/>
          </a:xfrm>
          <a:prstGeom prst="rect">
            <a:avLst/>
          </a:prstGeom>
          <a:noFill/>
        </p:spPr>
        <p:txBody>
          <a:bodyPr wrap="square" rtlCol="0">
            <a:spAutoFit/>
          </a:bodyPr>
          <a:p>
            <a:r>
              <a:rPr lang="en-US" altLang="zh-CN" sz="2000" b="1" dirty="0"/>
              <a:t>3</a:t>
            </a:r>
            <a:r>
              <a:rPr lang="zh-CN" altLang="en-US" sz="2000" b="1" dirty="0"/>
              <a:t>、业务招待费稽核要点</a:t>
            </a:r>
            <a:endParaRPr lang="zh-CN" altLang="en-US" sz="2000" b="1"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09345" y="993775"/>
            <a:ext cx="8637270" cy="368300"/>
          </a:xfrm>
          <a:prstGeom prst="rect">
            <a:avLst/>
          </a:prstGeom>
          <a:noFill/>
        </p:spPr>
        <p:txBody>
          <a:bodyPr wrap="square" rtlCol="0">
            <a:spAutoFit/>
          </a:bodyPr>
          <a:lstStyle/>
          <a:p>
            <a:pPr marL="0" indent="0">
              <a:buFont typeface="Wingdings" panose="05000000000000000000" pitchFamily="2" charset="2"/>
              <a:buNone/>
            </a:pPr>
            <a:r>
              <a:rPr lang="en-US" altLang="zh-CN" b="1" dirty="0">
                <a:solidFill>
                  <a:srgbClr val="C00000"/>
                </a:solidFill>
              </a:rPr>
              <a:t>3.3 </a:t>
            </a:r>
            <a:r>
              <a:rPr lang="zh-CN" altLang="en-US" b="1" dirty="0">
                <a:solidFill>
                  <a:srgbClr val="C00000"/>
                </a:solidFill>
              </a:rPr>
              <a:t>人数不一致</a:t>
            </a:r>
            <a:r>
              <a:rPr lang="en-US" altLang="zh-CN" b="1" dirty="0">
                <a:solidFill>
                  <a:schemeClr val="accent1"/>
                </a:solidFill>
              </a:rPr>
              <a:t>:</a:t>
            </a:r>
            <a:r>
              <a:rPr lang="zh-CN" altLang="en-US" sz="1600" b="1" dirty="0">
                <a:solidFill>
                  <a:schemeClr val="accent1"/>
                </a:solidFill>
                <a:sym typeface="+mn-ea"/>
              </a:rPr>
              <a:t>②就餐清单人数多于接待申请人数时，查看陪同人数是否超标。</a:t>
            </a:r>
            <a:endParaRPr lang="zh-CN" altLang="en-US" sz="1600" b="1" dirty="0">
              <a:solidFill>
                <a:schemeClr val="accent1"/>
              </a:solidFill>
            </a:endParaRPr>
          </a:p>
        </p:txBody>
      </p:sp>
      <p:sp>
        <p:nvSpPr>
          <p:cNvPr id="14" name="文本框 13"/>
          <p:cNvSpPr txBox="1"/>
          <p:nvPr/>
        </p:nvSpPr>
        <p:spPr>
          <a:xfrm>
            <a:off x="840740" y="4594860"/>
            <a:ext cx="11024235" cy="1763395"/>
          </a:xfrm>
          <a:prstGeom prst="rect">
            <a:avLst/>
          </a:prstGeom>
          <a:noFill/>
        </p:spPr>
        <p:txBody>
          <a:bodyPr wrap="square" rtlCol="0">
            <a:noAutofit/>
          </a:bodyPr>
          <a:lstStyle/>
          <a:p>
            <a:endParaRPr lang="zh-CN" altLang="en-US" sz="1600" dirty="0"/>
          </a:p>
          <a:p>
            <a:r>
              <a:rPr lang="zh-CN" altLang="en-US" sz="1600" dirty="0"/>
              <a:t>问题一：</a:t>
            </a:r>
            <a:endParaRPr lang="en-US" altLang="zh-CN" sz="1600" dirty="0"/>
          </a:p>
          <a:p>
            <a:pPr marL="285750" indent="-285750">
              <a:buFont typeface="Arial" panose="020B0604020202020204" pitchFamily="34" charset="0"/>
              <a:buChar char="•"/>
            </a:pPr>
            <a:r>
              <a:rPr lang="zh-CN" altLang="en-US" sz="1600" dirty="0"/>
              <a:t>该申请的接待类型为重要的商务和外事活动，接待申请中人数为</a:t>
            </a:r>
            <a:r>
              <a:rPr lang="en-US" altLang="zh-CN" sz="1600" dirty="0"/>
              <a:t>12</a:t>
            </a:r>
            <a:r>
              <a:rPr lang="zh-CN" altLang="en-US" sz="1600" dirty="0"/>
              <a:t>人，就餐清单人数为</a:t>
            </a:r>
            <a:r>
              <a:rPr lang="en-US" altLang="zh-CN" sz="1600" dirty="0"/>
              <a:t>17</a:t>
            </a:r>
            <a:r>
              <a:rPr lang="zh-CN" altLang="en-US" sz="1600" dirty="0"/>
              <a:t>人。多出</a:t>
            </a:r>
            <a:r>
              <a:rPr lang="en-US" altLang="zh-CN" sz="1600" dirty="0"/>
              <a:t>5</a:t>
            </a:r>
            <a:r>
              <a:rPr lang="zh-CN" altLang="en-US" sz="1600" dirty="0"/>
              <a:t>人，</a:t>
            </a:r>
            <a:r>
              <a:rPr lang="zh-CN" sz="1600" dirty="0"/>
              <a:t>若</a:t>
            </a:r>
            <a:r>
              <a:rPr lang="zh-CN" altLang="en-US" sz="1600" dirty="0"/>
              <a:t>陪同人数超标则不予报销。</a:t>
            </a:r>
            <a:endParaRPr lang="zh-CN" altLang="en-US" sz="1600" dirty="0"/>
          </a:p>
          <a:p>
            <a:pPr marL="0" indent="0">
              <a:buFont typeface="Arial" panose="020B0604020202020204" pitchFamily="34" charset="0"/>
              <a:buNone/>
            </a:pPr>
            <a:r>
              <a:rPr lang="zh-CN" altLang="en-US" sz="1600" dirty="0"/>
              <a:t>问题二：</a:t>
            </a:r>
            <a:endParaRPr lang="en-US" altLang="zh-CN" sz="1600" dirty="0"/>
          </a:p>
          <a:p>
            <a:pPr marL="285750" indent="-285750">
              <a:buFont typeface="Arial" panose="020B0604020202020204" pitchFamily="34" charset="0"/>
              <a:buChar char="•"/>
            </a:pPr>
            <a:r>
              <a:rPr lang="zh-CN" sz="1600" dirty="0">
                <a:solidFill>
                  <a:schemeClr val="tx1"/>
                </a:solidFill>
              </a:rPr>
              <a:t>就餐清单中人数有修改痕迹。《会计法》规定原始凭证不得涂改、刮擦、挖补。</a:t>
            </a:r>
            <a:endParaRPr lang="zh-CN" sz="1600" dirty="0">
              <a:solidFill>
                <a:schemeClr val="tx1"/>
              </a:solidFill>
            </a:endParaRPr>
          </a:p>
        </p:txBody>
      </p:sp>
      <p:pic>
        <p:nvPicPr>
          <p:cNvPr id="3" name="图片 2"/>
          <p:cNvPicPr>
            <a:picLocks noChangeAspect="1"/>
          </p:cNvPicPr>
          <p:nvPr/>
        </p:nvPicPr>
        <p:blipFill>
          <a:blip r:embed="rId1"/>
          <a:stretch>
            <a:fillRect/>
          </a:stretch>
        </p:blipFill>
        <p:spPr>
          <a:xfrm>
            <a:off x="739140" y="1854835"/>
            <a:ext cx="7866380" cy="2775585"/>
          </a:xfrm>
          <a:prstGeom prst="rect">
            <a:avLst/>
          </a:prstGeom>
        </p:spPr>
      </p:pic>
      <p:pic>
        <p:nvPicPr>
          <p:cNvPr id="8" name="图片 7"/>
          <p:cNvPicPr>
            <a:picLocks noChangeAspect="1"/>
          </p:cNvPicPr>
          <p:nvPr/>
        </p:nvPicPr>
        <p:blipFill>
          <a:blip r:embed="rId2"/>
          <a:stretch>
            <a:fillRect/>
          </a:stretch>
        </p:blipFill>
        <p:spPr>
          <a:xfrm>
            <a:off x="738505" y="1362075"/>
            <a:ext cx="7867015" cy="270510"/>
          </a:xfrm>
          <a:prstGeom prst="rect">
            <a:avLst/>
          </a:prstGeom>
        </p:spPr>
      </p:pic>
      <p:pic>
        <p:nvPicPr>
          <p:cNvPr id="10" name="图片 9"/>
          <p:cNvPicPr>
            <a:picLocks noChangeAspect="1"/>
          </p:cNvPicPr>
          <p:nvPr/>
        </p:nvPicPr>
        <p:blipFill>
          <a:blip r:embed="rId3"/>
          <a:stretch>
            <a:fillRect/>
          </a:stretch>
        </p:blipFill>
        <p:spPr>
          <a:xfrm>
            <a:off x="8610600" y="1362075"/>
            <a:ext cx="2931795" cy="3729355"/>
          </a:xfrm>
          <a:prstGeom prst="rect">
            <a:avLst/>
          </a:prstGeom>
        </p:spPr>
      </p:pic>
      <p:pic>
        <p:nvPicPr>
          <p:cNvPr id="12" name="图片 11"/>
          <p:cNvPicPr>
            <a:picLocks noChangeAspect="1"/>
          </p:cNvPicPr>
          <p:nvPr/>
        </p:nvPicPr>
        <p:blipFill>
          <a:blip r:embed="rId4"/>
          <a:stretch>
            <a:fillRect/>
          </a:stretch>
        </p:blipFill>
        <p:spPr>
          <a:xfrm>
            <a:off x="748665" y="1632585"/>
            <a:ext cx="7861935" cy="247015"/>
          </a:xfrm>
          <a:prstGeom prst="rect">
            <a:avLst/>
          </a:prstGeom>
        </p:spPr>
      </p:pic>
      <p:sp>
        <p:nvSpPr>
          <p:cNvPr id="17" name="文本框 16"/>
          <p:cNvSpPr txBox="1"/>
          <p:nvPr/>
        </p:nvSpPr>
        <p:spPr>
          <a:xfrm>
            <a:off x="8610600" y="217714"/>
            <a:ext cx="2913743" cy="398780"/>
          </a:xfrm>
          <a:prstGeom prst="rect">
            <a:avLst/>
          </a:prstGeom>
          <a:noFill/>
        </p:spPr>
        <p:txBody>
          <a:bodyPr wrap="square" rtlCol="0">
            <a:spAutoFit/>
          </a:bodyPr>
          <a:lstStyle/>
          <a:p>
            <a:r>
              <a:rPr lang="en-US" altLang="zh-CN" sz="2000" b="1" dirty="0"/>
              <a:t>3</a:t>
            </a:r>
            <a:r>
              <a:rPr lang="zh-CN" altLang="en-US" sz="2000" b="1" dirty="0"/>
              <a:t>、业务招待费稽核要点</a:t>
            </a:r>
            <a:endParaRPr lang="zh-CN" altLang="en-US" sz="2000" b="1"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969010" y="993775"/>
            <a:ext cx="6228715" cy="860425"/>
          </a:xfrm>
          <a:prstGeom prst="rect">
            <a:avLst/>
          </a:prstGeom>
          <a:noFill/>
        </p:spPr>
        <p:txBody>
          <a:bodyPr wrap="square" rtlCol="0">
            <a:spAutoFit/>
          </a:bodyPr>
          <a:lstStyle/>
          <a:p>
            <a:pPr marL="0" indent="0">
              <a:buFont typeface="Wingdings" panose="05000000000000000000" pitchFamily="2" charset="2"/>
              <a:buNone/>
            </a:pPr>
            <a:r>
              <a:rPr lang="en-US" altLang="zh-CN" b="1" dirty="0">
                <a:solidFill>
                  <a:srgbClr val="C00000"/>
                </a:solidFill>
              </a:rPr>
              <a:t>3.4 </a:t>
            </a:r>
            <a:r>
              <a:rPr lang="zh-CN" altLang="en-US" b="1" dirty="0">
                <a:solidFill>
                  <a:srgbClr val="C00000"/>
                </a:solidFill>
                <a:sym typeface="+mn-ea"/>
              </a:rPr>
              <a:t>公司领取酒水</a:t>
            </a:r>
            <a:endParaRPr lang="en-US" altLang="zh-CN" b="1" dirty="0">
              <a:solidFill>
                <a:srgbClr val="C00000"/>
              </a:solidFill>
            </a:endParaRPr>
          </a:p>
          <a:p>
            <a:pPr marL="285750" indent="-285750">
              <a:buFont typeface="Arial" panose="020B0604020202020204" pitchFamily="34" charset="0"/>
              <a:buChar char="•"/>
            </a:pPr>
            <a:r>
              <a:rPr lang="zh-CN" altLang="en-US" sz="1600" dirty="0">
                <a:solidFill>
                  <a:schemeClr val="tx1"/>
                </a:solidFill>
              </a:rPr>
              <a:t>公司领取酒水时</a:t>
            </a:r>
            <a:r>
              <a:rPr lang="zh-CN" sz="1600" dirty="0">
                <a:solidFill>
                  <a:schemeClr val="tx1"/>
                </a:solidFill>
              </a:rPr>
              <a:t>注意事项：</a:t>
            </a:r>
            <a:r>
              <a:rPr lang="zh-CN" altLang="en-US" sz="1600" dirty="0">
                <a:sym typeface="+mn-ea"/>
              </a:rPr>
              <a:t>人均就餐标准小计中包含从公司领取的酒水金额。故就餐时人均消费应控制在人均申请就餐标准内。</a:t>
            </a:r>
            <a:endParaRPr lang="zh-CN" sz="1600" dirty="0">
              <a:solidFill>
                <a:schemeClr val="tx1"/>
              </a:solidFill>
            </a:endParaRPr>
          </a:p>
        </p:txBody>
      </p:sp>
      <p:pic>
        <p:nvPicPr>
          <p:cNvPr id="11" name="图片 10"/>
          <p:cNvPicPr>
            <a:picLocks noChangeAspect="1"/>
          </p:cNvPicPr>
          <p:nvPr/>
        </p:nvPicPr>
        <p:blipFill>
          <a:blip r:embed="rId1"/>
          <a:stretch>
            <a:fillRect/>
          </a:stretch>
        </p:blipFill>
        <p:spPr>
          <a:xfrm>
            <a:off x="569401" y="2124900"/>
            <a:ext cx="8224216" cy="2291995"/>
          </a:xfrm>
          <a:prstGeom prst="rect">
            <a:avLst/>
          </a:prstGeom>
        </p:spPr>
      </p:pic>
      <p:pic>
        <p:nvPicPr>
          <p:cNvPr id="13" name="图片 12"/>
          <p:cNvPicPr>
            <a:picLocks noChangeAspect="1"/>
          </p:cNvPicPr>
          <p:nvPr/>
        </p:nvPicPr>
        <p:blipFill>
          <a:blip r:embed="rId2"/>
          <a:stretch>
            <a:fillRect/>
          </a:stretch>
        </p:blipFill>
        <p:spPr>
          <a:xfrm>
            <a:off x="569402" y="2053390"/>
            <a:ext cx="8224215" cy="1166822"/>
          </a:xfrm>
          <a:prstGeom prst="rect">
            <a:avLst/>
          </a:prstGeom>
        </p:spPr>
      </p:pic>
      <p:sp>
        <p:nvSpPr>
          <p:cNvPr id="14" name="文本框 13"/>
          <p:cNvSpPr txBox="1"/>
          <p:nvPr/>
        </p:nvSpPr>
        <p:spPr>
          <a:xfrm>
            <a:off x="463550" y="4416425"/>
            <a:ext cx="7056120" cy="2252980"/>
          </a:xfrm>
          <a:prstGeom prst="rect">
            <a:avLst/>
          </a:prstGeom>
          <a:noFill/>
        </p:spPr>
        <p:txBody>
          <a:bodyPr wrap="square" rtlCol="0">
            <a:noAutofit/>
          </a:bodyPr>
          <a:lstStyle/>
          <a:p>
            <a:r>
              <a:rPr lang="zh-CN" altLang="en-US" sz="1600" dirty="0"/>
              <a:t>业务情况：</a:t>
            </a:r>
            <a:endParaRPr lang="en-US" altLang="zh-CN" sz="1600" dirty="0"/>
          </a:p>
          <a:p>
            <a:pPr marL="285750" indent="-285750">
              <a:buFont typeface="Arial" panose="020B0604020202020204" pitchFamily="34" charset="0"/>
              <a:buChar char="•"/>
            </a:pPr>
            <a:r>
              <a:rPr lang="zh-CN" altLang="en-US" sz="1600" dirty="0"/>
              <a:t>申请的接待类型为一般商务和外事活动，制度上限标准是人均</a:t>
            </a:r>
            <a:r>
              <a:rPr lang="en-US" altLang="zh-CN" sz="1600" dirty="0"/>
              <a:t>300</a:t>
            </a:r>
            <a:r>
              <a:rPr lang="zh-CN" altLang="en-US" sz="1600" dirty="0"/>
              <a:t>元</a:t>
            </a:r>
            <a:r>
              <a:rPr lang="en-US" altLang="zh-CN" sz="1600" dirty="0"/>
              <a:t>/</a:t>
            </a:r>
            <a:r>
              <a:rPr lang="zh-CN" altLang="en-US" sz="1600" dirty="0"/>
              <a:t>人，接待申请人数是</a:t>
            </a:r>
            <a:r>
              <a:rPr lang="en-US" altLang="zh-CN" sz="1600" dirty="0"/>
              <a:t>8</a:t>
            </a:r>
            <a:r>
              <a:rPr lang="zh-CN" altLang="en-US" sz="1600" dirty="0"/>
              <a:t>人。</a:t>
            </a:r>
            <a:endParaRPr lang="zh-CN" altLang="en-US" sz="1600" dirty="0"/>
          </a:p>
          <a:p>
            <a:pPr marL="0" indent="0">
              <a:buFont typeface="Wingdings" panose="05000000000000000000" pitchFamily="2" charset="2"/>
              <a:buNone/>
            </a:pPr>
            <a:r>
              <a:rPr lang="zh-CN" altLang="en-US" sz="1600" dirty="0"/>
              <a:t>问题分析：</a:t>
            </a:r>
            <a:endParaRPr lang="en-US" altLang="zh-CN" sz="1600" dirty="0"/>
          </a:p>
          <a:p>
            <a:pPr marL="285750" indent="-285750">
              <a:buFont typeface="Arial" panose="020B0604020202020204" pitchFamily="34" charset="0"/>
              <a:buChar char="•"/>
            </a:pPr>
            <a:r>
              <a:rPr lang="zh-CN" altLang="en-US" sz="1600" dirty="0"/>
              <a:t>实际就餐清单消费</a:t>
            </a:r>
            <a:r>
              <a:rPr lang="en-US" altLang="zh-CN" sz="1600" dirty="0"/>
              <a:t>2178</a:t>
            </a:r>
            <a:r>
              <a:rPr lang="zh-CN" altLang="en-US" sz="1600" dirty="0"/>
              <a:t>元，就餐清单人数是</a:t>
            </a:r>
            <a:r>
              <a:rPr lang="en-US" altLang="zh-CN" sz="1600" b="1" dirty="0">
                <a:solidFill>
                  <a:srgbClr val="C00000"/>
                </a:solidFill>
              </a:rPr>
              <a:t>8</a:t>
            </a:r>
            <a:r>
              <a:rPr lang="zh-CN" altLang="en-US" sz="1600" b="1" dirty="0">
                <a:solidFill>
                  <a:srgbClr val="C00000"/>
                </a:solidFill>
              </a:rPr>
              <a:t>人</a:t>
            </a:r>
            <a:r>
              <a:rPr lang="zh-CN" altLang="en-US" sz="1600" dirty="0"/>
              <a:t>，从公司领取酒水金额</a:t>
            </a:r>
            <a:r>
              <a:rPr lang="en-US" altLang="zh-CN" sz="1600" dirty="0"/>
              <a:t>260</a:t>
            </a:r>
            <a:r>
              <a:rPr lang="zh-CN" altLang="en-US" sz="1600" dirty="0"/>
              <a:t>元，</a:t>
            </a:r>
            <a:r>
              <a:rPr lang="zh-CN" altLang="en-US" sz="1600" b="1" dirty="0"/>
              <a:t>公司领取酒水</a:t>
            </a:r>
            <a:r>
              <a:rPr lang="en-US" altLang="zh-CN" sz="1600" dirty="0"/>
              <a:t>+</a:t>
            </a:r>
            <a:r>
              <a:rPr lang="zh-CN" altLang="en-US" sz="1600" dirty="0"/>
              <a:t>就餐清单合计</a:t>
            </a:r>
            <a:r>
              <a:rPr lang="zh-CN" altLang="en-US" sz="1600" b="1" dirty="0">
                <a:solidFill>
                  <a:srgbClr val="C00000"/>
                </a:solidFill>
              </a:rPr>
              <a:t>人均消费（</a:t>
            </a:r>
            <a:r>
              <a:rPr lang="en-US" altLang="zh-CN" sz="1600" b="1" dirty="0">
                <a:solidFill>
                  <a:srgbClr val="C00000"/>
                </a:solidFill>
              </a:rPr>
              <a:t>260+2178</a:t>
            </a:r>
            <a:r>
              <a:rPr lang="zh-CN" altLang="en-US" sz="1600" b="1" dirty="0">
                <a:solidFill>
                  <a:srgbClr val="C00000"/>
                </a:solidFill>
              </a:rPr>
              <a:t>）元</a:t>
            </a:r>
            <a:r>
              <a:rPr lang="en-US" altLang="zh-CN" sz="1600" b="1" dirty="0">
                <a:solidFill>
                  <a:srgbClr val="C00000"/>
                </a:solidFill>
              </a:rPr>
              <a:t>/8</a:t>
            </a:r>
            <a:r>
              <a:rPr lang="zh-CN" altLang="en-US" sz="1600" b="1" dirty="0">
                <a:solidFill>
                  <a:srgbClr val="C00000"/>
                </a:solidFill>
              </a:rPr>
              <a:t>人</a:t>
            </a:r>
            <a:r>
              <a:rPr lang="en-US" altLang="zh-CN" sz="1600" b="1" dirty="0">
                <a:solidFill>
                  <a:srgbClr val="C00000"/>
                </a:solidFill>
              </a:rPr>
              <a:t>=304.75</a:t>
            </a:r>
            <a:r>
              <a:rPr lang="zh-CN" altLang="en-US" sz="1600" b="1" dirty="0">
                <a:solidFill>
                  <a:srgbClr val="C00000"/>
                </a:solidFill>
              </a:rPr>
              <a:t>元，人均消费超过制度上限标准</a:t>
            </a:r>
            <a:r>
              <a:rPr lang="en-US" altLang="zh-CN" sz="1600" b="1" dirty="0">
                <a:solidFill>
                  <a:srgbClr val="C00000"/>
                </a:solidFill>
              </a:rPr>
              <a:t>300</a:t>
            </a:r>
            <a:r>
              <a:rPr lang="zh-CN" altLang="en-US" sz="1600" b="1" dirty="0">
                <a:solidFill>
                  <a:srgbClr val="C00000"/>
                </a:solidFill>
              </a:rPr>
              <a:t>元，违反制度。全额不予报销。</a:t>
            </a:r>
            <a:endParaRPr lang="zh-CN" altLang="en-US" sz="1600" b="1" dirty="0">
              <a:solidFill>
                <a:srgbClr val="C00000"/>
              </a:solidFill>
            </a:endParaRPr>
          </a:p>
          <a:p>
            <a:pPr marL="0" indent="0">
              <a:buFont typeface="Arial" panose="020B0604020202020204" pitchFamily="34" charset="0"/>
              <a:buNone/>
            </a:pPr>
            <a:r>
              <a:rPr lang="en-US" altLang="zh-CN" sz="1600" b="1" dirty="0">
                <a:solidFill>
                  <a:schemeClr val="tx1"/>
                </a:solidFill>
              </a:rPr>
              <a:t>   </a:t>
            </a:r>
            <a:endParaRPr lang="zh-CN" altLang="en-US" sz="1600" b="1" dirty="0">
              <a:solidFill>
                <a:schemeClr val="tx1"/>
              </a:solidFill>
            </a:endParaRPr>
          </a:p>
        </p:txBody>
      </p:sp>
      <p:pic>
        <p:nvPicPr>
          <p:cNvPr id="16" name="图片 15"/>
          <p:cNvPicPr>
            <a:picLocks noChangeAspect="1"/>
          </p:cNvPicPr>
          <p:nvPr/>
        </p:nvPicPr>
        <p:blipFill>
          <a:blip r:embed="rId3"/>
          <a:stretch>
            <a:fillRect/>
          </a:stretch>
        </p:blipFill>
        <p:spPr>
          <a:xfrm>
            <a:off x="7519855" y="993913"/>
            <a:ext cx="4641029" cy="3864829"/>
          </a:xfrm>
          <a:prstGeom prst="rect">
            <a:avLst/>
          </a:prstGeom>
        </p:spPr>
      </p:pic>
      <p:sp>
        <p:nvSpPr>
          <p:cNvPr id="2" name="文本框 1"/>
          <p:cNvSpPr txBox="1"/>
          <p:nvPr/>
        </p:nvSpPr>
        <p:spPr>
          <a:xfrm>
            <a:off x="8686800" y="215900"/>
            <a:ext cx="4064000" cy="447675"/>
          </a:xfrm>
          <a:prstGeom prst="rect">
            <a:avLst/>
          </a:prstGeom>
          <a:noFill/>
        </p:spPr>
        <p:txBody>
          <a:bodyPr wrap="square" rtlCol="0">
            <a:noAutofit/>
          </a:bodyPr>
          <a:p>
            <a:r>
              <a:rPr lang="en-US" altLang="zh-CN" sz="2000" b="1" dirty="0">
                <a:sym typeface="+mn-ea"/>
              </a:rPr>
              <a:t>3</a:t>
            </a:r>
            <a:r>
              <a:rPr lang="zh-CN" altLang="en-US" sz="2000" b="1" dirty="0">
                <a:sym typeface="+mn-ea"/>
              </a:rPr>
              <a:t>、业务招待费稽核要点</a:t>
            </a:r>
            <a:endParaRPr lang="zh-CN" altLang="en-US" sz="2000" b="1" dirty="0"/>
          </a:p>
          <a:p>
            <a:endParaRPr lang="zh-CN" altLang="en-US" sz="200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281610" y="965766"/>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8666" y="1072795"/>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56285" y="982980"/>
            <a:ext cx="11154410" cy="398780"/>
          </a:xfrm>
          <a:prstGeom prst="rect">
            <a:avLst/>
          </a:prstGeom>
        </p:spPr>
        <p:txBody>
          <a:bodyPr wrap="square">
            <a:spAutoFit/>
          </a:bodyPr>
          <a:lstStyle/>
          <a:p>
            <a:pPr marL="0" indent="0">
              <a:buFont typeface="Wingdings" panose="05000000000000000000" pitchFamily="2" charset="2"/>
              <a:buNone/>
            </a:pPr>
            <a:r>
              <a:rPr lang="en-US" altLang="zh-CN" b="1" dirty="0">
                <a:solidFill>
                  <a:schemeClr val="accent1"/>
                </a:solidFill>
              </a:rPr>
              <a:t>3.5 </a:t>
            </a:r>
            <a:r>
              <a:rPr lang="zh-CN" altLang="en-US" b="1" dirty="0">
                <a:solidFill>
                  <a:schemeClr val="accent1"/>
                </a:solidFill>
              </a:rPr>
              <a:t>工作日接待或非工作日因公接待时，</a:t>
            </a:r>
            <a:r>
              <a:rPr lang="zh-CN" altLang="en-US" sz="2000" b="1" dirty="0">
                <a:solidFill>
                  <a:srgbClr val="C00000"/>
                </a:solidFill>
              </a:rPr>
              <a:t>午餐</a:t>
            </a:r>
            <a:r>
              <a:rPr lang="zh-CN" altLang="en-US" sz="1800" b="1" dirty="0">
                <a:solidFill>
                  <a:schemeClr val="accent1"/>
                </a:solidFill>
              </a:rPr>
              <a:t>不得</a:t>
            </a:r>
            <a:r>
              <a:rPr lang="zh-CN" altLang="en-US" b="1" dirty="0">
                <a:solidFill>
                  <a:schemeClr val="accent1"/>
                </a:solidFill>
              </a:rPr>
              <a:t>申请酒水，若午餐消费清单中出现酒水，全额不能报销</a:t>
            </a:r>
            <a:endParaRPr lang="zh-CN" altLang="en-US" b="1" dirty="0">
              <a:solidFill>
                <a:schemeClr val="accent1"/>
              </a:solidFill>
            </a:endParaRPr>
          </a:p>
        </p:txBody>
      </p:sp>
      <p:graphicFrame>
        <p:nvGraphicFramePr>
          <p:cNvPr id="2" name="图示 1"/>
          <p:cNvGraphicFramePr/>
          <p:nvPr/>
        </p:nvGraphicFramePr>
        <p:xfrm>
          <a:off x="1939234" y="1724702"/>
          <a:ext cx="7708348" cy="415050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8" name="文本框 7"/>
          <p:cNvSpPr txBox="1"/>
          <p:nvPr/>
        </p:nvSpPr>
        <p:spPr>
          <a:xfrm>
            <a:off x="5565914" y="6064154"/>
            <a:ext cx="6480314" cy="338554"/>
          </a:xfrm>
          <a:prstGeom prst="rect">
            <a:avLst/>
          </a:prstGeom>
          <a:noFill/>
        </p:spPr>
        <p:txBody>
          <a:bodyPr wrap="square">
            <a:spAutoFit/>
          </a:bodyPr>
          <a:lstStyle/>
          <a:p>
            <a:r>
              <a:rPr lang="zh-CN" altLang="en-US" sz="1600" b="1" kern="100" dirty="0">
                <a:cs typeface="Times New Roman" panose="02020603050405020304" pitchFamily="18" charset="0"/>
              </a:rPr>
              <a:t>中央纪委</a:t>
            </a:r>
            <a:r>
              <a:rPr lang="zh-CN" altLang="zh-CN" sz="1600" b="1" dirty="0">
                <a:effectLst/>
                <a:cs typeface="Times New Roman" panose="02020603050405020304" pitchFamily="18" charset="0"/>
              </a:rPr>
              <a:t>国家监委网站</a:t>
            </a:r>
            <a:r>
              <a:rPr lang="zh-CN" altLang="en-US" sz="1600" b="1" dirty="0">
                <a:effectLst/>
                <a:cs typeface="Times New Roman" panose="02020603050405020304" pitchFamily="18" charset="0"/>
              </a:rPr>
              <a:t>有多次通报的案例，</a:t>
            </a:r>
            <a:r>
              <a:rPr lang="zh-CN" altLang="en-US" sz="1600" b="1" kern="100" dirty="0">
                <a:cs typeface="Times New Roman" panose="02020603050405020304" pitchFamily="18" charset="0"/>
              </a:rPr>
              <a:t>违反八项规定精神</a:t>
            </a:r>
            <a:endParaRPr lang="zh-CN" altLang="en-US" sz="1600" b="1" kern="100" dirty="0">
              <a:cs typeface="Times New Roman" panose="02020603050405020304" pitchFamily="18" charset="0"/>
            </a:endParaRPr>
          </a:p>
        </p:txBody>
      </p:sp>
      <p:sp>
        <p:nvSpPr>
          <p:cNvPr id="3" name="文本框 2"/>
          <p:cNvSpPr txBox="1"/>
          <p:nvPr/>
        </p:nvSpPr>
        <p:spPr>
          <a:xfrm>
            <a:off x="9258935" y="248285"/>
            <a:ext cx="4064000" cy="645160"/>
          </a:xfrm>
          <a:prstGeom prst="rect">
            <a:avLst/>
          </a:prstGeom>
          <a:noFill/>
        </p:spPr>
        <p:txBody>
          <a:bodyPr wrap="square" rtlCol="0">
            <a:spAutoFit/>
          </a:bodyPr>
          <a:p>
            <a:r>
              <a:rPr lang="en-US" altLang="zh-CN" b="1" dirty="0">
                <a:sym typeface="+mn-ea"/>
              </a:rPr>
              <a:t>3</a:t>
            </a:r>
            <a:r>
              <a:rPr lang="zh-CN" altLang="en-US" b="1" dirty="0">
                <a:sym typeface="+mn-ea"/>
              </a:rPr>
              <a:t>、业务招待费稽核要点</a:t>
            </a:r>
            <a:endParaRPr lang="zh-CN" altLang="en-US" b="1" dirty="0"/>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aphicFrame>
        <p:nvGraphicFramePr>
          <p:cNvPr id="6" name="表格 5"/>
          <p:cNvGraphicFramePr>
            <a:graphicFrameLocks noGrp="1"/>
          </p:cNvGraphicFramePr>
          <p:nvPr>
            <p:custDataLst>
              <p:tags r:id="rId1"/>
            </p:custDataLst>
          </p:nvPr>
        </p:nvGraphicFramePr>
        <p:xfrm>
          <a:off x="461674" y="833668"/>
          <a:ext cx="11268075" cy="5953760"/>
        </p:xfrm>
        <a:graphic>
          <a:graphicData uri="http://schemas.openxmlformats.org/drawingml/2006/table">
            <a:tbl>
              <a:tblPr>
                <a:tableStyleId>{8799B23B-EC83-4686-B30A-512413B5E67A}</a:tableStyleId>
              </a:tblPr>
              <a:tblGrid>
                <a:gridCol w="733425"/>
                <a:gridCol w="3176270"/>
                <a:gridCol w="7358380"/>
              </a:tblGrid>
              <a:tr h="413385">
                <a:tc>
                  <a:txBody>
                    <a:bodyPr/>
                    <a:lstStyle/>
                    <a:p>
                      <a:pPr algn="ctr" fontAlgn="ctr"/>
                      <a:r>
                        <a:rPr lang="zh-CN" altLang="en-US" sz="1600" b="1" u="none" strike="noStrike" dirty="0">
                          <a:effectLst/>
                        </a:rPr>
                        <a:t>序号</a:t>
                      </a:r>
                      <a:endParaRPr lang="zh-CN" altLang="en-US" sz="1600" b="1" u="none" strike="noStrike" dirty="0">
                        <a:effectLst/>
                      </a:endParaRPr>
                    </a:p>
                  </a:txBody>
                  <a:tcPr marL="11425" marR="11425" marT="11425" marB="0" anchor="ctr">
                    <a:solidFill>
                      <a:schemeClr val="bg1">
                        <a:lumMod val="75000"/>
                      </a:schemeClr>
                    </a:solidFill>
                  </a:tcPr>
                </a:tc>
                <a:tc>
                  <a:txBody>
                    <a:bodyPr/>
                    <a:lstStyle/>
                    <a:p>
                      <a:pPr algn="ctr" fontAlgn="ctr"/>
                      <a:r>
                        <a:rPr lang="zh-CN" altLang="en-US" sz="1600" b="1" u="none" strike="noStrike">
                          <a:effectLst/>
                        </a:rPr>
                        <a:t>费用类别</a:t>
                      </a:r>
                      <a:endParaRPr lang="zh-CN" altLang="en-US" sz="1600" b="1" u="none" strike="noStrike">
                        <a:effectLst/>
                      </a:endParaRPr>
                    </a:p>
                  </a:txBody>
                  <a:tcPr marL="11425" marR="11425" marT="11425" marB="0" anchor="ctr">
                    <a:solidFill>
                      <a:schemeClr val="bg1">
                        <a:lumMod val="75000"/>
                      </a:schemeClr>
                    </a:solidFill>
                  </a:tcPr>
                </a:tc>
                <a:tc>
                  <a:txBody>
                    <a:bodyPr/>
                    <a:p>
                      <a:pPr algn="ctr" fontAlgn="ctr">
                        <a:buNone/>
                      </a:pPr>
                      <a:r>
                        <a:rPr lang="zh-CN" altLang="en-US" sz="1600" b="1" u="none" strike="noStrike">
                          <a:effectLst/>
                        </a:rPr>
                        <a:t>核算范围</a:t>
                      </a:r>
                      <a:endParaRPr lang="zh-CN" altLang="en-US" sz="1600" b="1" u="none" strike="noStrike">
                        <a:effectLst/>
                      </a:endParaRPr>
                    </a:p>
                  </a:txBody>
                  <a:tcPr marL="11425" marR="11425" marT="11425" marB="0" anchor="ctr">
                    <a:solidFill>
                      <a:schemeClr val="bg1">
                        <a:lumMod val="75000"/>
                      </a:schemeClr>
                    </a:solidFill>
                  </a:tcPr>
                </a:tc>
              </a:tr>
              <a:tr h="421005">
                <a:tc>
                  <a:txBody>
                    <a:bodyPr/>
                    <a:lstStyle/>
                    <a:p>
                      <a:pPr algn="ctr" fontAlgn="ctr"/>
                      <a:r>
                        <a:rPr lang="en-US" altLang="zh-CN" sz="1400" u="none" strike="noStrike">
                          <a:effectLst/>
                        </a:rPr>
                        <a:t>4</a:t>
                      </a:r>
                      <a:endParaRPr lang="en-US" altLang="zh-CN" sz="1400" u="none" strike="noStrike">
                        <a:effectLst/>
                      </a:endParaRPr>
                    </a:p>
                  </a:txBody>
                  <a:tcPr marL="11425" marR="11425" marT="11425" marB="0" anchor="ctr"/>
                </a:tc>
                <a:tc>
                  <a:txBody>
                    <a:bodyPr/>
                    <a:lstStyle/>
                    <a:p>
                      <a:pPr algn="ctr" fontAlgn="ctr"/>
                      <a:r>
                        <a:rPr lang="zh-CN" altLang="en-US" sz="1400" b="1" u="none" strike="noStrike" dirty="0">
                          <a:solidFill>
                            <a:srgbClr val="C00000"/>
                          </a:solidFill>
                          <a:effectLst/>
                        </a:rPr>
                        <a:t>费用</a:t>
                      </a:r>
                      <a:r>
                        <a:rPr lang="en-US" altLang="zh-CN" sz="1400" b="1" u="none" strike="noStrike" dirty="0">
                          <a:solidFill>
                            <a:srgbClr val="C00000"/>
                          </a:solidFill>
                          <a:effectLst/>
                        </a:rPr>
                        <a:t>-</a:t>
                      </a:r>
                      <a:r>
                        <a:rPr lang="zh-CN" altLang="en-US" sz="1400" b="1" u="none" strike="noStrike" dirty="0">
                          <a:solidFill>
                            <a:srgbClr val="C00000"/>
                          </a:solidFill>
                          <a:effectLst/>
                        </a:rPr>
                        <a:t>会议费</a:t>
                      </a:r>
                      <a:endParaRPr lang="zh-CN" altLang="en-US" sz="1400" b="1" u="none" strike="noStrike" dirty="0">
                        <a:solidFill>
                          <a:srgbClr val="C00000"/>
                        </a:solidFill>
                        <a:effectLst/>
                      </a:endParaRPr>
                    </a:p>
                  </a:txBody>
                  <a:tcPr marL="11425" marR="11425" marT="11425" marB="0" anchor="ctr"/>
                </a:tc>
                <a:tc>
                  <a:txBody>
                    <a:bodyPr/>
                    <a:p>
                      <a:pPr algn="l" fontAlgn="ctr">
                        <a:buNone/>
                      </a:pPr>
                      <a:r>
                        <a:rPr lang="zh-CN" altLang="en-US" sz="1400" u="none" strike="noStrike" dirty="0">
                          <a:effectLst/>
                        </a:rPr>
                        <a:t>会议期间发生的住宿费、伙食费、会务交通费、会议场地租金、文件印刷费、医药费等。</a:t>
                      </a:r>
                      <a:endParaRPr lang="zh-CN" altLang="en-US" sz="1400" u="none" strike="noStrike" dirty="0">
                        <a:effectLst/>
                      </a:endParaRPr>
                    </a:p>
                  </a:txBody>
                  <a:tcPr marL="11425" marR="11425" marT="11425" marB="0" anchor="ctr"/>
                </a:tc>
              </a:tr>
              <a:tr h="373380">
                <a:tc>
                  <a:txBody>
                    <a:bodyPr/>
                    <a:lstStyle/>
                    <a:p>
                      <a:pPr algn="ctr" fontAlgn="ctr"/>
                      <a:r>
                        <a:rPr lang="en-US" altLang="zh-CN" sz="1400" u="none" strike="noStrike">
                          <a:effectLst/>
                        </a:rPr>
                        <a:t>5</a:t>
                      </a:r>
                      <a:endParaRPr lang="en-US" altLang="zh-CN" sz="1400" u="none" strike="noStrike">
                        <a:effectLst/>
                      </a:endParaRPr>
                    </a:p>
                  </a:txBody>
                  <a:tcPr marL="11425" marR="11425" marT="11425" marB="0" anchor="ctr"/>
                </a:tc>
                <a:tc>
                  <a:txBody>
                    <a:bodyPr/>
                    <a:lstStyle/>
                    <a:p>
                      <a:pPr algn="ctr" fontAlgn="ctr"/>
                      <a:r>
                        <a:rPr lang="zh-CN" altLang="en-US" sz="1400" u="none" strike="noStrike">
                          <a:effectLst/>
                        </a:rPr>
                        <a:t>费用</a:t>
                      </a:r>
                      <a:r>
                        <a:rPr lang="en-US" altLang="zh-CN" sz="1400" u="none" strike="noStrike">
                          <a:effectLst/>
                        </a:rPr>
                        <a:t>-</a:t>
                      </a:r>
                      <a:r>
                        <a:rPr lang="zh-CN" altLang="en-US" sz="1400" u="none" strike="noStrike">
                          <a:effectLst/>
                        </a:rPr>
                        <a:t>通讯费</a:t>
                      </a:r>
                      <a:endParaRPr lang="zh-CN" altLang="en-US" sz="1400" u="none" strike="noStrike">
                        <a:effectLst/>
                      </a:endParaRPr>
                    </a:p>
                  </a:txBody>
                  <a:tcPr marL="11425" marR="11425" marT="11425" marB="0" anchor="ctr"/>
                </a:tc>
                <a:tc>
                  <a:txBody>
                    <a:bodyPr/>
                    <a:p>
                      <a:pPr algn="l" fontAlgn="ctr">
                        <a:buNone/>
                      </a:pPr>
                      <a:r>
                        <a:rPr lang="zh-CN" altLang="en-US" sz="1400" u="none" strike="noStrike">
                          <a:effectLst/>
                        </a:rPr>
                        <a:t>公司对公电话、消防电话、企业负责人的电话费等</a:t>
                      </a:r>
                      <a:endParaRPr lang="zh-CN" altLang="en-US" sz="1400" u="none" strike="noStrike">
                        <a:effectLst/>
                      </a:endParaRPr>
                    </a:p>
                  </a:txBody>
                  <a:tcPr marL="11425" marR="11425" marT="11425" marB="0" anchor="ctr"/>
                </a:tc>
              </a:tr>
              <a:tr h="1987550">
                <a:tc>
                  <a:txBody>
                    <a:bodyPr/>
                    <a:lstStyle/>
                    <a:p>
                      <a:pPr algn="ctr" fontAlgn="ctr"/>
                      <a:r>
                        <a:rPr lang="en-US" altLang="zh-CN" sz="1400" u="none" strike="noStrike">
                          <a:effectLst/>
                        </a:rPr>
                        <a:t>6</a:t>
                      </a:r>
                      <a:endParaRPr lang="en-US" altLang="zh-CN" sz="1400" u="none" strike="noStrike">
                        <a:effectLst/>
                      </a:endParaRPr>
                    </a:p>
                  </a:txBody>
                  <a:tcPr marL="11425" marR="11425" marT="11425" marB="0" anchor="ctr"/>
                </a:tc>
                <a:tc>
                  <a:txBody>
                    <a:bodyPr/>
                    <a:lstStyle/>
                    <a:p>
                      <a:pPr algn="ctr" fontAlgn="ctr"/>
                      <a:r>
                        <a:rPr lang="zh-CN" altLang="en-US" sz="1400" u="none" strike="noStrike" dirty="0">
                          <a:effectLst/>
                        </a:rPr>
                        <a:t>费用</a:t>
                      </a:r>
                      <a:r>
                        <a:rPr lang="en-US" altLang="zh-CN" sz="1400" u="none" strike="noStrike" dirty="0">
                          <a:effectLst/>
                        </a:rPr>
                        <a:t>-</a:t>
                      </a:r>
                      <a:r>
                        <a:rPr lang="zh-CN" altLang="en-US" sz="1400" u="none" strike="noStrike" dirty="0">
                          <a:effectLst/>
                        </a:rPr>
                        <a:t>团组织活动经费</a:t>
                      </a:r>
                      <a:endParaRPr lang="zh-CN" altLang="en-US" sz="1400" u="none" strike="noStrike" dirty="0">
                        <a:effectLst/>
                      </a:endParaRPr>
                    </a:p>
                  </a:txBody>
                  <a:tcPr marL="11425" marR="11425" marT="11425" marB="0" anchor="ctr"/>
                </a:tc>
                <a:tc>
                  <a:txBody>
                    <a:bodyPr/>
                    <a:p>
                      <a:pPr algn="l" fontAlgn="ctr">
                        <a:buNone/>
                      </a:pPr>
                      <a:r>
                        <a:rPr lang="zh-CN" altLang="en-US" sz="1400" u="none" strike="noStrike" dirty="0">
                          <a:effectLst/>
                        </a:rPr>
                        <a:t>*开展团内学习教育，召开团内会议，开展“一学一做”学习教育、“三会两制一课”、主题团日、团干部、团员培训、场地费、租车费、住宿费、伙食费、交通费、讲课费、资料费。</a:t>
                      </a:r>
                      <a:endParaRPr lang="zh-CN" altLang="en-US" sz="1400" u="none" strike="noStrike" dirty="0">
                        <a:effectLst/>
                      </a:endParaRPr>
                    </a:p>
                    <a:p>
                      <a:pPr algn="l" fontAlgn="ctr">
                        <a:buNone/>
                      </a:pPr>
                      <a:r>
                        <a:rPr lang="zh-CN" altLang="en-US" sz="1400" u="none" strike="noStrike" dirty="0">
                          <a:effectLst/>
                        </a:rPr>
                        <a:t>*订阅或购买用于开展团员教育的报刊、资料、音像制品和设备，进行团内宣传，摄制团员电教片。</a:t>
                      </a:r>
                      <a:endParaRPr lang="zh-CN" altLang="en-US" sz="1400" u="none" strike="noStrike" dirty="0">
                        <a:effectLst/>
                      </a:endParaRPr>
                    </a:p>
                    <a:p>
                      <a:pPr algn="l" fontAlgn="ctr">
                        <a:buNone/>
                      </a:pPr>
                      <a:r>
                        <a:rPr lang="zh-CN" altLang="en-US" sz="1400" u="none" strike="noStrike" dirty="0">
                          <a:effectLst/>
                        </a:rPr>
                        <a:t>*组织开展创先争优、团员团日、团员青年突击队、青年志愿服务等主题实践活动。</a:t>
                      </a:r>
                      <a:endParaRPr lang="zh-CN" altLang="en-US" sz="1400" u="none" strike="noStrike" dirty="0">
                        <a:effectLst/>
                      </a:endParaRPr>
                    </a:p>
                    <a:p>
                      <a:pPr algn="l" fontAlgn="ctr">
                        <a:buNone/>
                      </a:pPr>
                      <a:r>
                        <a:rPr lang="zh-CN" altLang="en-US" sz="1400" u="none" strike="noStrike" dirty="0">
                          <a:effectLst/>
                        </a:rPr>
                        <a:t>*表彰奖励先进基层团组织、优秀共青团员和优秀团干部。</a:t>
                      </a:r>
                      <a:endParaRPr lang="zh-CN" altLang="en-US" sz="1400" u="none" strike="noStrike" dirty="0">
                        <a:effectLst/>
                      </a:endParaRPr>
                    </a:p>
                    <a:p>
                      <a:pPr algn="l" fontAlgn="ctr">
                        <a:buNone/>
                      </a:pPr>
                      <a:r>
                        <a:rPr lang="zh-CN" altLang="en-US" sz="1400" u="none" strike="noStrike" dirty="0">
                          <a:effectLst/>
                        </a:rPr>
                        <a:t>*团组织换届，组织关系接转，团旗团徽配备，团建工作调查研究。</a:t>
                      </a:r>
                      <a:endParaRPr lang="zh-CN" altLang="en-US" sz="1400" u="none" strike="noStrike" dirty="0">
                        <a:effectLst/>
                      </a:endParaRPr>
                    </a:p>
                    <a:p>
                      <a:pPr algn="l" fontAlgn="ctr">
                        <a:buNone/>
                      </a:pPr>
                      <a:r>
                        <a:rPr lang="zh-CN" altLang="en-US" sz="1400" u="none" strike="noStrike" dirty="0">
                          <a:effectLst/>
                        </a:rPr>
                        <a:t>*以团组织名义走访、慰问、补助生活困难团员。</a:t>
                      </a:r>
                      <a:endParaRPr lang="zh-CN" altLang="en-US" sz="1400" u="none" strike="noStrike" dirty="0">
                        <a:effectLst/>
                      </a:endParaRPr>
                    </a:p>
                    <a:p>
                      <a:pPr algn="l" fontAlgn="ctr">
                        <a:buNone/>
                      </a:pPr>
                      <a:r>
                        <a:rPr lang="zh-CN" altLang="en-US" sz="1400" u="none" strike="noStrike" dirty="0">
                          <a:effectLst/>
                        </a:rPr>
                        <a:t>*其他与团的建设直接相关的工作。</a:t>
                      </a:r>
                      <a:endParaRPr lang="zh-CN" altLang="en-US" sz="1400" u="none" strike="noStrike" dirty="0">
                        <a:effectLst/>
                      </a:endParaRPr>
                    </a:p>
                  </a:txBody>
                  <a:tcPr marL="11425" marR="11425" marT="11425" marB="0" anchor="ctr"/>
                </a:tc>
              </a:tr>
              <a:tr h="400050">
                <a:tc>
                  <a:txBody>
                    <a:bodyPr/>
                    <a:lstStyle/>
                    <a:p>
                      <a:pPr algn="ctr" fontAlgn="ctr"/>
                      <a:r>
                        <a:rPr lang="en-US" altLang="zh-CN" sz="1400" u="none" strike="noStrike">
                          <a:effectLst/>
                        </a:rPr>
                        <a:t>7</a:t>
                      </a:r>
                      <a:endParaRPr lang="en-US" altLang="zh-CN" sz="1400" u="none" strike="noStrike">
                        <a:effectLst/>
                      </a:endParaRPr>
                    </a:p>
                  </a:txBody>
                  <a:tcPr marL="11425" marR="11425" marT="11425" marB="0" anchor="ctr"/>
                </a:tc>
                <a:tc>
                  <a:txBody>
                    <a:bodyPr/>
                    <a:lstStyle/>
                    <a:p>
                      <a:pPr algn="ctr" fontAlgn="ctr"/>
                      <a:r>
                        <a:rPr lang="zh-CN" altLang="en-US" sz="1400" b="1" u="none" strike="noStrike" dirty="0">
                          <a:solidFill>
                            <a:srgbClr val="C00000"/>
                          </a:solidFill>
                          <a:effectLst/>
                        </a:rPr>
                        <a:t>费用</a:t>
                      </a:r>
                      <a:r>
                        <a:rPr lang="en-US" altLang="zh-CN" sz="1400" b="1" u="none" strike="noStrike" dirty="0">
                          <a:solidFill>
                            <a:srgbClr val="C00000"/>
                          </a:solidFill>
                          <a:effectLst/>
                        </a:rPr>
                        <a:t>-</a:t>
                      </a:r>
                      <a:r>
                        <a:rPr lang="zh-CN" altLang="en-US" sz="1400" b="1" u="none" strike="noStrike" dirty="0">
                          <a:solidFill>
                            <a:srgbClr val="C00000"/>
                          </a:solidFill>
                          <a:effectLst/>
                        </a:rPr>
                        <a:t>业务招待费</a:t>
                      </a:r>
                      <a:endParaRPr lang="zh-CN" altLang="en-US" sz="1400" b="1" u="none" strike="noStrike" dirty="0">
                        <a:solidFill>
                          <a:srgbClr val="C00000"/>
                        </a:solidFill>
                        <a:effectLst/>
                      </a:endParaRPr>
                    </a:p>
                  </a:txBody>
                  <a:tcPr marL="11425" marR="11425" marT="11425" marB="0" anchor="ctr"/>
                </a:tc>
                <a:tc>
                  <a:txBody>
                    <a:bodyPr/>
                    <a:p>
                      <a:pPr algn="l" fontAlgn="ctr">
                        <a:buNone/>
                      </a:pPr>
                      <a:r>
                        <a:rPr lang="zh-CN" altLang="en-US" sz="1400" u="none" strike="noStrike" dirty="0">
                          <a:effectLst/>
                        </a:rPr>
                        <a:t>招待用的餐费、酒水、餐券、住宿费、承担外部到访人员城市间交通费等。</a:t>
                      </a:r>
                      <a:endParaRPr lang="zh-CN" altLang="en-US" sz="1400" u="none" strike="noStrike" dirty="0">
                        <a:effectLst/>
                      </a:endParaRPr>
                    </a:p>
                  </a:txBody>
                  <a:tcPr marL="11425" marR="11425" marT="11425" marB="0" anchor="ctr"/>
                </a:tc>
              </a:tr>
              <a:tr h="250825">
                <a:tc>
                  <a:txBody>
                    <a:bodyPr/>
                    <a:lstStyle/>
                    <a:p>
                      <a:pPr algn="ctr" fontAlgn="ctr"/>
                      <a:r>
                        <a:rPr lang="en-US" altLang="zh-CN" sz="1400" u="none" strike="noStrike">
                          <a:effectLst/>
                        </a:rPr>
                        <a:t>8</a:t>
                      </a:r>
                      <a:endParaRPr lang="en-US" altLang="zh-CN" sz="1400" u="none" strike="noStrike">
                        <a:effectLst/>
                      </a:endParaRPr>
                    </a:p>
                  </a:txBody>
                  <a:tcPr marL="11425" marR="11425" marT="11425" marB="0" anchor="ctr"/>
                </a:tc>
                <a:tc>
                  <a:txBody>
                    <a:bodyPr/>
                    <a:lstStyle/>
                    <a:p>
                      <a:pPr algn="ctr" fontAlgn="ctr"/>
                      <a:r>
                        <a:rPr lang="zh-CN" altLang="en-US" sz="1400" b="1" u="none" strike="noStrike">
                          <a:solidFill>
                            <a:srgbClr val="C00000"/>
                          </a:solidFill>
                          <a:effectLst/>
                        </a:rPr>
                        <a:t>费用</a:t>
                      </a:r>
                      <a:r>
                        <a:rPr lang="en-US" altLang="zh-CN" sz="1400" b="1" u="none" strike="noStrike">
                          <a:solidFill>
                            <a:srgbClr val="C00000"/>
                          </a:solidFill>
                          <a:effectLst/>
                        </a:rPr>
                        <a:t>-</a:t>
                      </a:r>
                      <a:r>
                        <a:rPr lang="zh-CN" altLang="en-US" sz="1400" b="1" u="none" strike="noStrike">
                          <a:solidFill>
                            <a:srgbClr val="C00000"/>
                          </a:solidFill>
                          <a:effectLst/>
                        </a:rPr>
                        <a:t>用车费</a:t>
                      </a:r>
                      <a:endParaRPr lang="zh-CN" altLang="en-US" sz="1400" b="1" u="none" strike="noStrike">
                        <a:solidFill>
                          <a:srgbClr val="C00000"/>
                        </a:solidFill>
                        <a:effectLst/>
                      </a:endParaRPr>
                    </a:p>
                  </a:txBody>
                  <a:tcPr marL="11425" marR="11425" marT="11425" marB="0" anchor="ctr"/>
                </a:tc>
                <a:tc>
                  <a:txBody>
                    <a:bodyPr/>
                    <a:p>
                      <a:pPr algn="l" fontAlgn="ctr">
                        <a:buNone/>
                      </a:pPr>
                      <a:r>
                        <a:rPr lang="zh-CN" altLang="en-US" sz="1400" u="none" strike="noStrike">
                          <a:effectLst/>
                        </a:rPr>
                        <a:t>*应急保障用车：公务用车处理突发事件，抢险救灾或者其他紧急公务。</a:t>
                      </a:r>
                      <a:endParaRPr lang="zh-CN" altLang="en-US" sz="1400" u="none" strike="noStrike">
                        <a:effectLst/>
                      </a:endParaRPr>
                    </a:p>
                    <a:p>
                      <a:pPr algn="l" fontAlgn="ctr">
                        <a:buNone/>
                      </a:pPr>
                      <a:r>
                        <a:rPr lang="zh-CN" altLang="en-US" sz="1400" u="none" strike="noStrike">
                          <a:effectLst/>
                        </a:rPr>
                        <a:t>*重要合作伙伴接待用车：与公司有重要合作关系的客户、业主监造、政府、供应商接待用车。</a:t>
                      </a:r>
                      <a:endParaRPr lang="zh-CN" altLang="en-US" sz="1400" u="none" strike="noStrike">
                        <a:effectLst/>
                      </a:endParaRPr>
                    </a:p>
                    <a:p>
                      <a:pPr algn="l" fontAlgn="ctr">
                        <a:buNone/>
                      </a:pPr>
                      <a:r>
                        <a:rPr lang="zh-CN" altLang="en-US" sz="1400" u="none" strike="noStrike">
                          <a:effectLst/>
                        </a:rPr>
                        <a:t>*公司级重要、大型活动用车：总部及分子公司举办的季度、半年度、年度会议，重要的大型客户团建用车。</a:t>
                      </a:r>
                      <a:endParaRPr lang="zh-CN" altLang="en-US" sz="1400" u="none" strike="noStrike">
                        <a:effectLst/>
                      </a:endParaRPr>
                    </a:p>
                    <a:p>
                      <a:pPr algn="l" fontAlgn="ctr">
                        <a:buNone/>
                      </a:pPr>
                      <a:r>
                        <a:rPr lang="zh-CN" altLang="en-US" sz="1400" u="none" strike="noStrike">
                          <a:effectLst/>
                        </a:rPr>
                        <a:t>*鉴定会议用车：公司鉴定会议、审核会议等重要会议用车。</a:t>
                      </a:r>
                      <a:endParaRPr lang="zh-CN" altLang="en-US" sz="1400" u="none" strike="noStrike">
                        <a:effectLst/>
                      </a:endParaRPr>
                    </a:p>
                    <a:p>
                      <a:pPr algn="l" fontAlgn="ctr">
                        <a:buNone/>
                      </a:pPr>
                      <a:r>
                        <a:rPr lang="zh-CN" altLang="en-US" sz="1400" u="none" strike="noStrike">
                          <a:effectLst/>
                        </a:rPr>
                        <a:t>*风场服务包括业务开展、监督、宣传相关活动用车：客户经理陪同客户去风场开展活动，考察项目，监督维修工作，或者广告宣传媒体去风场拍照宣传等的工作。（此项不包括售后用车管理办法规定的用车)</a:t>
                      </a:r>
                      <a:endParaRPr lang="zh-CN" altLang="en-US" sz="1400" u="none" strike="noStrike">
                        <a:effectLst/>
                      </a:endParaRPr>
                    </a:p>
                    <a:p>
                      <a:pPr algn="l" fontAlgn="ctr">
                        <a:buNone/>
                      </a:pPr>
                      <a:r>
                        <a:rPr lang="zh-CN" altLang="en-US" sz="1400" u="none" strike="noStrike">
                          <a:effectLst/>
                        </a:rPr>
                        <a:t>*携带公司印鉴、证照的资金、税务等关键业务用车:携带公司重要印鉴，比如公章，财务章，法人章去银行、税务局、社保局等地办理公司的用车行为。</a:t>
                      </a:r>
                      <a:endParaRPr lang="zh-CN" altLang="en-US" sz="1400" u="none" strike="noStrike">
                        <a:effectLst/>
                      </a:endParaRPr>
                    </a:p>
                    <a:p>
                      <a:pPr algn="l" fontAlgn="ctr">
                        <a:buNone/>
                      </a:pPr>
                      <a:r>
                        <a:rPr lang="zh-CN" altLang="en-US" sz="1400" u="none" strike="noStrike">
                          <a:effectLst/>
                        </a:rPr>
                        <a:t>*除了以上规定以外的用车不可以报销用车费，按照差旅费管理办法等制度报销。</a:t>
                      </a:r>
                      <a:endParaRPr lang="zh-CN" altLang="en-US" sz="1400" u="none" strike="noStrike">
                        <a:effectLst/>
                      </a:endParaRPr>
                    </a:p>
                  </a:txBody>
                  <a:tcPr marL="11425" marR="11425" marT="11425" marB="0" anchor="ctr"/>
                </a:tc>
              </a:tr>
            </a:tbl>
          </a:graphicData>
        </a:graphic>
      </p:graphicFrame>
      <p:sp>
        <p:nvSpPr>
          <p:cNvPr id="9" name="文本框 8"/>
          <p:cNvSpPr txBox="1"/>
          <p:nvPr/>
        </p:nvSpPr>
        <p:spPr>
          <a:xfrm>
            <a:off x="8988425" y="217805"/>
            <a:ext cx="2245360" cy="398780"/>
          </a:xfrm>
          <a:prstGeom prst="rect">
            <a:avLst/>
          </a:prstGeom>
          <a:noFill/>
        </p:spPr>
        <p:txBody>
          <a:bodyPr wrap="square" rtlCol="0">
            <a:spAutoFit/>
          </a:bodyPr>
          <a:lstStyle/>
          <a:p>
            <a:r>
              <a:rPr lang="zh-CN" altLang="en-US" sz="2000" b="1" dirty="0">
                <a:sym typeface="+mn-ea"/>
              </a:rPr>
              <a:t>会计科目核算范围</a:t>
            </a:r>
            <a:endParaRPr lang="zh-CN" altLang="en-US" sz="2000" b="1"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3999" y="98425"/>
            <a:ext cx="12179300" cy="6858000"/>
          </a:xfrm>
          <a:prstGeom prst="rect">
            <a:avLst/>
          </a:prstGeom>
        </p:spPr>
      </p:pic>
      <p:sp>
        <p:nvSpPr>
          <p:cNvPr id="12" name="Rectangle 4"/>
          <p:cNvSpPr>
            <a:spLocks noGrp="1" noChangeArrowheads="1"/>
          </p:cNvSpPr>
          <p:nvPr/>
        </p:nvSpPr>
        <p:spPr bwMode="auto">
          <a:xfrm>
            <a:off x="427367" y="389981"/>
            <a:ext cx="1809751"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sz="32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Char char="–"/>
              <a:defRPr sz="28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FontTx/>
              <a:buNone/>
            </a:pPr>
            <a:r>
              <a:rPr lang="zh-CN" altLang="en-US" sz="4000" b="1" dirty="0">
                <a:solidFill>
                  <a:srgbClr val="D6000F"/>
                </a:solidFill>
                <a:latin typeface="+mj-ea"/>
                <a:ea typeface="+mj-ea"/>
                <a:cs typeface="+mn-ea"/>
                <a:sym typeface="+mn-lt"/>
              </a:rPr>
              <a:t>目 录</a:t>
            </a:r>
            <a:endParaRPr lang="zh-CN" altLang="en-US" sz="4000" b="1" dirty="0">
              <a:solidFill>
                <a:srgbClr val="D6000F"/>
              </a:solidFill>
              <a:latin typeface="+mj-ea"/>
              <a:ea typeface="+mj-ea"/>
              <a:cs typeface="+mn-ea"/>
              <a:sym typeface="+mn-lt"/>
            </a:endParaRPr>
          </a:p>
        </p:txBody>
      </p:sp>
      <p:sp>
        <p:nvSpPr>
          <p:cNvPr id="81" name="矩形 80"/>
          <p:cNvSpPr/>
          <p:nvPr/>
        </p:nvSpPr>
        <p:spPr>
          <a:xfrm>
            <a:off x="6422058" y="2453996"/>
            <a:ext cx="4636803" cy="553085"/>
          </a:xfrm>
          <a:prstGeom prst="rect">
            <a:avLst/>
          </a:prstGeom>
        </p:spPr>
        <p:txBody>
          <a:bodyPr wrap="square">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1</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受限制会计科目及核算范围</a:t>
            </a:r>
            <a:endParaRPr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98" name="矩形 97"/>
          <p:cNvSpPr/>
          <p:nvPr/>
        </p:nvSpPr>
        <p:spPr>
          <a:xfrm>
            <a:off x="6422058" y="3152960"/>
            <a:ext cx="4546742" cy="553085"/>
          </a:xfrm>
          <a:prstGeom prst="rect">
            <a:avLst/>
          </a:prstGeom>
        </p:spPr>
        <p:txBody>
          <a:bodyPr wrap="square">
            <a:spAutoFit/>
          </a:bodyPr>
          <a:lstStyle/>
          <a:p>
            <a:pPr>
              <a:lnSpc>
                <a:spcPct val="150000"/>
              </a:lnSpc>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2</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流程填报指南</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102" name="矩形 101"/>
          <p:cNvSpPr/>
          <p:nvPr/>
        </p:nvSpPr>
        <p:spPr>
          <a:xfrm>
            <a:off x="6420559" y="3768119"/>
            <a:ext cx="4866589" cy="553085"/>
          </a:xfrm>
          <a:prstGeom prst="rect">
            <a:avLst/>
          </a:prstGeom>
        </p:spPr>
        <p:txBody>
          <a:bodyPr wrap="square">
            <a:spAutoFit/>
          </a:bodyPr>
          <a:lstStyle/>
          <a:p>
            <a:pPr>
              <a:lnSpc>
                <a:spcPct val="150000"/>
              </a:lnSpc>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3</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发票基础信息</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106" name="矩形 105"/>
          <p:cNvSpPr/>
          <p:nvPr/>
        </p:nvSpPr>
        <p:spPr>
          <a:xfrm>
            <a:off x="6388015" y="4340246"/>
            <a:ext cx="4704888" cy="553085"/>
          </a:xfrm>
          <a:prstGeom prst="rect">
            <a:avLst/>
          </a:prstGeom>
        </p:spPr>
        <p:txBody>
          <a:bodyPr wrap="square">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4</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业务招待费稽核要点</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9" name="矩形 8"/>
          <p:cNvSpPr/>
          <p:nvPr/>
        </p:nvSpPr>
        <p:spPr>
          <a:xfrm>
            <a:off x="6175375" y="5151120"/>
            <a:ext cx="212090" cy="19494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p:custDataLst>
              <p:tags r:id="rId2"/>
            </p:custDataLst>
          </p:nvPr>
        </p:nvSpPr>
        <p:spPr>
          <a:xfrm>
            <a:off x="6421670" y="4912381"/>
            <a:ext cx="4704888" cy="553085"/>
          </a:xfrm>
          <a:prstGeom prst="rect">
            <a:avLst/>
          </a:prstGeom>
        </p:spPr>
        <p:txBody>
          <a:bodyPr wrap="square">
            <a:spAutoFit/>
          </a:bodyPr>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5</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日常其他费用报销</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文本框 4"/>
          <p:cNvSpPr txBox="1"/>
          <p:nvPr/>
        </p:nvSpPr>
        <p:spPr>
          <a:xfrm>
            <a:off x="927735" y="1048385"/>
            <a:ext cx="8201660" cy="398780"/>
          </a:xfrm>
          <a:prstGeom prst="rect">
            <a:avLst/>
          </a:prstGeom>
          <a:noFill/>
        </p:spPr>
        <p:txBody>
          <a:bodyPr wrap="square" rtlCol="0">
            <a:spAutoFit/>
          </a:bodyPr>
          <a:lstStyle/>
          <a:p>
            <a:r>
              <a:rPr lang="zh-CN" altLang="en-US" sz="2000" b="1" dirty="0"/>
              <a:t>日常费用报销流程</a:t>
            </a:r>
            <a:r>
              <a:rPr lang="zh-CN" altLang="en-US" sz="2000" b="1" dirty="0">
                <a:sym typeface="+mn-ea"/>
              </a:rPr>
              <a:t>需事先提交申请流程包含（但不限于）：</a:t>
            </a:r>
            <a:endParaRPr lang="zh-CN" altLang="en-US" sz="2000" dirty="0"/>
          </a:p>
        </p:txBody>
      </p:sp>
      <p:sp>
        <p:nvSpPr>
          <p:cNvPr id="7" name="矩形 6"/>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222615" y="217805"/>
            <a:ext cx="3302000" cy="398780"/>
          </a:xfrm>
          <a:prstGeom prst="rect">
            <a:avLst/>
          </a:prstGeom>
          <a:noFill/>
        </p:spPr>
        <p:txBody>
          <a:bodyPr wrap="square" rtlCol="0">
            <a:spAutoFit/>
          </a:bodyPr>
          <a:lstStyle/>
          <a:p>
            <a:r>
              <a:rPr lang="en-US" altLang="zh-CN" sz="2000" b="1" dirty="0"/>
              <a:t>1</a:t>
            </a:r>
            <a:r>
              <a:rPr lang="zh-CN" altLang="en-US" sz="2000" b="1" dirty="0"/>
              <a:t>、常见的申请流程展示</a:t>
            </a:r>
            <a:endParaRPr lang="zh-CN" altLang="en-US" sz="2000" b="1" dirty="0"/>
          </a:p>
        </p:txBody>
      </p:sp>
      <p:pic>
        <p:nvPicPr>
          <p:cNvPr id="14" name="图片 13"/>
          <p:cNvPicPr>
            <a:picLocks noChangeAspect="1"/>
          </p:cNvPicPr>
          <p:nvPr/>
        </p:nvPicPr>
        <p:blipFill>
          <a:blip r:embed="rId1"/>
          <a:stretch>
            <a:fillRect/>
          </a:stretch>
        </p:blipFill>
        <p:spPr>
          <a:xfrm>
            <a:off x="6436360" y="4194810"/>
            <a:ext cx="4502785" cy="414655"/>
          </a:xfrm>
          <a:prstGeom prst="rect">
            <a:avLst/>
          </a:prstGeom>
        </p:spPr>
      </p:pic>
      <p:pic>
        <p:nvPicPr>
          <p:cNvPr id="15" name="图片 14"/>
          <p:cNvPicPr>
            <a:picLocks noChangeAspect="1"/>
          </p:cNvPicPr>
          <p:nvPr/>
        </p:nvPicPr>
        <p:blipFill>
          <a:blip r:embed="rId2"/>
          <a:stretch>
            <a:fillRect/>
          </a:stretch>
        </p:blipFill>
        <p:spPr>
          <a:xfrm>
            <a:off x="2400935" y="4194810"/>
            <a:ext cx="3697605" cy="392430"/>
          </a:xfrm>
          <a:prstGeom prst="rect">
            <a:avLst/>
          </a:prstGeom>
        </p:spPr>
      </p:pic>
      <p:pic>
        <p:nvPicPr>
          <p:cNvPr id="16" name="图片 15"/>
          <p:cNvPicPr>
            <a:picLocks noChangeAspect="1"/>
          </p:cNvPicPr>
          <p:nvPr/>
        </p:nvPicPr>
        <p:blipFill>
          <a:blip r:embed="rId3"/>
          <a:stretch>
            <a:fillRect/>
          </a:stretch>
        </p:blipFill>
        <p:spPr>
          <a:xfrm>
            <a:off x="2400935" y="2372995"/>
            <a:ext cx="1873250" cy="311150"/>
          </a:xfrm>
          <a:prstGeom prst="rect">
            <a:avLst/>
          </a:prstGeom>
        </p:spPr>
      </p:pic>
      <p:pic>
        <p:nvPicPr>
          <p:cNvPr id="17" name="图片 16"/>
          <p:cNvPicPr>
            <a:picLocks noChangeAspect="1"/>
          </p:cNvPicPr>
          <p:nvPr/>
        </p:nvPicPr>
        <p:blipFill>
          <a:blip r:embed="rId4"/>
          <a:stretch>
            <a:fillRect/>
          </a:stretch>
        </p:blipFill>
        <p:spPr>
          <a:xfrm>
            <a:off x="2400935" y="1753235"/>
            <a:ext cx="1492250" cy="285750"/>
          </a:xfrm>
          <a:prstGeom prst="rect">
            <a:avLst/>
          </a:prstGeom>
        </p:spPr>
      </p:pic>
      <p:pic>
        <p:nvPicPr>
          <p:cNvPr id="18" name="图片 17"/>
          <p:cNvPicPr>
            <a:picLocks noChangeAspect="1"/>
          </p:cNvPicPr>
          <p:nvPr/>
        </p:nvPicPr>
        <p:blipFill>
          <a:blip r:embed="rId5"/>
          <a:stretch>
            <a:fillRect/>
          </a:stretch>
        </p:blipFill>
        <p:spPr>
          <a:xfrm>
            <a:off x="2647950" y="3597275"/>
            <a:ext cx="2317750" cy="254000"/>
          </a:xfrm>
          <a:prstGeom prst="rect">
            <a:avLst/>
          </a:prstGeom>
        </p:spPr>
      </p:pic>
      <p:pic>
        <p:nvPicPr>
          <p:cNvPr id="20" name="图片 19"/>
          <p:cNvPicPr>
            <a:picLocks noChangeAspect="1"/>
          </p:cNvPicPr>
          <p:nvPr/>
        </p:nvPicPr>
        <p:blipFill>
          <a:blip r:embed="rId6"/>
          <a:stretch>
            <a:fillRect/>
          </a:stretch>
        </p:blipFill>
        <p:spPr>
          <a:xfrm>
            <a:off x="2710815" y="4914265"/>
            <a:ext cx="2470150" cy="319405"/>
          </a:xfrm>
          <a:prstGeom prst="rect">
            <a:avLst/>
          </a:prstGeom>
        </p:spPr>
      </p:pic>
      <p:pic>
        <p:nvPicPr>
          <p:cNvPr id="21" name="图片 20"/>
          <p:cNvPicPr>
            <a:picLocks noChangeAspect="1"/>
          </p:cNvPicPr>
          <p:nvPr/>
        </p:nvPicPr>
        <p:blipFill>
          <a:blip r:embed="rId7"/>
          <a:stretch>
            <a:fillRect/>
          </a:stretch>
        </p:blipFill>
        <p:spPr>
          <a:xfrm>
            <a:off x="8121015" y="3596640"/>
            <a:ext cx="2908300" cy="285750"/>
          </a:xfrm>
          <a:prstGeom prst="rect">
            <a:avLst/>
          </a:prstGeom>
        </p:spPr>
      </p:pic>
      <p:pic>
        <p:nvPicPr>
          <p:cNvPr id="22" name="图片 21"/>
          <p:cNvPicPr>
            <a:picLocks noChangeAspect="1"/>
          </p:cNvPicPr>
          <p:nvPr/>
        </p:nvPicPr>
        <p:blipFill>
          <a:blip r:embed="rId8"/>
          <a:stretch>
            <a:fillRect/>
          </a:stretch>
        </p:blipFill>
        <p:spPr>
          <a:xfrm>
            <a:off x="5511800" y="3622675"/>
            <a:ext cx="2197100" cy="266700"/>
          </a:xfrm>
          <a:prstGeom prst="rect">
            <a:avLst/>
          </a:prstGeom>
        </p:spPr>
      </p:pic>
      <p:pic>
        <p:nvPicPr>
          <p:cNvPr id="23" name="图片 22"/>
          <p:cNvPicPr>
            <a:picLocks noChangeAspect="1"/>
          </p:cNvPicPr>
          <p:nvPr/>
        </p:nvPicPr>
        <p:blipFill>
          <a:blip r:embed="rId9"/>
          <a:stretch>
            <a:fillRect/>
          </a:stretch>
        </p:blipFill>
        <p:spPr>
          <a:xfrm>
            <a:off x="2400935" y="2954020"/>
            <a:ext cx="2305050" cy="266700"/>
          </a:xfrm>
          <a:prstGeom prst="rect">
            <a:avLst/>
          </a:prstGeom>
        </p:spPr>
      </p:pic>
      <p:pic>
        <p:nvPicPr>
          <p:cNvPr id="24" name="图片 23"/>
          <p:cNvPicPr>
            <a:picLocks noChangeAspect="1"/>
          </p:cNvPicPr>
          <p:nvPr/>
        </p:nvPicPr>
        <p:blipFill>
          <a:blip r:embed="rId10"/>
          <a:stretch>
            <a:fillRect/>
          </a:stretch>
        </p:blipFill>
        <p:spPr>
          <a:xfrm>
            <a:off x="2480945" y="5561330"/>
            <a:ext cx="2317750" cy="254000"/>
          </a:xfrm>
          <a:prstGeom prst="rect">
            <a:avLst/>
          </a:prstGeom>
        </p:spPr>
      </p:pic>
      <p:pic>
        <p:nvPicPr>
          <p:cNvPr id="25" name="图片 24"/>
          <p:cNvPicPr>
            <a:picLocks noChangeAspect="1"/>
          </p:cNvPicPr>
          <p:nvPr/>
        </p:nvPicPr>
        <p:blipFill>
          <a:blip r:embed="rId11"/>
          <a:stretch>
            <a:fillRect/>
          </a:stretch>
        </p:blipFill>
        <p:spPr>
          <a:xfrm>
            <a:off x="5099050" y="2900045"/>
            <a:ext cx="1600200" cy="330200"/>
          </a:xfrm>
          <a:prstGeom prst="rect">
            <a:avLst/>
          </a:prstGeom>
        </p:spPr>
      </p:pic>
      <p:sp>
        <p:nvSpPr>
          <p:cNvPr id="27" name="文本框 26"/>
          <p:cNvSpPr txBox="1"/>
          <p:nvPr/>
        </p:nvSpPr>
        <p:spPr>
          <a:xfrm>
            <a:off x="1067435" y="1725930"/>
            <a:ext cx="1118235" cy="368300"/>
          </a:xfrm>
          <a:prstGeom prst="rect">
            <a:avLst/>
          </a:prstGeom>
          <a:noFill/>
        </p:spPr>
        <p:txBody>
          <a:bodyPr wrap="square" rtlCol="0">
            <a:spAutoFit/>
          </a:bodyPr>
          <a:p>
            <a:r>
              <a:rPr lang="zh-CN" altLang="en-US"/>
              <a:t>招待费：</a:t>
            </a:r>
            <a:endParaRPr lang="zh-CN" altLang="en-US"/>
          </a:p>
        </p:txBody>
      </p:sp>
      <p:sp>
        <p:nvSpPr>
          <p:cNvPr id="30" name="文本框 29"/>
          <p:cNvSpPr txBox="1"/>
          <p:nvPr/>
        </p:nvSpPr>
        <p:spPr>
          <a:xfrm>
            <a:off x="1067435" y="2315845"/>
            <a:ext cx="1218565" cy="368300"/>
          </a:xfrm>
          <a:prstGeom prst="rect">
            <a:avLst/>
          </a:prstGeom>
          <a:noFill/>
        </p:spPr>
        <p:txBody>
          <a:bodyPr wrap="square" rtlCol="0">
            <a:spAutoFit/>
          </a:bodyPr>
          <a:p>
            <a:r>
              <a:rPr lang="zh-CN" altLang="en-US"/>
              <a:t>用车费：</a:t>
            </a:r>
            <a:endParaRPr lang="zh-CN" altLang="en-US"/>
          </a:p>
        </p:txBody>
      </p:sp>
      <p:sp>
        <p:nvSpPr>
          <p:cNvPr id="32" name="文本框 31"/>
          <p:cNvSpPr txBox="1"/>
          <p:nvPr/>
        </p:nvSpPr>
        <p:spPr>
          <a:xfrm>
            <a:off x="1067435" y="2905760"/>
            <a:ext cx="1217930" cy="368300"/>
          </a:xfrm>
          <a:prstGeom prst="rect">
            <a:avLst/>
          </a:prstGeom>
          <a:noFill/>
        </p:spPr>
        <p:txBody>
          <a:bodyPr wrap="square" rtlCol="0">
            <a:spAutoFit/>
          </a:bodyPr>
          <a:p>
            <a:r>
              <a:rPr lang="zh-CN" altLang="en-US"/>
              <a:t>探亲费：</a:t>
            </a:r>
            <a:endParaRPr lang="zh-CN" altLang="en-US"/>
          </a:p>
        </p:txBody>
      </p:sp>
      <p:sp>
        <p:nvSpPr>
          <p:cNvPr id="34" name="文本框 33"/>
          <p:cNvSpPr txBox="1"/>
          <p:nvPr/>
        </p:nvSpPr>
        <p:spPr>
          <a:xfrm>
            <a:off x="1067435" y="3552825"/>
            <a:ext cx="1643380" cy="368300"/>
          </a:xfrm>
          <a:prstGeom prst="rect">
            <a:avLst/>
          </a:prstGeom>
          <a:noFill/>
        </p:spPr>
        <p:txBody>
          <a:bodyPr wrap="square" rtlCol="0">
            <a:spAutoFit/>
          </a:bodyPr>
          <a:p>
            <a:r>
              <a:rPr lang="zh-CN" altLang="en-US"/>
              <a:t>费用采购类：</a:t>
            </a:r>
            <a:endParaRPr lang="zh-CN" altLang="en-US"/>
          </a:p>
        </p:txBody>
      </p:sp>
      <p:sp>
        <p:nvSpPr>
          <p:cNvPr id="35" name="文本框 34"/>
          <p:cNvSpPr txBox="1"/>
          <p:nvPr/>
        </p:nvSpPr>
        <p:spPr>
          <a:xfrm>
            <a:off x="1067435" y="5507990"/>
            <a:ext cx="1444625" cy="368300"/>
          </a:xfrm>
          <a:prstGeom prst="rect">
            <a:avLst/>
          </a:prstGeom>
          <a:noFill/>
        </p:spPr>
        <p:txBody>
          <a:bodyPr wrap="square" rtlCol="0">
            <a:spAutoFit/>
          </a:bodyPr>
          <a:p>
            <a:r>
              <a:rPr lang="zh-CN" altLang="en-US"/>
              <a:t>检测费等：</a:t>
            </a:r>
            <a:endParaRPr lang="zh-CN" altLang="en-US"/>
          </a:p>
        </p:txBody>
      </p:sp>
      <p:sp>
        <p:nvSpPr>
          <p:cNvPr id="36" name="文本框 35"/>
          <p:cNvSpPr txBox="1"/>
          <p:nvPr/>
        </p:nvSpPr>
        <p:spPr>
          <a:xfrm>
            <a:off x="1057910" y="4206875"/>
            <a:ext cx="1325880" cy="368300"/>
          </a:xfrm>
          <a:prstGeom prst="rect">
            <a:avLst/>
          </a:prstGeom>
          <a:noFill/>
        </p:spPr>
        <p:txBody>
          <a:bodyPr wrap="square" rtlCol="0">
            <a:spAutoFit/>
          </a:bodyPr>
          <a:p>
            <a:r>
              <a:rPr lang="zh-CN" altLang="en-US"/>
              <a:t>办公费：</a:t>
            </a:r>
            <a:endParaRPr lang="en-US" altLang="zh-CN"/>
          </a:p>
        </p:txBody>
      </p:sp>
      <p:sp>
        <p:nvSpPr>
          <p:cNvPr id="37" name="文本框 36"/>
          <p:cNvSpPr txBox="1"/>
          <p:nvPr/>
        </p:nvSpPr>
        <p:spPr>
          <a:xfrm>
            <a:off x="1057910" y="4905375"/>
            <a:ext cx="1867535" cy="368300"/>
          </a:xfrm>
          <a:prstGeom prst="rect">
            <a:avLst/>
          </a:prstGeom>
          <a:noFill/>
        </p:spPr>
        <p:txBody>
          <a:bodyPr wrap="square" rtlCol="0">
            <a:spAutoFit/>
          </a:bodyPr>
          <a:p>
            <a:r>
              <a:rPr lang="zh-CN" altLang="en-US"/>
              <a:t>党工团支出类：</a:t>
            </a:r>
            <a:endParaRPr lang="zh-CN" altLang="en-US"/>
          </a:p>
        </p:txBody>
      </p:sp>
      <p:sp>
        <p:nvSpPr>
          <p:cNvPr id="2" name="文本框 1"/>
          <p:cNvSpPr txBox="1"/>
          <p:nvPr/>
        </p:nvSpPr>
        <p:spPr>
          <a:xfrm>
            <a:off x="1544320" y="6142990"/>
            <a:ext cx="8709660" cy="368300"/>
          </a:xfrm>
          <a:prstGeom prst="rect">
            <a:avLst/>
          </a:prstGeom>
          <a:noFill/>
        </p:spPr>
        <p:txBody>
          <a:bodyPr wrap="square" rtlCol="0">
            <a:spAutoFit/>
          </a:bodyPr>
          <a:p>
            <a:r>
              <a:rPr lang="zh-CN" altLang="en-US" b="1">
                <a:solidFill>
                  <a:srgbClr val="C00000"/>
                </a:solidFill>
              </a:rPr>
              <a:t>注意</a:t>
            </a:r>
            <a:r>
              <a:rPr lang="zh-CN" altLang="en-US"/>
              <a:t>：各公司流程名称存在差异，请根据本公司要求提交申请。</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矩形 6"/>
          <p:cNvSpPr/>
          <p:nvPr/>
        </p:nvSpPr>
        <p:spPr>
          <a:xfrm>
            <a:off x="8905461" y="175688"/>
            <a:ext cx="2732357" cy="398780"/>
          </a:xfrm>
          <a:prstGeom prst="rect">
            <a:avLst/>
          </a:prstGeom>
        </p:spPr>
        <p:txBody>
          <a:bodyPr wrap="square">
            <a:spAutoFit/>
          </a:bodyPr>
          <a:lstStyle/>
          <a:p>
            <a:pPr algn="ctr"/>
            <a:r>
              <a:rPr lang="en-US" altLang="zh-CN" sz="2000" b="1" dirty="0">
                <a:solidFill>
                  <a:srgbClr val="403F44"/>
                </a:solidFill>
                <a:effectLst>
                  <a:innerShdw blurRad="114300">
                    <a:prstClr val="black"/>
                  </a:innerShdw>
                </a:effectLst>
                <a:latin typeface="+mj-ea"/>
                <a:cs typeface="Segoe UI Light" panose="020B0502040204020203" pitchFamily="34" charset="0"/>
              </a:rPr>
              <a:t>2</a:t>
            </a:r>
            <a:r>
              <a:rPr lang="zh-CN" altLang="en-US" sz="2000" b="1" dirty="0">
                <a:solidFill>
                  <a:srgbClr val="403F44"/>
                </a:solidFill>
                <a:effectLst>
                  <a:innerShdw blurRad="114300">
                    <a:prstClr val="black"/>
                  </a:innerShdw>
                </a:effectLst>
                <a:latin typeface="+mj-ea"/>
                <a:cs typeface="Segoe UI Light" panose="020B0502040204020203" pitchFamily="34" charset="0"/>
              </a:rPr>
              <a:t>、内部订单挂载</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100" name="文本框 99"/>
          <p:cNvSpPr txBox="1"/>
          <p:nvPr/>
        </p:nvSpPr>
        <p:spPr>
          <a:xfrm>
            <a:off x="328295" y="986155"/>
            <a:ext cx="11534775" cy="645160"/>
          </a:xfrm>
          <a:prstGeom prst="rect">
            <a:avLst/>
          </a:prstGeom>
          <a:noFill/>
          <a:ln w="9525">
            <a:noFill/>
          </a:ln>
        </p:spPr>
        <p:txBody>
          <a:bodyPr wrap="square">
            <a:spAutoFit/>
          </a:bodyPr>
          <a:p>
            <a:pPr marL="0" indent="0"/>
            <a:r>
              <a:rPr lang="zh-CN" sz="1800" b="0">
                <a:ea typeface="宋体" panose="02010600030101010101" pitchFamily="2" charset="-122"/>
              </a:rPr>
              <a:t>日常费用报销流程中若涉及节能减排、环保与生态恢复、安全生产、职业健康的业务时，应选择相应的内部订单号，自动读取内部订单描述。</a:t>
            </a:r>
            <a:endParaRPr lang="zh-CN" altLang="en-US" sz="1800" b="1">
              <a:solidFill>
                <a:srgbClr val="C00000"/>
              </a:solidFill>
              <a:ea typeface="宋体" panose="02010600030101010101" pitchFamily="2" charset="-122"/>
            </a:endParaRPr>
          </a:p>
        </p:txBody>
      </p:sp>
      <p:graphicFrame>
        <p:nvGraphicFramePr>
          <p:cNvPr id="2" name="表格 1"/>
          <p:cNvGraphicFramePr/>
          <p:nvPr>
            <p:custDataLst>
              <p:tags r:id="rId1"/>
            </p:custDataLst>
          </p:nvPr>
        </p:nvGraphicFramePr>
        <p:xfrm>
          <a:off x="566420" y="1837055"/>
          <a:ext cx="11058525" cy="4883150"/>
        </p:xfrm>
        <a:graphic>
          <a:graphicData uri="http://schemas.openxmlformats.org/drawingml/2006/table">
            <a:tbl>
              <a:tblPr firstRow="1" bandRow="1">
                <a:tableStyleId>{5C22544A-7EE6-4342-B048-85BDC9FD1C3A}</a:tableStyleId>
              </a:tblPr>
              <a:tblGrid>
                <a:gridCol w="1995170"/>
                <a:gridCol w="6033770"/>
                <a:gridCol w="3029585"/>
              </a:tblGrid>
              <a:tr h="381635">
                <a:tc>
                  <a:txBody>
                    <a:bodyPr/>
                    <a:p>
                      <a:pPr algn="ctr">
                        <a:buNone/>
                      </a:pPr>
                      <a:r>
                        <a:rPr lang="zh-CN" altLang="en-US" sz="1800">
                          <a:sym typeface="+mn-ea"/>
                        </a:rPr>
                        <a:t>内部订单描述</a:t>
                      </a:r>
                      <a:endParaRPr lang="zh-CN" altLang="en-US"/>
                    </a:p>
                  </a:txBody>
                  <a:tcPr/>
                </a:tc>
                <a:tc>
                  <a:txBody>
                    <a:bodyPr/>
                    <a:p>
                      <a:pPr algn="ctr">
                        <a:buNone/>
                      </a:pPr>
                      <a:r>
                        <a:rPr lang="zh-CN" altLang="en-US"/>
                        <a:t>核算内容</a:t>
                      </a:r>
                      <a:endParaRPr lang="zh-CN" altLang="en-US"/>
                    </a:p>
                  </a:txBody>
                  <a:tcPr/>
                </a:tc>
                <a:tc>
                  <a:txBody>
                    <a:bodyPr/>
                    <a:p>
                      <a:pPr algn="ctr">
                        <a:buNone/>
                      </a:pPr>
                      <a:r>
                        <a:rPr lang="zh-CN" altLang="en-US"/>
                        <a:t>涉及的费用类别</a:t>
                      </a:r>
                      <a:endParaRPr lang="zh-CN" altLang="en-US"/>
                    </a:p>
                  </a:txBody>
                  <a:tcPr/>
                </a:tc>
              </a:tr>
              <a:tr h="964565">
                <a:tc>
                  <a:txBody>
                    <a:bodyPr/>
                    <a:p>
                      <a:pPr algn="ctr">
                        <a:buNone/>
                      </a:pPr>
                      <a:endParaRPr lang="zh-CN" sz="1800">
                        <a:ea typeface="宋体" panose="02010600030101010101" pitchFamily="2" charset="-122"/>
                        <a:sym typeface="+mn-ea"/>
                      </a:endParaRPr>
                    </a:p>
                    <a:p>
                      <a:pPr algn="ctr">
                        <a:buNone/>
                      </a:pPr>
                      <a:r>
                        <a:rPr lang="zh-CN" sz="1800">
                          <a:ea typeface="宋体" panose="02010600030101010101" pitchFamily="2" charset="-122"/>
                          <a:sym typeface="+mn-ea"/>
                        </a:rPr>
                        <a:t>节能减排</a:t>
                      </a:r>
                      <a:endParaRPr lang="zh-CN" altLang="en-US"/>
                    </a:p>
                  </a:txBody>
                  <a:tcPr/>
                </a:tc>
                <a:tc>
                  <a:txBody>
                    <a:bodyPr/>
                    <a:p>
                      <a:pPr algn="ctr">
                        <a:buNone/>
                      </a:pPr>
                      <a:r>
                        <a:rPr lang="zh-CN" altLang="en-US"/>
                        <a:t>节能环保培训（包含取证费用）；</a:t>
                      </a:r>
                      <a:endParaRPr lang="zh-CN" altLang="en-US"/>
                    </a:p>
                    <a:p>
                      <a:pPr algn="ctr">
                        <a:buNone/>
                      </a:pPr>
                      <a:endParaRPr lang="zh-CN" altLang="en-US"/>
                    </a:p>
                    <a:p>
                      <a:pPr algn="ctr">
                        <a:buNone/>
                      </a:pPr>
                      <a:r>
                        <a:rPr lang="zh-CN" altLang="en-US" sz="1800">
                          <a:sym typeface="+mn-ea"/>
                        </a:rPr>
                        <a:t>关于节能环保</a:t>
                      </a:r>
                      <a:r>
                        <a:rPr lang="zh-CN" altLang="en-US"/>
                        <a:t>教育和宣传发生的广告印刷费用</a:t>
                      </a:r>
                      <a:endParaRPr lang="zh-CN" altLang="en-US"/>
                    </a:p>
                  </a:txBody>
                  <a:tcPr/>
                </a:tc>
                <a:tc>
                  <a:txBody>
                    <a:bodyPr/>
                    <a:p>
                      <a:pPr algn="ctr">
                        <a:buNone/>
                      </a:pPr>
                      <a:r>
                        <a:rPr lang="zh-CN" altLang="en-US"/>
                        <a:t>职工教育经费支出</a:t>
                      </a:r>
                      <a:endParaRPr lang="zh-CN" altLang="en-US"/>
                    </a:p>
                    <a:p>
                      <a:pPr algn="ctr">
                        <a:buNone/>
                      </a:pPr>
                      <a:endParaRPr lang="zh-CN" altLang="en-US"/>
                    </a:p>
                    <a:p>
                      <a:pPr algn="ctr">
                        <a:buNone/>
                      </a:pPr>
                      <a:r>
                        <a:rPr lang="zh-CN" altLang="en-US"/>
                        <a:t>费用-办公费  </a:t>
                      </a:r>
                      <a:endParaRPr lang="zh-CN" altLang="en-US"/>
                    </a:p>
                  </a:txBody>
                  <a:tcPr/>
                </a:tc>
              </a:tr>
              <a:tr h="549910">
                <a:tc>
                  <a:txBody>
                    <a:bodyPr/>
                    <a:p>
                      <a:pPr algn="ctr">
                        <a:buNone/>
                      </a:pPr>
                      <a:r>
                        <a:rPr lang="zh-CN" sz="1800">
                          <a:ea typeface="宋体" panose="02010600030101010101" pitchFamily="2" charset="-122"/>
                          <a:sym typeface="+mn-ea"/>
                        </a:rPr>
                        <a:t>环保与生态恢复</a:t>
                      </a:r>
                      <a:endParaRPr lang="zh-CN" altLang="en-US"/>
                    </a:p>
                  </a:txBody>
                  <a:tcPr/>
                </a:tc>
                <a:tc>
                  <a:txBody>
                    <a:bodyPr/>
                    <a:p>
                      <a:pPr algn="ctr">
                        <a:buNone/>
                      </a:pPr>
                      <a:r>
                        <a:rPr lang="zh-CN" altLang="en-US"/>
                        <a:t>大气、水、油烟等环境监测</a:t>
                      </a:r>
                      <a:endParaRPr lang="zh-CN" altLang="en-US"/>
                    </a:p>
                  </a:txBody>
                  <a:tcPr/>
                </a:tc>
                <a:tc>
                  <a:txBody>
                    <a:bodyPr/>
                    <a:p>
                      <a:pPr algn="ctr">
                        <a:buNone/>
                      </a:pPr>
                      <a:r>
                        <a:rPr lang="zh-CN" altLang="en-US"/>
                        <a:t>费用-检测费</a:t>
                      </a:r>
                      <a:endParaRPr lang="zh-CN" altLang="en-US"/>
                    </a:p>
                  </a:txBody>
                  <a:tcPr/>
                </a:tc>
              </a:tr>
              <a:tr h="372110">
                <a:tc>
                  <a:txBody>
                    <a:bodyPr/>
                    <a:p>
                      <a:pPr algn="ctr">
                        <a:buNone/>
                      </a:pPr>
                      <a:endParaRPr lang="zh-CN" sz="1800">
                        <a:ea typeface="宋体" panose="02010600030101010101" pitchFamily="2" charset="-122"/>
                        <a:sym typeface="+mn-ea"/>
                      </a:endParaRPr>
                    </a:p>
                    <a:p>
                      <a:pPr algn="ctr">
                        <a:buNone/>
                      </a:pPr>
                      <a:endParaRPr lang="zh-CN" sz="1800">
                        <a:ea typeface="宋体" panose="02010600030101010101" pitchFamily="2" charset="-122"/>
                        <a:sym typeface="+mn-ea"/>
                      </a:endParaRPr>
                    </a:p>
                    <a:p>
                      <a:pPr algn="ctr">
                        <a:buNone/>
                      </a:pPr>
                      <a:endParaRPr lang="zh-CN" sz="1800">
                        <a:ea typeface="宋体" panose="02010600030101010101" pitchFamily="2" charset="-122"/>
                        <a:sym typeface="+mn-ea"/>
                      </a:endParaRPr>
                    </a:p>
                    <a:p>
                      <a:pPr algn="ctr">
                        <a:buNone/>
                      </a:pPr>
                      <a:r>
                        <a:rPr lang="zh-CN" sz="1800">
                          <a:ea typeface="宋体" panose="02010600030101010101" pitchFamily="2" charset="-122"/>
                          <a:sym typeface="+mn-ea"/>
                        </a:rPr>
                        <a:t>安全生产</a:t>
                      </a:r>
                      <a:endParaRPr lang="zh-CN" altLang="en-US"/>
                    </a:p>
                  </a:txBody>
                  <a:tcPr/>
                </a:tc>
                <a:tc>
                  <a:txBody>
                    <a:bodyPr/>
                    <a:p>
                      <a:pPr algn="ctr">
                        <a:buNone/>
                      </a:pPr>
                      <a:r>
                        <a:rPr lang="zh-CN" altLang="en-US" sz="1600">
                          <a:sym typeface="+mn-ea"/>
                        </a:rPr>
                        <a:t>内部培训（超过一天的脱产培训）和外部培训（为外培训支出，安全员取证培训、特殊工种取证培训费用）；安全横幅，车间内外安全标识、警告标志、安全文化活动费用；天车、叉车、电梯、提升机、储气罐、安全阀、锅炉等特种设备，避雷设施、配电设施、绝缘防护设备设施、压力表检测支出、售后平台检测、可燃气体探头检测、起重工装检测、电消检、防雷检测、配电室防护用品检测、管道压缩空气检验。劳动保护用品、</a:t>
                      </a:r>
                      <a:r>
                        <a:rPr lang="zh-CN" altLang="en-US" sz="1600" b="0">
                          <a:solidFill>
                            <a:schemeClr val="tx1"/>
                          </a:solidFill>
                          <a:sym typeface="+mn-ea"/>
                        </a:rPr>
                        <a:t>应急药品</a:t>
                      </a:r>
                      <a:r>
                        <a:rPr lang="zh-CN" altLang="en-US" sz="1600">
                          <a:sym typeface="+mn-ea"/>
                        </a:rPr>
                        <a:t>、安全防护用品进行更新、实验。</a:t>
                      </a:r>
                      <a:endParaRPr lang="zh-CN" altLang="en-US" sz="1600">
                        <a:sym typeface="+mn-ea"/>
                      </a:endParaRPr>
                    </a:p>
                  </a:txBody>
                  <a:tcPr/>
                </a:tc>
                <a:tc>
                  <a:txBody>
                    <a:bodyPr/>
                    <a:p>
                      <a:pPr algn="ctr">
                        <a:buNone/>
                      </a:pPr>
                      <a:r>
                        <a:rPr lang="zh-CN" altLang="en-US" sz="1800">
                          <a:sym typeface="+mn-ea"/>
                        </a:rPr>
                        <a:t>职工教育经费支出</a:t>
                      </a:r>
                      <a:endParaRPr lang="zh-CN" altLang="en-US" sz="1800">
                        <a:sym typeface="+mn-ea"/>
                      </a:endParaRPr>
                    </a:p>
                    <a:p>
                      <a:pPr algn="ctr">
                        <a:buNone/>
                      </a:pPr>
                      <a:endParaRPr lang="zh-CN" altLang="en-US" sz="1800">
                        <a:sym typeface="+mn-ea"/>
                      </a:endParaRPr>
                    </a:p>
                    <a:p>
                      <a:pPr algn="ctr">
                        <a:buNone/>
                      </a:pPr>
                      <a:r>
                        <a:rPr lang="zh-CN" altLang="en-US" sz="1800">
                          <a:sym typeface="+mn-ea"/>
                        </a:rPr>
                        <a:t>费用-办公费</a:t>
                      </a:r>
                      <a:endParaRPr lang="zh-CN" altLang="en-US" sz="1800">
                        <a:sym typeface="+mn-ea"/>
                      </a:endParaRPr>
                    </a:p>
                    <a:p>
                      <a:pPr algn="ctr">
                        <a:buNone/>
                      </a:pPr>
                      <a:endParaRPr lang="zh-CN" altLang="en-US" sz="1800">
                        <a:sym typeface="+mn-ea"/>
                      </a:endParaRPr>
                    </a:p>
                    <a:p>
                      <a:pPr algn="ctr">
                        <a:buNone/>
                      </a:pPr>
                      <a:r>
                        <a:rPr lang="zh-CN" altLang="en-US" sz="1800">
                          <a:sym typeface="+mn-ea"/>
                        </a:rPr>
                        <a:t>费用-检测费</a:t>
                      </a:r>
                      <a:endParaRPr lang="zh-CN" altLang="en-US" sz="1800">
                        <a:sym typeface="+mn-ea"/>
                      </a:endParaRPr>
                    </a:p>
                    <a:p>
                      <a:pPr algn="ctr">
                        <a:buNone/>
                      </a:pPr>
                      <a:endParaRPr lang="zh-CN" altLang="en-US" sz="1800">
                        <a:sym typeface="+mn-ea"/>
                      </a:endParaRPr>
                    </a:p>
                    <a:p>
                      <a:pPr algn="ctr">
                        <a:buNone/>
                      </a:pPr>
                      <a:r>
                        <a:rPr lang="zh-CN" altLang="en-US" sz="1800" b="0">
                          <a:solidFill>
                            <a:schemeClr val="tx1"/>
                          </a:solidFill>
                          <a:sym typeface="+mn-ea"/>
                        </a:rPr>
                        <a:t>费用</a:t>
                      </a:r>
                      <a:r>
                        <a:rPr lang="en-US" altLang="zh-CN" sz="1800" b="0">
                          <a:solidFill>
                            <a:schemeClr val="tx1"/>
                          </a:solidFill>
                          <a:sym typeface="+mn-ea"/>
                        </a:rPr>
                        <a:t>-</a:t>
                      </a:r>
                      <a:r>
                        <a:rPr lang="zh-CN" altLang="en-US" sz="1800" b="0">
                          <a:solidFill>
                            <a:schemeClr val="tx1"/>
                          </a:solidFill>
                          <a:sym typeface="+mn-ea"/>
                        </a:rPr>
                        <a:t>劳动保护费</a:t>
                      </a:r>
                      <a:endParaRPr lang="zh-CN" altLang="en-US" sz="1800" b="0">
                        <a:solidFill>
                          <a:schemeClr val="tx1"/>
                        </a:solidFill>
                        <a:sym typeface="+mn-ea"/>
                      </a:endParaRPr>
                    </a:p>
                  </a:txBody>
                  <a:tcPr/>
                </a:tc>
              </a:tr>
              <a:tr h="381635">
                <a:tc>
                  <a:txBody>
                    <a:bodyPr/>
                    <a:p>
                      <a:pPr algn="ctr">
                        <a:buNone/>
                      </a:pPr>
                      <a:endParaRPr lang="zh-CN" sz="1800">
                        <a:ea typeface="宋体" panose="02010600030101010101" pitchFamily="2" charset="-122"/>
                        <a:sym typeface="+mn-ea"/>
                      </a:endParaRPr>
                    </a:p>
                    <a:p>
                      <a:pPr algn="ctr">
                        <a:buNone/>
                      </a:pPr>
                      <a:r>
                        <a:rPr lang="zh-CN" sz="1800">
                          <a:ea typeface="宋体" panose="02010600030101010101" pitchFamily="2" charset="-122"/>
                          <a:sym typeface="+mn-ea"/>
                        </a:rPr>
                        <a:t>职业健康</a:t>
                      </a:r>
                      <a:endParaRPr lang="zh-CN" altLang="en-US"/>
                    </a:p>
                  </a:txBody>
                  <a:tcPr/>
                </a:tc>
                <a:tc>
                  <a:txBody>
                    <a:bodyPr/>
                    <a:p>
                      <a:pPr algn="ctr">
                        <a:buNone/>
                      </a:pPr>
                      <a:r>
                        <a:rPr lang="zh-CN" altLang="en-US" sz="1800">
                          <a:sym typeface="+mn-ea"/>
                        </a:rPr>
                        <a:t>除入职体检外的其他与职业健康相关的体检；</a:t>
                      </a:r>
                      <a:endParaRPr lang="zh-CN" altLang="en-US" sz="1800">
                        <a:sym typeface="+mn-ea"/>
                      </a:endParaRPr>
                    </a:p>
                    <a:p>
                      <a:pPr algn="ctr">
                        <a:buNone/>
                      </a:pPr>
                      <a:r>
                        <a:rPr lang="zh-CN" altLang="en-US" sz="1800">
                          <a:sym typeface="+mn-ea"/>
                        </a:rPr>
                        <a:t>关于职业健康宣传、教育、培训支出</a:t>
                      </a:r>
                      <a:endParaRPr lang="zh-CN" altLang="en-US" sz="1800">
                        <a:sym typeface="+mn-ea"/>
                      </a:endParaRPr>
                    </a:p>
                    <a:p>
                      <a:pPr algn="ctr">
                        <a:buNone/>
                      </a:pPr>
                      <a:r>
                        <a:rPr lang="zh-CN" altLang="en-US" sz="1800">
                          <a:sym typeface="+mn-ea"/>
                        </a:rPr>
                        <a:t>关于</a:t>
                      </a:r>
                      <a:r>
                        <a:rPr lang="zh-CN" sz="1800">
                          <a:ea typeface="宋体" panose="02010600030101010101" pitchFamily="2" charset="-122"/>
                          <a:sym typeface="+mn-ea"/>
                        </a:rPr>
                        <a:t>职业健康</a:t>
                      </a:r>
                      <a:r>
                        <a:rPr lang="zh-CN" altLang="en-US" sz="1800">
                          <a:sym typeface="+mn-ea"/>
                        </a:rPr>
                        <a:t>发生的广告印刷费用</a:t>
                      </a:r>
                      <a:endParaRPr lang="zh-CN" altLang="en-US" sz="1800">
                        <a:sym typeface="+mn-ea"/>
                      </a:endParaRPr>
                    </a:p>
                  </a:txBody>
                  <a:tcPr/>
                </a:tc>
                <a:tc>
                  <a:txBody>
                    <a:bodyPr/>
                    <a:p>
                      <a:pPr algn="ctr">
                        <a:buNone/>
                      </a:pPr>
                      <a:r>
                        <a:rPr lang="zh-CN" altLang="en-US" sz="1800">
                          <a:sym typeface="+mn-ea"/>
                        </a:rPr>
                        <a:t>职工体检</a:t>
                      </a:r>
                      <a:endParaRPr lang="zh-CN" altLang="en-US" sz="1800">
                        <a:sym typeface="+mn-ea"/>
                      </a:endParaRPr>
                    </a:p>
                    <a:p>
                      <a:pPr algn="ctr">
                        <a:buNone/>
                      </a:pPr>
                      <a:r>
                        <a:rPr lang="zh-CN" altLang="en-US" sz="1800">
                          <a:sym typeface="+mn-ea"/>
                        </a:rPr>
                        <a:t>职工教育经费支出</a:t>
                      </a:r>
                      <a:endParaRPr lang="zh-CN" altLang="en-US" sz="1800">
                        <a:sym typeface="+mn-ea"/>
                      </a:endParaRPr>
                    </a:p>
                    <a:p>
                      <a:pPr algn="ctr">
                        <a:buNone/>
                      </a:pPr>
                      <a:r>
                        <a:rPr lang="zh-CN" altLang="en-US" sz="1800">
                          <a:sym typeface="+mn-ea"/>
                        </a:rPr>
                        <a:t>费用-办公费</a:t>
                      </a:r>
                      <a:endParaRPr lang="zh-CN" altLang="en-US" sz="1800">
                        <a:sym typeface="+mn-ea"/>
                      </a:endParaRPr>
                    </a:p>
                  </a:txBody>
                  <a:tcPr/>
                </a:tc>
              </a:tr>
            </a:tbl>
          </a:graphicData>
        </a:graphic>
      </p:graphicFrame>
      <p:pic>
        <p:nvPicPr>
          <p:cNvPr id="4" name="图片 3"/>
          <p:cNvPicPr>
            <a:picLocks noChangeAspect="1"/>
          </p:cNvPicPr>
          <p:nvPr/>
        </p:nvPicPr>
        <p:blipFill>
          <a:blip r:embed="rId2"/>
          <a:stretch>
            <a:fillRect/>
          </a:stretch>
        </p:blipFill>
        <p:spPr>
          <a:xfrm>
            <a:off x="4335145" y="1344930"/>
            <a:ext cx="728980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799442" y="6538912"/>
            <a:ext cx="2554357" cy="182563"/>
          </a:xfrm>
        </p:spPr>
        <p:txBody>
          <a:bodyPr/>
          <a:lstStyle/>
          <a:p>
            <a:fld id="{CD892769-B9A0-42A3-B798-F2DD9B97BD15}" type="slidenum">
              <a:rPr lang="zh-CN" altLang="en-US" smtClean="0"/>
            </a:fld>
            <a:endParaRPr lang="zh-CN" altLang="en-US" dirty="0"/>
          </a:p>
        </p:txBody>
      </p:sp>
      <p:sp>
        <p:nvSpPr>
          <p:cNvPr id="7" name="文本框 6"/>
          <p:cNvSpPr txBox="1"/>
          <p:nvPr/>
        </p:nvSpPr>
        <p:spPr>
          <a:xfrm>
            <a:off x="9594850" y="180340"/>
            <a:ext cx="2668270" cy="398780"/>
          </a:xfrm>
          <a:prstGeom prst="rect">
            <a:avLst/>
          </a:prstGeom>
          <a:noFill/>
        </p:spPr>
        <p:txBody>
          <a:bodyPr wrap="square" rtlCol="0">
            <a:spAutoFit/>
          </a:bodyPr>
          <a:lstStyle/>
          <a:p>
            <a:r>
              <a:rPr lang="en-US" altLang="zh-CN" sz="2000" b="1" dirty="0"/>
              <a:t>3</a:t>
            </a:r>
            <a:r>
              <a:rPr lang="zh-CN" altLang="en-US" sz="2000" b="1" dirty="0"/>
              <a:t>、日常其他费用</a:t>
            </a:r>
            <a:endParaRPr lang="zh-CN" altLang="en-US" sz="2000" b="1" dirty="0"/>
          </a:p>
        </p:txBody>
      </p:sp>
      <p:sp>
        <p:nvSpPr>
          <p:cNvPr id="6" name="矩形 5"/>
          <p:cNvSpPr/>
          <p:nvPr/>
        </p:nvSpPr>
        <p:spPr>
          <a:xfrm>
            <a:off x="338609" y="87752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18666" y="1072795"/>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 name="图示 1" title="序号"/>
          <p:cNvGraphicFramePr/>
          <p:nvPr/>
        </p:nvGraphicFramePr>
        <p:xfrm>
          <a:off x="1148080" y="922020"/>
          <a:ext cx="10205720" cy="501459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文本框 2"/>
          <p:cNvSpPr txBox="1"/>
          <p:nvPr/>
        </p:nvSpPr>
        <p:spPr>
          <a:xfrm>
            <a:off x="1147445" y="2346960"/>
            <a:ext cx="10206355" cy="398780"/>
          </a:xfrm>
          <a:prstGeom prst="rect">
            <a:avLst/>
          </a:prstGeom>
          <a:noFill/>
        </p:spPr>
        <p:txBody>
          <a:bodyPr wrap="square" rtlCol="0">
            <a:spAutoFit/>
          </a:bodyPr>
          <a:p>
            <a:r>
              <a:rPr lang="en-US" altLang="zh-CN"/>
              <a:t>  </a:t>
            </a:r>
            <a:r>
              <a:rPr lang="zh-CN" altLang="en-US" b="1"/>
              <a:t>①</a:t>
            </a:r>
            <a:r>
              <a:rPr lang="en-US" altLang="zh-CN" b="1"/>
              <a:t>       </a:t>
            </a:r>
            <a:r>
              <a:rPr lang="zh-CN" altLang="en-US" b="1"/>
              <a:t>②</a:t>
            </a:r>
            <a:r>
              <a:rPr lang="en-US" altLang="zh-CN" b="1"/>
              <a:t>       </a:t>
            </a:r>
            <a:r>
              <a:rPr lang="zh-CN" altLang="en-US" b="1"/>
              <a:t>③</a:t>
            </a:r>
            <a:r>
              <a:rPr lang="en-US" altLang="zh-CN" b="1"/>
              <a:t>       </a:t>
            </a:r>
            <a:r>
              <a:rPr lang="zh-CN" altLang="en-US" b="1"/>
              <a:t>④</a:t>
            </a:r>
            <a:r>
              <a:rPr lang="en-US" altLang="zh-CN" b="1"/>
              <a:t>        </a:t>
            </a:r>
            <a:r>
              <a:rPr lang="zh-CN" altLang="en-US" b="1"/>
              <a:t>⑤</a:t>
            </a:r>
            <a:r>
              <a:rPr lang="en-US" altLang="zh-CN" b="1"/>
              <a:t>       </a:t>
            </a:r>
            <a:r>
              <a:rPr lang="zh-CN" altLang="en-US" b="1"/>
              <a:t>⑥</a:t>
            </a:r>
            <a:r>
              <a:rPr lang="en-US" altLang="zh-CN" b="1"/>
              <a:t>       </a:t>
            </a:r>
            <a:r>
              <a:rPr lang="zh-CN" altLang="en-US" b="1"/>
              <a:t>⑦</a:t>
            </a:r>
            <a:r>
              <a:rPr lang="en-US" altLang="zh-CN" b="1"/>
              <a:t>        </a:t>
            </a:r>
            <a:r>
              <a:rPr lang="zh-CN" altLang="en-US" b="1"/>
              <a:t>⑧</a:t>
            </a:r>
            <a:r>
              <a:rPr lang="en-US" altLang="zh-CN" b="1"/>
              <a:t>       </a:t>
            </a:r>
            <a:r>
              <a:rPr lang="zh-CN" altLang="en-US" b="1"/>
              <a:t>⑨</a:t>
            </a:r>
            <a:r>
              <a:rPr lang="en-US" altLang="zh-CN" b="1"/>
              <a:t>       </a:t>
            </a:r>
            <a:r>
              <a:rPr lang="zh-CN" altLang="en-US" b="1"/>
              <a:t>⑩</a:t>
            </a:r>
            <a:r>
              <a:rPr lang="en-US" altLang="zh-CN" b="1"/>
              <a:t>       </a:t>
            </a:r>
            <a:r>
              <a:rPr lang="en-US" altLang="zh-CN" sz="2000" b="1"/>
              <a:t>⑪      ⑫      ⑬      ⑭      ⑮ </a:t>
            </a:r>
            <a:endParaRPr lang="en-US" altLang="zh-CN" sz="2000" b="1"/>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799442" y="6538912"/>
            <a:ext cx="2554357" cy="182563"/>
          </a:xfrm>
        </p:spPr>
        <p:txBody>
          <a:bodyPr/>
          <a:lstStyle/>
          <a:p>
            <a:fld id="{CD892769-B9A0-42A3-B798-F2DD9B97BD15}" type="slidenum">
              <a:rPr lang="zh-CN" altLang="en-US" smtClean="0"/>
            </a:fld>
            <a:endParaRPr lang="zh-CN" altLang="en-US" dirty="0"/>
          </a:p>
        </p:txBody>
      </p:sp>
      <p:sp>
        <p:nvSpPr>
          <p:cNvPr id="5" name="矩形 4"/>
          <p:cNvSpPr/>
          <p:nvPr/>
        </p:nvSpPr>
        <p:spPr>
          <a:xfrm>
            <a:off x="1069340" y="876189"/>
            <a:ext cx="11122660" cy="368300"/>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应付职工薪酬相关科目区分：</a:t>
            </a:r>
            <a:endParaRPr lang="en-US" altLang="zh-CN" b="1" dirty="0">
              <a:solidFill>
                <a:schemeClr val="accent1">
                  <a:lumMod val="75000"/>
                </a:schemeClr>
              </a:solidFill>
            </a:endParaRPr>
          </a:p>
        </p:txBody>
      </p:sp>
      <p:sp>
        <p:nvSpPr>
          <p:cNvPr id="7" name="文本框 6"/>
          <p:cNvSpPr txBox="1"/>
          <p:nvPr/>
        </p:nvSpPr>
        <p:spPr>
          <a:xfrm>
            <a:off x="7705090" y="218440"/>
            <a:ext cx="3885565" cy="398780"/>
          </a:xfrm>
          <a:prstGeom prst="rect">
            <a:avLst/>
          </a:prstGeom>
          <a:noFill/>
        </p:spPr>
        <p:txBody>
          <a:bodyPr wrap="square" rtlCol="0">
            <a:spAutoFit/>
          </a:bodyPr>
          <a:lstStyle/>
          <a:p>
            <a:r>
              <a:rPr lang="zh-CN" altLang="en-US" sz="2000" b="1" dirty="0"/>
              <a:t>①应付职工薪酬相关科目区分</a:t>
            </a:r>
            <a:endParaRPr lang="zh-CN" altLang="en-US" sz="2000" b="1" dirty="0"/>
          </a:p>
        </p:txBody>
      </p:sp>
      <p:sp>
        <p:nvSpPr>
          <p:cNvPr id="6" name="矩形 5"/>
          <p:cNvSpPr/>
          <p:nvPr/>
        </p:nvSpPr>
        <p:spPr>
          <a:xfrm>
            <a:off x="338609" y="87752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18666" y="1072795"/>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应付职工薪酬-丽华"/>
          <p:cNvPicPr>
            <a:picLocks noChangeAspect="1"/>
          </p:cNvPicPr>
          <p:nvPr/>
        </p:nvPicPr>
        <p:blipFill>
          <a:blip r:embed="rId1"/>
          <a:srcRect l="3359" t="25315" r="2036" b="7077"/>
          <a:stretch>
            <a:fillRect/>
          </a:stretch>
        </p:blipFill>
        <p:spPr>
          <a:xfrm>
            <a:off x="337820" y="1503680"/>
            <a:ext cx="11629390" cy="49206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538912"/>
            <a:ext cx="2743200" cy="365125"/>
          </a:xfrm>
        </p:spPr>
        <p:txBody>
          <a:bodyPr/>
          <a:lstStyle/>
          <a:p>
            <a:fld id="{CD892769-B9A0-42A3-B798-F2DD9B97BD15}" type="slidenum">
              <a:rPr lang="zh-CN" altLang="en-US" smtClean="0"/>
            </a:fld>
            <a:endParaRPr lang="zh-CN" altLang="en-US" dirty="0"/>
          </a:p>
        </p:txBody>
      </p:sp>
      <p:sp>
        <p:nvSpPr>
          <p:cNvPr id="5" name="矩形 4"/>
          <p:cNvSpPr/>
          <p:nvPr/>
        </p:nvSpPr>
        <p:spPr>
          <a:xfrm>
            <a:off x="879278" y="1020762"/>
            <a:ext cx="10925095"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latin typeface="微软雅黑" panose="020B0503020204020204" pitchFamily="34" charset="-122"/>
                <a:ea typeface="微软雅黑" panose="020B0503020204020204" pitchFamily="34" charset="-122"/>
              </a:rPr>
              <a:t>工会经费报销及附件要求</a:t>
            </a:r>
            <a:endParaRPr lang="en-US" altLang="zh-CN"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7574915" y="175895"/>
            <a:ext cx="4062730" cy="398780"/>
          </a:xfrm>
          <a:prstGeom prst="rect">
            <a:avLst/>
          </a:prstGeom>
        </p:spPr>
        <p:txBody>
          <a:bodyPr wrap="square">
            <a:spAutoFit/>
          </a:bodyPr>
          <a:lstStyle/>
          <a:p>
            <a:pPr algn="ctr"/>
            <a:r>
              <a:rPr lang="zh-CN" altLang="en-US" sz="2000" b="1" dirty="0">
                <a:solidFill>
                  <a:srgbClr val="403F44"/>
                </a:solidFill>
                <a:effectLst>
                  <a:innerShdw blurRad="114300">
                    <a:prstClr val="black"/>
                  </a:innerShdw>
                </a:effectLst>
                <a:latin typeface="+mj-ea"/>
                <a:cs typeface="Segoe UI Light" panose="020B0502040204020203" pitchFamily="34" charset="0"/>
              </a:rPr>
              <a:t>②工会经费支出报销及附件要求</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pic>
        <p:nvPicPr>
          <p:cNvPr id="3" name="图片 2"/>
          <p:cNvPicPr>
            <a:picLocks noChangeAspect="1"/>
          </p:cNvPicPr>
          <p:nvPr/>
        </p:nvPicPr>
        <p:blipFill>
          <a:blip r:embed="rId1"/>
          <a:stretch>
            <a:fillRect/>
          </a:stretch>
        </p:blipFill>
        <p:spPr>
          <a:xfrm>
            <a:off x="1647825" y="1385887"/>
            <a:ext cx="8896350" cy="5153025"/>
          </a:xfrm>
          <a:prstGeom prst="rect">
            <a:avLst/>
          </a:prstGeom>
        </p:spPr>
      </p:pic>
      <p:sp>
        <p:nvSpPr>
          <p:cNvPr id="7" name="矩形 6"/>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pic>
        <p:nvPicPr>
          <p:cNvPr id="6" name="图片 5"/>
          <p:cNvPicPr>
            <a:picLocks noChangeAspect="1"/>
          </p:cNvPicPr>
          <p:nvPr/>
        </p:nvPicPr>
        <p:blipFill>
          <a:blip r:embed="rId1"/>
          <a:stretch>
            <a:fillRect/>
          </a:stretch>
        </p:blipFill>
        <p:spPr>
          <a:xfrm>
            <a:off x="1998386" y="2134842"/>
            <a:ext cx="7877175" cy="4019550"/>
          </a:xfrm>
          <a:prstGeom prst="rect">
            <a:avLst/>
          </a:prstGeom>
        </p:spPr>
      </p:pic>
      <p:sp>
        <p:nvSpPr>
          <p:cNvPr id="7" name="矩形 6"/>
          <p:cNvSpPr/>
          <p:nvPr/>
        </p:nvSpPr>
        <p:spPr>
          <a:xfrm>
            <a:off x="933506" y="985988"/>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latin typeface="微软雅黑" panose="020B0503020204020204" pitchFamily="34" charset="-122"/>
                <a:ea typeface="微软雅黑" panose="020B0503020204020204" pitchFamily="34" charset="-122"/>
              </a:rPr>
              <a:t>工会经费报销及附件要求</a:t>
            </a:r>
            <a:endParaRPr lang="en-US" altLang="zh-CN"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7779027" y="175688"/>
            <a:ext cx="3858792" cy="398780"/>
          </a:xfrm>
          <a:prstGeom prst="rect">
            <a:avLst/>
          </a:prstGeom>
        </p:spPr>
        <p:txBody>
          <a:bodyPr wrap="square">
            <a:spAutoFit/>
          </a:bodyPr>
          <a:lstStyle/>
          <a:p>
            <a:pPr algn="ctr"/>
            <a:r>
              <a:rPr lang="zh-CN" altLang="en-US" sz="2000" b="1" dirty="0">
                <a:solidFill>
                  <a:srgbClr val="403F44"/>
                </a:solidFill>
                <a:effectLst>
                  <a:innerShdw blurRad="114300">
                    <a:prstClr val="black"/>
                  </a:innerShdw>
                </a:effectLst>
                <a:latin typeface="+mj-ea"/>
                <a:cs typeface="Segoe UI Light" panose="020B0502040204020203" pitchFamily="34" charset="0"/>
                <a:sym typeface="+mn-ea"/>
              </a:rPr>
              <a:t>②</a:t>
            </a:r>
            <a:r>
              <a:rPr lang="zh-CN" altLang="en-US" sz="2000" b="1" dirty="0">
                <a:solidFill>
                  <a:srgbClr val="403F44"/>
                </a:solidFill>
                <a:effectLst>
                  <a:innerShdw blurRad="114300">
                    <a:prstClr val="black"/>
                  </a:innerShdw>
                </a:effectLst>
                <a:latin typeface="+mj-ea"/>
                <a:cs typeface="Segoe UI Light" panose="020B0502040204020203" pitchFamily="34" charset="0"/>
              </a:rPr>
              <a:t>工会经费支出报销及附件要求</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9" name="矩形 8"/>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3" name="矩形 2"/>
          <p:cNvSpPr/>
          <p:nvPr/>
        </p:nvSpPr>
        <p:spPr>
          <a:xfrm>
            <a:off x="1038110" y="889097"/>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latin typeface="微软雅黑" panose="020B0503020204020204" pitchFamily="34" charset="-122"/>
                <a:ea typeface="微软雅黑" panose="020B0503020204020204" pitchFamily="34" charset="-122"/>
              </a:rPr>
              <a:t>举例说明</a:t>
            </a:r>
            <a:endParaRPr lang="en-US" altLang="zh-CN" b="1"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960256" y="1339190"/>
            <a:ext cx="4524375" cy="5248275"/>
          </a:xfrm>
          <a:prstGeom prst="rect">
            <a:avLst/>
          </a:prstGeom>
        </p:spPr>
      </p:pic>
      <p:pic>
        <p:nvPicPr>
          <p:cNvPr id="9" name="图片 8"/>
          <p:cNvPicPr>
            <a:picLocks noChangeAspect="1"/>
          </p:cNvPicPr>
          <p:nvPr/>
        </p:nvPicPr>
        <p:blipFill>
          <a:blip r:embed="rId2"/>
          <a:stretch>
            <a:fillRect/>
          </a:stretch>
        </p:blipFill>
        <p:spPr>
          <a:xfrm>
            <a:off x="5903167" y="876190"/>
            <a:ext cx="5414865" cy="3150585"/>
          </a:xfrm>
          <a:prstGeom prst="rect">
            <a:avLst/>
          </a:prstGeom>
        </p:spPr>
      </p:pic>
      <p:pic>
        <p:nvPicPr>
          <p:cNvPr id="11" name="图片 10"/>
          <p:cNvPicPr>
            <a:picLocks noChangeAspect="1"/>
          </p:cNvPicPr>
          <p:nvPr/>
        </p:nvPicPr>
        <p:blipFill>
          <a:blip r:embed="rId3"/>
          <a:stretch>
            <a:fillRect/>
          </a:stretch>
        </p:blipFill>
        <p:spPr>
          <a:xfrm>
            <a:off x="5933490" y="3710370"/>
            <a:ext cx="5354217" cy="3147630"/>
          </a:xfrm>
          <a:prstGeom prst="rect">
            <a:avLst/>
          </a:prstGeom>
        </p:spPr>
      </p:pic>
      <p:pic>
        <p:nvPicPr>
          <p:cNvPr id="13" name="图片 12"/>
          <p:cNvPicPr>
            <a:picLocks noChangeAspect="1"/>
          </p:cNvPicPr>
          <p:nvPr/>
        </p:nvPicPr>
        <p:blipFill>
          <a:blip r:embed="rId4"/>
          <a:stretch>
            <a:fillRect/>
          </a:stretch>
        </p:blipFill>
        <p:spPr>
          <a:xfrm>
            <a:off x="6305841" y="5990728"/>
            <a:ext cx="3343275" cy="781050"/>
          </a:xfrm>
          <a:prstGeom prst="rect">
            <a:avLst/>
          </a:prstGeom>
        </p:spPr>
      </p:pic>
      <p:sp>
        <p:nvSpPr>
          <p:cNvPr id="14" name="对话气泡: 椭圆形 13"/>
          <p:cNvSpPr/>
          <p:nvPr/>
        </p:nvSpPr>
        <p:spPr>
          <a:xfrm>
            <a:off x="2332748" y="4717774"/>
            <a:ext cx="662243" cy="440370"/>
          </a:xfrm>
          <a:prstGeom prst="wedgeEllipse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a:t>
            </a:r>
            <a:endParaRPr lang="zh-CN" altLang="en-US" sz="2400" b="1" dirty="0"/>
          </a:p>
        </p:txBody>
      </p:sp>
      <p:sp>
        <p:nvSpPr>
          <p:cNvPr id="15" name="对话气泡: 椭圆形 14"/>
          <p:cNvSpPr/>
          <p:nvPr/>
        </p:nvSpPr>
        <p:spPr>
          <a:xfrm>
            <a:off x="6964383" y="2377245"/>
            <a:ext cx="662243" cy="440370"/>
          </a:xfrm>
          <a:prstGeom prst="wedgeEllipse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2</a:t>
            </a:r>
            <a:endParaRPr lang="zh-CN" altLang="en-US" sz="2400" b="1" dirty="0"/>
          </a:p>
        </p:txBody>
      </p:sp>
      <p:sp>
        <p:nvSpPr>
          <p:cNvPr id="16" name="对话气泡: 椭圆形 15"/>
          <p:cNvSpPr/>
          <p:nvPr/>
        </p:nvSpPr>
        <p:spPr>
          <a:xfrm>
            <a:off x="6772227" y="5174755"/>
            <a:ext cx="662243" cy="440370"/>
          </a:xfrm>
          <a:prstGeom prst="wedgeEllipse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3</a:t>
            </a:r>
            <a:endParaRPr lang="zh-CN" altLang="en-US" sz="2400" b="1" dirty="0"/>
          </a:p>
        </p:txBody>
      </p:sp>
      <p:sp>
        <p:nvSpPr>
          <p:cNvPr id="17" name="对话气泡: 椭圆形 16"/>
          <p:cNvSpPr/>
          <p:nvPr/>
        </p:nvSpPr>
        <p:spPr>
          <a:xfrm>
            <a:off x="8717662" y="6147095"/>
            <a:ext cx="662243" cy="440370"/>
          </a:xfrm>
          <a:prstGeom prst="wedgeEllipse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a:t>
            </a:r>
            <a:endParaRPr lang="zh-CN" altLang="en-US" sz="2400" b="1" dirty="0"/>
          </a:p>
        </p:txBody>
      </p:sp>
      <p:sp>
        <p:nvSpPr>
          <p:cNvPr id="18" name="矩形 17"/>
          <p:cNvSpPr/>
          <p:nvPr/>
        </p:nvSpPr>
        <p:spPr>
          <a:xfrm>
            <a:off x="7510145" y="175895"/>
            <a:ext cx="4127500" cy="398780"/>
          </a:xfrm>
          <a:prstGeom prst="rect">
            <a:avLst/>
          </a:prstGeom>
        </p:spPr>
        <p:txBody>
          <a:bodyPr wrap="square">
            <a:spAutoFit/>
          </a:bodyPr>
          <a:lstStyle/>
          <a:p>
            <a:pPr algn="ctr"/>
            <a:r>
              <a:rPr lang="zh-CN" altLang="en-US" sz="2000" b="1" dirty="0">
                <a:solidFill>
                  <a:srgbClr val="403F44"/>
                </a:solidFill>
                <a:effectLst>
                  <a:innerShdw blurRad="114300">
                    <a:prstClr val="black"/>
                  </a:innerShdw>
                </a:effectLst>
                <a:latin typeface="+mj-ea"/>
                <a:cs typeface="Segoe UI Light" panose="020B0502040204020203" pitchFamily="34" charset="0"/>
                <a:sym typeface="+mn-ea"/>
              </a:rPr>
              <a:t>②</a:t>
            </a:r>
            <a:r>
              <a:rPr lang="zh-CN" altLang="en-US" sz="2000" b="1" dirty="0">
                <a:solidFill>
                  <a:srgbClr val="403F44"/>
                </a:solidFill>
                <a:effectLst>
                  <a:innerShdw blurRad="114300">
                    <a:prstClr val="black"/>
                  </a:innerShdw>
                </a:effectLst>
                <a:latin typeface="+mj-ea"/>
                <a:cs typeface="Segoe UI Light" panose="020B0502040204020203" pitchFamily="34" charset="0"/>
              </a:rPr>
              <a:t>工会经费支出报销及附件要求</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19" name="矩形 18"/>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717368" y="876190"/>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职工教育经费支出报销及附件要求</a:t>
            </a:r>
            <a:endParaRPr lang="en-US" altLang="zh-CN" b="1" dirty="0">
              <a:solidFill>
                <a:schemeClr val="accent1">
                  <a:lumMod val="75000"/>
                </a:schemeClr>
              </a:solidFill>
            </a:endParaRPr>
          </a:p>
        </p:txBody>
      </p:sp>
      <p:pic>
        <p:nvPicPr>
          <p:cNvPr id="7" name="图片 6"/>
          <p:cNvPicPr>
            <a:picLocks noChangeAspect="1"/>
          </p:cNvPicPr>
          <p:nvPr/>
        </p:nvPicPr>
        <p:blipFill>
          <a:blip r:embed="rId1"/>
          <a:stretch>
            <a:fillRect/>
          </a:stretch>
        </p:blipFill>
        <p:spPr>
          <a:xfrm>
            <a:off x="800754" y="1545914"/>
            <a:ext cx="10955889" cy="4745226"/>
          </a:xfrm>
          <a:prstGeom prst="rect">
            <a:avLst/>
          </a:prstGeom>
        </p:spPr>
      </p:pic>
      <p:sp>
        <p:nvSpPr>
          <p:cNvPr id="8" name="矩形 7"/>
          <p:cNvSpPr/>
          <p:nvPr/>
        </p:nvSpPr>
        <p:spPr>
          <a:xfrm>
            <a:off x="7747635" y="175895"/>
            <a:ext cx="3890010"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rPr>
              <a:t>③</a:t>
            </a:r>
            <a:r>
              <a:rPr lang="zh-CN" altLang="en-US" sz="2000" b="1" dirty="0">
                <a:solidFill>
                  <a:srgbClr val="403F44"/>
                </a:solidFill>
                <a:effectLst>
                  <a:innerShdw blurRad="114300">
                    <a:prstClr val="black"/>
                  </a:innerShdw>
                </a:effectLst>
                <a:latin typeface="+mj-ea"/>
                <a:cs typeface="Segoe UI Light" panose="020B0502040204020203" pitchFamily="34" charset="0"/>
              </a:rPr>
              <a:t>职工教育经费支出及附件要求</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6" name="矩形 5"/>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5788660" y="4096385"/>
            <a:ext cx="766445" cy="292735"/>
          </a:xfrm>
          <a:prstGeom prst="rect">
            <a:avLst/>
          </a:prstGeom>
          <a:noFill/>
        </p:spPr>
        <p:txBody>
          <a:bodyPr wrap="square" rtlCol="0">
            <a:noAutofit/>
          </a:bodyPr>
          <a:p>
            <a:r>
              <a:rPr lang="zh-CN" altLang="en-US" sz="1200">
                <a:latin typeface="黑体" panose="02010609060101010101" charset="-122"/>
                <a:ea typeface="黑体" panose="02010609060101010101" charset="-122"/>
              </a:rPr>
              <a:t>体检费</a:t>
            </a:r>
            <a:endParaRPr lang="zh-CN" altLang="en-US" sz="1200">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838200" y="876190"/>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举例说明</a:t>
            </a:r>
            <a:endParaRPr lang="en-US" altLang="zh-CN" b="1" dirty="0">
              <a:solidFill>
                <a:schemeClr val="accent1">
                  <a:lumMod val="75000"/>
                </a:schemeClr>
              </a:solidFill>
            </a:endParaRPr>
          </a:p>
        </p:txBody>
      </p:sp>
      <p:pic>
        <p:nvPicPr>
          <p:cNvPr id="7" name="图片 6"/>
          <p:cNvPicPr>
            <a:picLocks noChangeAspect="1"/>
          </p:cNvPicPr>
          <p:nvPr/>
        </p:nvPicPr>
        <p:blipFill>
          <a:blip r:embed="rId1"/>
          <a:stretch>
            <a:fillRect/>
          </a:stretch>
        </p:blipFill>
        <p:spPr>
          <a:xfrm>
            <a:off x="1971675" y="1487241"/>
            <a:ext cx="4124325" cy="4572000"/>
          </a:xfrm>
          <a:prstGeom prst="rect">
            <a:avLst/>
          </a:prstGeom>
        </p:spPr>
      </p:pic>
      <p:pic>
        <p:nvPicPr>
          <p:cNvPr id="9" name="图片 8"/>
          <p:cNvPicPr>
            <a:picLocks noChangeAspect="1"/>
          </p:cNvPicPr>
          <p:nvPr/>
        </p:nvPicPr>
        <p:blipFill>
          <a:blip r:embed="rId2"/>
          <a:stretch>
            <a:fillRect/>
          </a:stretch>
        </p:blipFill>
        <p:spPr>
          <a:xfrm>
            <a:off x="6720509" y="876190"/>
            <a:ext cx="4633291" cy="3224121"/>
          </a:xfrm>
          <a:prstGeom prst="rect">
            <a:avLst/>
          </a:prstGeom>
        </p:spPr>
      </p:pic>
      <p:pic>
        <p:nvPicPr>
          <p:cNvPr id="11" name="图片 10"/>
          <p:cNvPicPr>
            <a:picLocks noChangeAspect="1"/>
          </p:cNvPicPr>
          <p:nvPr/>
        </p:nvPicPr>
        <p:blipFill>
          <a:blip r:embed="rId3"/>
          <a:stretch>
            <a:fillRect/>
          </a:stretch>
        </p:blipFill>
        <p:spPr>
          <a:xfrm>
            <a:off x="6720507" y="1409810"/>
            <a:ext cx="4633291" cy="3131058"/>
          </a:xfrm>
          <a:prstGeom prst="rect">
            <a:avLst/>
          </a:prstGeom>
        </p:spPr>
      </p:pic>
      <p:pic>
        <p:nvPicPr>
          <p:cNvPr id="13" name="图片 12"/>
          <p:cNvPicPr>
            <a:picLocks noChangeAspect="1"/>
          </p:cNvPicPr>
          <p:nvPr/>
        </p:nvPicPr>
        <p:blipFill>
          <a:blip r:embed="rId4"/>
          <a:stretch>
            <a:fillRect/>
          </a:stretch>
        </p:blipFill>
        <p:spPr>
          <a:xfrm>
            <a:off x="6720505" y="1955734"/>
            <a:ext cx="4633291" cy="3091653"/>
          </a:xfrm>
          <a:prstGeom prst="rect">
            <a:avLst/>
          </a:prstGeom>
        </p:spPr>
      </p:pic>
      <p:pic>
        <p:nvPicPr>
          <p:cNvPr id="15" name="图片 14"/>
          <p:cNvPicPr>
            <a:picLocks noChangeAspect="1"/>
          </p:cNvPicPr>
          <p:nvPr/>
        </p:nvPicPr>
        <p:blipFill>
          <a:blip r:embed="rId5"/>
          <a:stretch>
            <a:fillRect/>
          </a:stretch>
        </p:blipFill>
        <p:spPr>
          <a:xfrm>
            <a:off x="6720505" y="2543340"/>
            <a:ext cx="4633291" cy="3049972"/>
          </a:xfrm>
          <a:prstGeom prst="rect">
            <a:avLst/>
          </a:prstGeom>
        </p:spPr>
      </p:pic>
      <p:pic>
        <p:nvPicPr>
          <p:cNvPr id="17" name="图片 16"/>
          <p:cNvPicPr>
            <a:picLocks noChangeAspect="1"/>
          </p:cNvPicPr>
          <p:nvPr/>
        </p:nvPicPr>
        <p:blipFill>
          <a:blip r:embed="rId6"/>
          <a:stretch>
            <a:fillRect/>
          </a:stretch>
        </p:blipFill>
        <p:spPr>
          <a:xfrm>
            <a:off x="6768677" y="3009269"/>
            <a:ext cx="4513631" cy="3049972"/>
          </a:xfrm>
          <a:prstGeom prst="rect">
            <a:avLst/>
          </a:prstGeom>
        </p:spPr>
      </p:pic>
      <p:pic>
        <p:nvPicPr>
          <p:cNvPr id="19" name="图片 18"/>
          <p:cNvPicPr>
            <a:picLocks noChangeAspect="1"/>
          </p:cNvPicPr>
          <p:nvPr/>
        </p:nvPicPr>
        <p:blipFill>
          <a:blip r:embed="rId7"/>
          <a:stretch>
            <a:fillRect/>
          </a:stretch>
        </p:blipFill>
        <p:spPr>
          <a:xfrm>
            <a:off x="6804420" y="3445037"/>
            <a:ext cx="4513632" cy="2963819"/>
          </a:xfrm>
          <a:prstGeom prst="rect">
            <a:avLst/>
          </a:prstGeom>
        </p:spPr>
      </p:pic>
      <p:pic>
        <p:nvPicPr>
          <p:cNvPr id="21" name="图片 20"/>
          <p:cNvPicPr>
            <a:picLocks noChangeAspect="1"/>
          </p:cNvPicPr>
          <p:nvPr/>
        </p:nvPicPr>
        <p:blipFill>
          <a:blip r:embed="rId8"/>
          <a:stretch>
            <a:fillRect/>
          </a:stretch>
        </p:blipFill>
        <p:spPr>
          <a:xfrm>
            <a:off x="6936562" y="3996998"/>
            <a:ext cx="4118026" cy="2552222"/>
          </a:xfrm>
          <a:prstGeom prst="rect">
            <a:avLst/>
          </a:prstGeom>
        </p:spPr>
      </p:pic>
      <p:pic>
        <p:nvPicPr>
          <p:cNvPr id="23" name="图片 22"/>
          <p:cNvPicPr>
            <a:picLocks noChangeAspect="1"/>
          </p:cNvPicPr>
          <p:nvPr/>
        </p:nvPicPr>
        <p:blipFill>
          <a:blip r:embed="rId9"/>
          <a:stretch>
            <a:fillRect/>
          </a:stretch>
        </p:blipFill>
        <p:spPr>
          <a:xfrm>
            <a:off x="7168145" y="4423415"/>
            <a:ext cx="3654860" cy="2412470"/>
          </a:xfrm>
          <a:prstGeom prst="rect">
            <a:avLst/>
          </a:prstGeom>
        </p:spPr>
      </p:pic>
      <p:sp>
        <p:nvSpPr>
          <p:cNvPr id="24" name="矩形 23"/>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425055" y="175895"/>
            <a:ext cx="4212590"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sym typeface="+mn-ea"/>
              </a:rPr>
              <a:t>③</a:t>
            </a:r>
            <a:r>
              <a:rPr lang="zh-CN" altLang="en-US" sz="2000" b="1" dirty="0">
                <a:solidFill>
                  <a:srgbClr val="403F44"/>
                </a:solidFill>
                <a:effectLst>
                  <a:innerShdw blurRad="114300">
                    <a:prstClr val="black"/>
                  </a:innerShdw>
                </a:effectLst>
                <a:latin typeface="+mj-ea"/>
                <a:cs typeface="Segoe UI Light" panose="020B0502040204020203" pitchFamily="34" charset="0"/>
              </a:rPr>
              <a:t>职工教育经费支出及附件要求</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aphicFrame>
        <p:nvGraphicFramePr>
          <p:cNvPr id="6" name="表格 5"/>
          <p:cNvGraphicFramePr>
            <a:graphicFrameLocks noGrp="1"/>
          </p:cNvGraphicFramePr>
          <p:nvPr>
            <p:custDataLst>
              <p:tags r:id="rId1"/>
            </p:custDataLst>
          </p:nvPr>
        </p:nvGraphicFramePr>
        <p:xfrm>
          <a:off x="462309" y="806998"/>
          <a:ext cx="11268075" cy="5994400"/>
        </p:xfrm>
        <a:graphic>
          <a:graphicData uri="http://schemas.openxmlformats.org/drawingml/2006/table">
            <a:tbl>
              <a:tblPr>
                <a:tableStyleId>{8799B23B-EC83-4686-B30A-512413B5E67A}</a:tableStyleId>
              </a:tblPr>
              <a:tblGrid>
                <a:gridCol w="733425"/>
                <a:gridCol w="3176270"/>
                <a:gridCol w="7358380"/>
              </a:tblGrid>
              <a:tr h="390525">
                <a:tc>
                  <a:txBody>
                    <a:bodyPr/>
                    <a:lstStyle/>
                    <a:p>
                      <a:pPr algn="ctr" fontAlgn="ctr"/>
                      <a:r>
                        <a:rPr lang="zh-CN" altLang="en-US" sz="1600" b="1" u="none" strike="noStrike" dirty="0">
                          <a:effectLst/>
                        </a:rPr>
                        <a:t>序号</a:t>
                      </a:r>
                      <a:endParaRPr lang="zh-CN" altLang="en-US" sz="1600" b="1" u="none" strike="noStrike" dirty="0">
                        <a:effectLst/>
                      </a:endParaRPr>
                    </a:p>
                  </a:txBody>
                  <a:tcPr marL="11425" marR="11425" marT="11425" marB="0" anchor="ctr">
                    <a:solidFill>
                      <a:schemeClr val="bg1">
                        <a:lumMod val="75000"/>
                      </a:schemeClr>
                    </a:solidFill>
                  </a:tcPr>
                </a:tc>
                <a:tc>
                  <a:txBody>
                    <a:bodyPr/>
                    <a:lstStyle/>
                    <a:p>
                      <a:pPr algn="ctr" fontAlgn="ctr"/>
                      <a:r>
                        <a:rPr lang="zh-CN" altLang="en-US" sz="1600" b="1" u="none" strike="noStrike">
                          <a:effectLst/>
                        </a:rPr>
                        <a:t>费用类别</a:t>
                      </a:r>
                      <a:endParaRPr lang="zh-CN" altLang="en-US" sz="1600" b="1" u="none" strike="noStrike">
                        <a:effectLst/>
                      </a:endParaRPr>
                    </a:p>
                  </a:txBody>
                  <a:tcPr marL="11425" marR="11425" marT="11425" marB="0" anchor="ctr">
                    <a:solidFill>
                      <a:schemeClr val="bg1">
                        <a:lumMod val="75000"/>
                      </a:schemeClr>
                    </a:solidFill>
                  </a:tcPr>
                </a:tc>
                <a:tc>
                  <a:txBody>
                    <a:bodyPr/>
                    <a:p>
                      <a:pPr algn="ctr" fontAlgn="ctr">
                        <a:buNone/>
                      </a:pPr>
                      <a:r>
                        <a:rPr lang="zh-CN" altLang="en-US" sz="1600" b="1" u="none" strike="noStrike">
                          <a:effectLst/>
                        </a:rPr>
                        <a:t>核算范围</a:t>
                      </a:r>
                      <a:endParaRPr lang="zh-CN" altLang="en-US" sz="1600" b="1" u="none" strike="noStrike">
                        <a:effectLst/>
                      </a:endParaRPr>
                    </a:p>
                  </a:txBody>
                  <a:tcPr marL="11425" marR="11425" marT="11425" marB="0" anchor="ctr">
                    <a:solidFill>
                      <a:schemeClr val="bg1">
                        <a:lumMod val="75000"/>
                      </a:schemeClr>
                    </a:solidFill>
                  </a:tcPr>
                </a:tc>
              </a:tr>
              <a:tr h="1574800">
                <a:tc>
                  <a:txBody>
                    <a:bodyPr/>
                    <a:lstStyle/>
                    <a:p>
                      <a:pPr algn="ctr" fontAlgn="ctr"/>
                      <a:r>
                        <a:rPr lang="en-US" altLang="zh-CN" sz="1400" u="none" strike="noStrike">
                          <a:effectLst/>
                        </a:rPr>
                        <a:t>9</a:t>
                      </a:r>
                      <a:endParaRPr lang="en-US" altLang="zh-CN" sz="1400" u="none" strike="noStrike">
                        <a:effectLst/>
                      </a:endParaRPr>
                    </a:p>
                  </a:txBody>
                  <a:tcPr marL="11425" marR="11425" marT="11425" marB="0" anchor="ctr"/>
                </a:tc>
                <a:tc>
                  <a:txBody>
                    <a:bodyPr/>
                    <a:lstStyle/>
                    <a:p>
                      <a:pPr algn="ctr" fontAlgn="ctr"/>
                      <a:r>
                        <a:rPr lang="zh-CN" altLang="en-US" sz="1400" u="none" strike="noStrike" dirty="0">
                          <a:effectLst/>
                        </a:rPr>
                        <a:t>费用</a:t>
                      </a:r>
                      <a:r>
                        <a:rPr lang="en-US" altLang="zh-CN" sz="1400" u="none" strike="noStrike" dirty="0">
                          <a:effectLst/>
                        </a:rPr>
                        <a:t>-</a:t>
                      </a:r>
                      <a:r>
                        <a:rPr lang="zh-CN" altLang="en-US" sz="1400" u="none" strike="noStrike" dirty="0">
                          <a:effectLst/>
                        </a:rPr>
                        <a:t>招聘费</a:t>
                      </a:r>
                      <a:endParaRPr lang="zh-CN" altLang="en-US" sz="1400" u="none" strike="noStrike" dirty="0">
                        <a:effectLst/>
                      </a:endParaRPr>
                    </a:p>
                  </a:txBody>
                  <a:tcPr marL="11425" marR="11425" marT="11425" marB="0" anchor="ctr"/>
                </a:tc>
                <a:tc>
                  <a:txBody>
                    <a:bodyPr/>
                    <a:p>
                      <a:pPr algn="l" fontAlgn="ctr">
                        <a:buNone/>
                      </a:pPr>
                      <a:r>
                        <a:rPr lang="zh-CN" altLang="en-US" sz="1400" u="none" strike="noStrike" dirty="0">
                          <a:effectLst/>
                        </a:rPr>
                        <a:t>*企业宣传海报及广告制作费用：为了加强公司招聘的宣传力度而制作宣传海报发生的费用</a:t>
                      </a:r>
                      <a:endParaRPr lang="zh-CN" altLang="en-US" sz="1400" u="none" strike="noStrike" dirty="0">
                        <a:effectLst/>
                      </a:endParaRPr>
                    </a:p>
                    <a:p>
                      <a:pPr algn="l" fontAlgn="ctr">
                        <a:buNone/>
                      </a:pPr>
                      <a:r>
                        <a:rPr lang="zh-CN" altLang="en-US" sz="1400" u="none" strike="noStrike" dirty="0">
                          <a:effectLst/>
                        </a:rPr>
                        <a:t>*广告费：在各个平台登录招聘广告，比如：刊登报刊、招聘网站、电视台</a:t>
                      </a:r>
                      <a:endParaRPr lang="zh-CN" altLang="en-US" sz="1400" u="none" strike="noStrike" dirty="0">
                        <a:effectLst/>
                      </a:endParaRPr>
                    </a:p>
                    <a:p>
                      <a:pPr algn="l" fontAlgn="ctr">
                        <a:buNone/>
                      </a:pPr>
                      <a:r>
                        <a:rPr lang="zh-CN" altLang="en-US" sz="1400" u="none" strike="noStrike" dirty="0">
                          <a:effectLst/>
                        </a:rPr>
                        <a:t>*通讯费：因招聘而产生的通讯费</a:t>
                      </a:r>
                      <a:endParaRPr lang="zh-CN" altLang="en-US" sz="1400" u="none" strike="noStrike" dirty="0">
                        <a:effectLst/>
                      </a:endParaRPr>
                    </a:p>
                    <a:p>
                      <a:pPr algn="l" fontAlgn="ctr">
                        <a:buNone/>
                      </a:pPr>
                      <a:r>
                        <a:rPr lang="zh-CN" altLang="en-US" sz="1400" u="none" strike="noStrike" dirty="0">
                          <a:effectLst/>
                        </a:rPr>
                        <a:t>*网上招聘：公司招聘信息发布到人才招聘网中而发生的费用</a:t>
                      </a:r>
                      <a:endParaRPr lang="zh-CN" altLang="en-US" sz="1400" u="none" strike="noStrike" dirty="0">
                        <a:effectLst/>
                      </a:endParaRPr>
                    </a:p>
                    <a:p>
                      <a:pPr algn="l" fontAlgn="ctr">
                        <a:buNone/>
                      </a:pPr>
                      <a:r>
                        <a:rPr lang="zh-CN" altLang="en-US" sz="1400" u="none" strike="noStrike" dirty="0">
                          <a:effectLst/>
                        </a:rPr>
                        <a:t>*短信费：通过发送短信方式进行招聘而发生的招聘费</a:t>
                      </a:r>
                      <a:endParaRPr lang="zh-CN" altLang="en-US" sz="1400" u="none" strike="noStrike" dirty="0">
                        <a:effectLst/>
                      </a:endParaRPr>
                    </a:p>
                    <a:p>
                      <a:pPr algn="l" fontAlgn="ctr">
                        <a:buNone/>
                      </a:pPr>
                      <a:r>
                        <a:rPr lang="zh-CN" altLang="en-US" sz="1400" u="none" strike="noStrike" dirty="0">
                          <a:effectLst/>
                        </a:rPr>
                        <a:t>*礼品赠送费：为校园招聘赠送给老师及学生的礼品</a:t>
                      </a:r>
                      <a:endParaRPr lang="zh-CN" altLang="en-US" sz="1400" u="none" strike="noStrike" dirty="0">
                        <a:effectLst/>
                      </a:endParaRPr>
                    </a:p>
                    <a:p>
                      <a:pPr algn="l" fontAlgn="ctr">
                        <a:buNone/>
                      </a:pPr>
                      <a:r>
                        <a:rPr lang="zh-CN" altLang="en-US" sz="1400" u="none" strike="noStrike" dirty="0">
                          <a:effectLst/>
                        </a:rPr>
                        <a:t>*新入职员工的交通费、暂时过度住宿费</a:t>
                      </a:r>
                      <a:endParaRPr lang="zh-CN" altLang="en-US" sz="1400" u="none" strike="noStrike" dirty="0">
                        <a:effectLst/>
                      </a:endParaRPr>
                    </a:p>
                  </a:txBody>
                  <a:tcPr marL="11425" marR="11425" marT="11425" marB="0" anchor="ctr"/>
                </a:tc>
              </a:tr>
              <a:tr h="320675">
                <a:tc>
                  <a:txBody>
                    <a:bodyPr/>
                    <a:lstStyle/>
                    <a:p>
                      <a:pPr algn="ctr" fontAlgn="ctr"/>
                      <a:r>
                        <a:rPr lang="en-US" altLang="zh-CN" sz="1400" u="none" strike="noStrike">
                          <a:effectLst/>
                        </a:rPr>
                        <a:t>10</a:t>
                      </a:r>
                      <a:endParaRPr lang="en-US" altLang="zh-CN" sz="1400" u="none" strike="noStrike">
                        <a:effectLst/>
                      </a:endParaRPr>
                    </a:p>
                  </a:txBody>
                  <a:tcPr marL="11425" marR="11425" marT="11425" marB="0" anchor="ctr"/>
                </a:tc>
                <a:tc>
                  <a:txBody>
                    <a:bodyPr/>
                    <a:lstStyle/>
                    <a:p>
                      <a:pPr algn="ctr" fontAlgn="ctr"/>
                      <a:r>
                        <a:rPr lang="zh-CN" altLang="en-US" sz="1400" u="none" strike="noStrike" dirty="0">
                          <a:effectLst/>
                        </a:rPr>
                        <a:t>其他应付款</a:t>
                      </a:r>
                      <a:r>
                        <a:rPr lang="en-US" altLang="zh-CN" sz="1400" u="none" strike="noStrike" dirty="0">
                          <a:effectLst/>
                        </a:rPr>
                        <a:t>-</a:t>
                      </a:r>
                      <a:r>
                        <a:rPr lang="zh-CN" altLang="en-US" sz="1400" u="none" strike="noStrike" dirty="0">
                          <a:effectLst/>
                        </a:rPr>
                        <a:t>非关联方</a:t>
                      </a:r>
                      <a:r>
                        <a:rPr lang="en-US" altLang="zh-CN" sz="1400" u="none" strike="noStrike" dirty="0">
                          <a:effectLst/>
                        </a:rPr>
                        <a:t>-</a:t>
                      </a:r>
                      <a:r>
                        <a:rPr lang="zh-CN" altLang="en-US" sz="1400" u="none" strike="noStrike" dirty="0">
                          <a:effectLst/>
                        </a:rPr>
                        <a:t>押金</a:t>
                      </a:r>
                      <a:endParaRPr lang="zh-CN" altLang="en-US" sz="1400" u="none" strike="noStrike" dirty="0">
                        <a:effectLst/>
                      </a:endParaRPr>
                    </a:p>
                  </a:txBody>
                  <a:tcPr marL="11425" marR="11425" marT="11425" marB="0" anchor="ctr"/>
                </a:tc>
                <a:tc>
                  <a:txBody>
                    <a:bodyPr/>
                    <a:p>
                      <a:pPr algn="l" fontAlgn="ctr">
                        <a:buNone/>
                      </a:pPr>
                      <a:r>
                        <a:rPr lang="zh-CN" altLang="en-US" sz="1400" u="none" strike="noStrike" dirty="0">
                          <a:effectLst/>
                        </a:rPr>
                        <a:t>暂收暂付押金的过渡科目</a:t>
                      </a:r>
                      <a:endParaRPr lang="zh-CN" altLang="en-US" sz="1400" u="none" strike="noStrike" dirty="0">
                        <a:effectLst/>
                      </a:endParaRPr>
                    </a:p>
                  </a:txBody>
                  <a:tcPr marL="11425" marR="11425" marT="11425" marB="0" anchor="ctr"/>
                </a:tc>
              </a:tr>
              <a:tr h="335280">
                <a:tc>
                  <a:txBody>
                    <a:bodyPr/>
                    <a:lstStyle/>
                    <a:p>
                      <a:pPr algn="ctr" fontAlgn="ctr"/>
                      <a:r>
                        <a:rPr lang="en-US" altLang="zh-CN" sz="1400" u="none" strike="noStrike">
                          <a:effectLst/>
                        </a:rPr>
                        <a:t>12</a:t>
                      </a:r>
                      <a:endParaRPr lang="en-US" altLang="zh-CN" sz="1400" u="none" strike="noStrike">
                        <a:effectLst/>
                      </a:endParaRPr>
                    </a:p>
                  </a:txBody>
                  <a:tcPr marL="11425" marR="11425" marT="11425" marB="0" anchor="ctr"/>
                </a:tc>
                <a:tc>
                  <a:txBody>
                    <a:bodyPr/>
                    <a:lstStyle/>
                    <a:p>
                      <a:pPr algn="ctr" fontAlgn="ctr"/>
                      <a:r>
                        <a:rPr lang="zh-CN" altLang="en-US" sz="1400" u="none" strike="noStrike" dirty="0">
                          <a:effectLst/>
                        </a:rPr>
                        <a:t>其他应付款</a:t>
                      </a:r>
                      <a:r>
                        <a:rPr lang="en-US" altLang="zh-CN" sz="1400" u="none" strike="noStrike" dirty="0">
                          <a:effectLst/>
                        </a:rPr>
                        <a:t>-</a:t>
                      </a:r>
                      <a:r>
                        <a:rPr lang="zh-CN" altLang="en-US" sz="1400" u="none" strike="noStrike" dirty="0">
                          <a:effectLst/>
                        </a:rPr>
                        <a:t>非关联方</a:t>
                      </a:r>
                      <a:r>
                        <a:rPr lang="en-US" altLang="zh-CN" sz="1400" u="none" strike="noStrike" dirty="0">
                          <a:effectLst/>
                        </a:rPr>
                        <a:t>-</a:t>
                      </a:r>
                      <a:r>
                        <a:rPr lang="zh-CN" altLang="en-US" sz="1400" u="none" strike="noStrike" dirty="0">
                          <a:effectLst/>
                        </a:rPr>
                        <a:t>暂存款</a:t>
                      </a:r>
                      <a:r>
                        <a:rPr lang="en-US" altLang="zh-CN" sz="1400" u="none" strike="noStrike" dirty="0">
                          <a:effectLst/>
                        </a:rPr>
                        <a:t>-</a:t>
                      </a:r>
                      <a:r>
                        <a:rPr lang="zh-CN" altLang="en-US" sz="1400" u="none" strike="noStrike" dirty="0">
                          <a:effectLst/>
                        </a:rPr>
                        <a:t>其他代缴</a:t>
                      </a:r>
                      <a:endParaRPr lang="zh-CN" altLang="en-US" sz="1400" u="none" strike="noStrike" dirty="0">
                        <a:effectLst/>
                      </a:endParaRPr>
                    </a:p>
                  </a:txBody>
                  <a:tcPr marL="11425" marR="11425" marT="11425" marB="0" anchor="ctr"/>
                </a:tc>
                <a:tc>
                  <a:txBody>
                    <a:bodyPr/>
                    <a:p>
                      <a:pPr algn="l" fontAlgn="ctr">
                        <a:buNone/>
                      </a:pPr>
                      <a:r>
                        <a:rPr lang="zh-CN" altLang="en-US" sz="1400" u="none" strike="noStrike" dirty="0">
                          <a:effectLst/>
                        </a:rPr>
                        <a:t>代收代付的生育津贴、工伤赔付等过渡科目</a:t>
                      </a:r>
                      <a:endParaRPr lang="zh-CN" altLang="en-US" sz="1400" u="none" strike="noStrike" dirty="0">
                        <a:effectLst/>
                      </a:endParaRPr>
                    </a:p>
                  </a:txBody>
                  <a:tcPr marL="11425" marR="11425" marT="11425" marB="0" anchor="ctr"/>
                </a:tc>
              </a:tr>
              <a:tr h="320675">
                <a:tc>
                  <a:txBody>
                    <a:bodyPr/>
                    <a:lstStyle/>
                    <a:p>
                      <a:pPr algn="ctr" fontAlgn="ctr"/>
                      <a:r>
                        <a:rPr lang="en-US" altLang="zh-CN" sz="1400" u="none" strike="noStrike">
                          <a:effectLst/>
                        </a:rPr>
                        <a:t>13</a:t>
                      </a:r>
                      <a:endParaRPr lang="en-US" altLang="zh-CN" sz="1400" u="none" strike="noStrike">
                        <a:effectLst/>
                      </a:endParaRPr>
                    </a:p>
                  </a:txBody>
                  <a:tcPr marL="11425" marR="11425" marT="11425" marB="0" anchor="ctr"/>
                </a:tc>
                <a:tc>
                  <a:txBody>
                    <a:bodyPr/>
                    <a:lstStyle/>
                    <a:p>
                      <a:pPr algn="ctr" fontAlgn="ctr"/>
                      <a:r>
                        <a:rPr lang="zh-CN" altLang="en-US" sz="1400" u="none" strike="noStrike">
                          <a:effectLst/>
                        </a:rPr>
                        <a:t>研发支出</a:t>
                      </a:r>
                      <a:r>
                        <a:rPr lang="en-US" altLang="zh-CN" sz="1400" u="none" strike="noStrike">
                          <a:effectLst/>
                        </a:rPr>
                        <a:t>-</a:t>
                      </a:r>
                      <a:r>
                        <a:rPr lang="zh-CN" altLang="en-US" sz="1400" u="none" strike="noStrike">
                          <a:effectLst/>
                        </a:rPr>
                        <a:t>办公费</a:t>
                      </a:r>
                      <a:endParaRPr lang="zh-CN" altLang="en-US" sz="1400" u="none" strike="noStrike">
                        <a:effectLst/>
                      </a:endParaRPr>
                    </a:p>
                  </a:txBody>
                  <a:tcPr marL="11425" marR="11425" marT="11425" marB="0" anchor="ctr"/>
                </a:tc>
                <a:tc>
                  <a:txBody>
                    <a:bodyPr/>
                    <a:p>
                      <a:pPr algn="l" fontAlgn="ctr">
                        <a:buNone/>
                      </a:pPr>
                      <a:r>
                        <a:rPr lang="zh-CN" altLang="en-US" sz="1400" u="none" strike="noStrike">
                          <a:effectLst/>
                        </a:rPr>
                        <a:t>研发过程中办公用品的购置费用</a:t>
                      </a:r>
                      <a:endParaRPr lang="zh-CN" altLang="en-US" sz="1400" u="none" strike="noStrike">
                        <a:effectLst/>
                      </a:endParaRPr>
                    </a:p>
                  </a:txBody>
                  <a:tcPr marL="11425" marR="11425" marT="11425" marB="0" anchor="ctr"/>
                </a:tc>
              </a:tr>
              <a:tr h="494030">
                <a:tc>
                  <a:txBody>
                    <a:bodyPr/>
                    <a:lstStyle/>
                    <a:p>
                      <a:pPr algn="ctr" fontAlgn="ctr"/>
                      <a:r>
                        <a:rPr lang="en-US" altLang="zh-CN" sz="1400" u="none" strike="noStrike">
                          <a:effectLst/>
                        </a:rPr>
                        <a:t>14</a:t>
                      </a:r>
                      <a:endParaRPr lang="en-US" altLang="zh-CN" sz="1400" u="none" strike="noStrike">
                        <a:effectLst/>
                      </a:endParaRPr>
                    </a:p>
                  </a:txBody>
                  <a:tcPr marL="11425" marR="11425" marT="11425" marB="0" anchor="ctr"/>
                </a:tc>
                <a:tc>
                  <a:txBody>
                    <a:bodyPr/>
                    <a:lstStyle/>
                    <a:p>
                      <a:pPr algn="ctr" fontAlgn="ctr"/>
                      <a:r>
                        <a:rPr lang="zh-CN" altLang="en-US" sz="1400" u="none" strike="noStrike" dirty="0">
                          <a:effectLst/>
                        </a:rPr>
                        <a:t>研发支出</a:t>
                      </a:r>
                      <a:r>
                        <a:rPr lang="en-US" altLang="zh-CN" sz="1400" u="none" strike="noStrike" dirty="0">
                          <a:effectLst/>
                        </a:rPr>
                        <a:t>-</a:t>
                      </a:r>
                      <a:r>
                        <a:rPr lang="zh-CN" altLang="en-US" sz="1400" u="none" strike="noStrike" dirty="0">
                          <a:effectLst/>
                        </a:rPr>
                        <a:t>事务费</a:t>
                      </a:r>
                      <a:endParaRPr lang="zh-CN" altLang="en-US" sz="1400" u="none" strike="noStrike" dirty="0">
                        <a:effectLst/>
                      </a:endParaRPr>
                    </a:p>
                  </a:txBody>
                  <a:tcPr marL="11425" marR="11425" marT="11425" marB="0" anchor="ctr"/>
                </a:tc>
                <a:tc>
                  <a:txBody>
                    <a:bodyPr/>
                    <a:p>
                      <a:pPr algn="l" fontAlgn="ctr">
                        <a:buNone/>
                      </a:pPr>
                      <a:r>
                        <a:rPr lang="zh-CN" altLang="en-US" sz="1400" u="none" strike="noStrike" dirty="0">
                          <a:effectLst/>
                        </a:rPr>
                        <a:t>在项目研究开发过程中需要支付的出版费、资料购置费、专用软件购买费、计量费、标准费、文献检索费、专业通信费、专利申请费、取证申请费和其他知识产权事务费</a:t>
                      </a:r>
                      <a:endParaRPr lang="zh-CN" altLang="en-US" sz="1400" u="none" strike="noStrike" dirty="0">
                        <a:effectLst/>
                      </a:endParaRPr>
                    </a:p>
                  </a:txBody>
                  <a:tcPr marL="11425" marR="11425" marT="11425" marB="0" anchor="ctr"/>
                </a:tc>
              </a:tr>
              <a:tr h="306705">
                <a:tc>
                  <a:txBody>
                    <a:bodyPr/>
                    <a:lstStyle/>
                    <a:p>
                      <a:pPr algn="ctr" fontAlgn="ctr"/>
                      <a:r>
                        <a:rPr lang="en-US" altLang="zh-CN" sz="1400" u="none" strike="noStrike">
                          <a:effectLst/>
                        </a:rPr>
                        <a:t>15</a:t>
                      </a:r>
                      <a:endParaRPr lang="en-US" altLang="zh-CN" sz="1400" u="none" strike="noStrike">
                        <a:effectLst/>
                      </a:endParaRPr>
                    </a:p>
                  </a:txBody>
                  <a:tcPr marL="11425" marR="11425" marT="11425" marB="0" anchor="ctr"/>
                </a:tc>
                <a:tc>
                  <a:txBody>
                    <a:bodyPr/>
                    <a:lstStyle/>
                    <a:p>
                      <a:pPr algn="ctr" fontAlgn="ctr"/>
                      <a:r>
                        <a:rPr lang="zh-CN" altLang="en-US" sz="1400" u="none" strike="noStrike" dirty="0">
                          <a:effectLst/>
                        </a:rPr>
                        <a:t>研发支出</a:t>
                      </a:r>
                      <a:r>
                        <a:rPr lang="en-US" altLang="zh-CN" sz="1400" u="none" strike="noStrike" dirty="0">
                          <a:effectLst/>
                        </a:rPr>
                        <a:t>-</a:t>
                      </a:r>
                      <a:r>
                        <a:rPr lang="zh-CN" altLang="en-US" sz="1400" u="none" strike="noStrike" dirty="0">
                          <a:effectLst/>
                        </a:rPr>
                        <a:t>会议费</a:t>
                      </a:r>
                      <a:endParaRPr lang="zh-CN" altLang="en-US" sz="1400" u="none" strike="noStrike" dirty="0">
                        <a:effectLst/>
                      </a:endParaRPr>
                    </a:p>
                  </a:txBody>
                  <a:tcPr marL="11425" marR="11425" marT="11425" marB="0" anchor="ctr"/>
                </a:tc>
                <a:tc>
                  <a:txBody>
                    <a:bodyPr/>
                    <a:p>
                      <a:pPr algn="l" fontAlgn="ctr">
                        <a:buNone/>
                      </a:pPr>
                      <a:r>
                        <a:rPr lang="zh-CN" altLang="en-US" sz="1400" u="none" strike="noStrike" dirty="0">
                          <a:effectLst/>
                        </a:rPr>
                        <a:t>会议期间发生的住宿费、伙食费、会务交通费、会议场地租金、文件印刷费、医药费等。</a:t>
                      </a:r>
                      <a:endParaRPr lang="zh-CN" altLang="en-US" sz="1400" u="none" strike="noStrike" dirty="0">
                        <a:effectLst/>
                      </a:endParaRPr>
                    </a:p>
                  </a:txBody>
                  <a:tcPr marL="11425" marR="11425" marT="11425" marB="0" anchor="ctr"/>
                </a:tc>
              </a:tr>
              <a:tr h="320040">
                <a:tc>
                  <a:txBody>
                    <a:bodyPr/>
                    <a:lstStyle/>
                    <a:p>
                      <a:pPr algn="ctr" fontAlgn="ctr"/>
                      <a:r>
                        <a:rPr lang="en-US" altLang="zh-CN" sz="1400" u="none" strike="noStrike">
                          <a:effectLst/>
                        </a:rPr>
                        <a:t>16</a:t>
                      </a:r>
                      <a:endParaRPr lang="en-US" altLang="zh-CN" sz="1400" u="none" strike="noStrike">
                        <a:effectLst/>
                      </a:endParaRPr>
                    </a:p>
                  </a:txBody>
                  <a:tcPr marL="11425" marR="11425" marT="11425" marB="0" anchor="ctr"/>
                </a:tc>
                <a:tc>
                  <a:txBody>
                    <a:bodyPr/>
                    <a:lstStyle/>
                    <a:p>
                      <a:pPr algn="ctr" fontAlgn="ctr"/>
                      <a:r>
                        <a:rPr lang="zh-CN" altLang="en-US" sz="1400" u="none" strike="noStrike" dirty="0">
                          <a:effectLst/>
                        </a:rPr>
                        <a:t>应付职工薪酬</a:t>
                      </a:r>
                      <a:r>
                        <a:rPr lang="en-US" altLang="zh-CN" sz="1400" u="none" strike="noStrike" dirty="0">
                          <a:effectLst/>
                        </a:rPr>
                        <a:t>-</a:t>
                      </a:r>
                      <a:r>
                        <a:rPr lang="zh-CN" altLang="en-US" sz="1400" u="none" strike="noStrike" dirty="0">
                          <a:effectLst/>
                        </a:rPr>
                        <a:t>工会经费</a:t>
                      </a:r>
                      <a:r>
                        <a:rPr lang="en-US" altLang="zh-CN" sz="1400" u="none" strike="noStrike" dirty="0">
                          <a:effectLst/>
                        </a:rPr>
                        <a:t>-</a:t>
                      </a:r>
                      <a:r>
                        <a:rPr lang="zh-CN" altLang="en-US" sz="1400" u="none" strike="noStrike" dirty="0">
                          <a:effectLst/>
                        </a:rPr>
                        <a:t>工会经费支出</a:t>
                      </a:r>
                      <a:endParaRPr lang="zh-CN" altLang="en-US" sz="1400" u="none" strike="noStrike" dirty="0">
                        <a:effectLst/>
                      </a:endParaRPr>
                    </a:p>
                  </a:txBody>
                  <a:tcPr marL="11425" marR="11425" marT="11425" marB="0" anchor="ctr"/>
                </a:tc>
                <a:tc>
                  <a:txBody>
                    <a:bodyPr/>
                    <a:p>
                      <a:pPr algn="l" fontAlgn="ctr">
                        <a:buNone/>
                      </a:pPr>
                      <a:r>
                        <a:rPr lang="zh-CN" altLang="en-US" sz="1400" u="none" strike="noStrike" dirty="0">
                          <a:effectLst/>
                        </a:rPr>
                        <a:t>*工会为会员及其他职工开展教育、文体、宣传等活动以及其他活动产生的支出 。</a:t>
                      </a:r>
                      <a:endParaRPr lang="zh-CN" altLang="en-US" sz="1400" u="none" strike="noStrike" dirty="0">
                        <a:effectLst/>
                      </a:endParaRPr>
                    </a:p>
                  </a:txBody>
                  <a:tcPr marL="11425" marR="11425" marT="11425" marB="0" anchor="ctr"/>
                </a:tc>
              </a:tr>
              <a:tr h="438150">
                <a:tc>
                  <a:txBody>
                    <a:bodyPr/>
                    <a:lstStyle/>
                    <a:p>
                      <a:pPr marL="0" algn="ctr" defTabSz="914400" rtl="0" eaLnBrk="1" fontAlgn="ctr" latinLnBrk="0" hangingPunct="1"/>
                      <a:r>
                        <a:rPr lang="en-US" altLang="zh-CN" sz="1400" u="none" strike="noStrike" kern="1200" dirty="0">
                          <a:effectLst/>
                        </a:rPr>
                        <a:t>17</a:t>
                      </a:r>
                      <a:endParaRPr lang="en-US" altLang="zh-CN" sz="1400" u="none" strike="noStrike" kern="1200" dirty="0">
                        <a:effectLst/>
                      </a:endParaRPr>
                    </a:p>
                  </a:txBody>
                  <a:tcPr marL="11425" marR="11425" marT="11425" marB="0" anchor="ctr"/>
                </a:tc>
                <a:tc>
                  <a:txBody>
                    <a:bodyPr/>
                    <a:lstStyle/>
                    <a:p>
                      <a:pPr marL="0" algn="ctr" defTabSz="914400" rtl="0" eaLnBrk="1" fontAlgn="ctr" latinLnBrk="0" hangingPunct="1"/>
                      <a:r>
                        <a:rPr lang="zh-CN" altLang="en-US" sz="1400" b="1" u="none" strike="noStrike" kern="1200" dirty="0">
                          <a:solidFill>
                            <a:srgbClr val="C00000"/>
                          </a:solidFill>
                          <a:effectLst/>
                        </a:rPr>
                        <a:t>应付职工薪酬</a:t>
                      </a:r>
                      <a:r>
                        <a:rPr lang="en-US" altLang="zh-CN" sz="1400" b="1" u="none" strike="noStrike" kern="1200" dirty="0">
                          <a:solidFill>
                            <a:srgbClr val="C00000"/>
                          </a:solidFill>
                          <a:effectLst/>
                        </a:rPr>
                        <a:t>-</a:t>
                      </a:r>
                      <a:r>
                        <a:rPr lang="zh-CN" altLang="en-US" sz="1400" b="1" u="none" strike="noStrike" kern="1200" dirty="0">
                          <a:solidFill>
                            <a:srgbClr val="C00000"/>
                          </a:solidFill>
                          <a:effectLst/>
                        </a:rPr>
                        <a:t>职工教育经费</a:t>
                      </a:r>
                      <a:r>
                        <a:rPr lang="en-US" altLang="zh-CN" sz="1400" b="1" u="none" strike="noStrike" kern="1200" dirty="0">
                          <a:solidFill>
                            <a:srgbClr val="C00000"/>
                          </a:solidFill>
                          <a:effectLst/>
                        </a:rPr>
                        <a:t>-</a:t>
                      </a:r>
                      <a:r>
                        <a:rPr lang="zh-CN" altLang="en-US" sz="1400" b="1" u="none" strike="noStrike" kern="1200" dirty="0">
                          <a:solidFill>
                            <a:srgbClr val="C00000"/>
                          </a:solidFill>
                          <a:effectLst/>
                        </a:rPr>
                        <a:t>职工教育经费支出</a:t>
                      </a:r>
                      <a:endParaRPr lang="zh-CN" altLang="en-US" sz="1400" b="1" u="none" strike="noStrike" kern="1200" dirty="0">
                        <a:solidFill>
                          <a:srgbClr val="C00000"/>
                        </a:solidFill>
                        <a:effectLst/>
                      </a:endParaRPr>
                    </a:p>
                  </a:txBody>
                  <a:tcPr marL="11425" marR="11425" marT="11425" marB="0" anchor="ctr"/>
                </a:tc>
                <a:tc>
                  <a:txBody>
                    <a:bodyPr/>
                    <a:p>
                      <a:pPr marL="0" algn="l" defTabSz="914400" rtl="0" eaLnBrk="1" fontAlgn="ctr" latinLnBrk="0" hangingPunct="1">
                        <a:buNone/>
                      </a:pPr>
                      <a:r>
                        <a:rPr lang="zh-CN" altLang="en-US" sz="1400" u="none" strike="noStrike" kern="1200" dirty="0">
                          <a:effectLst/>
                        </a:rPr>
                        <a:t>*上岗和转岗培训、</a:t>
                      </a:r>
                      <a:r>
                        <a:rPr lang="zh-CN" altLang="en-US" sz="1400" dirty="0">
                          <a:effectLst/>
                          <a:sym typeface="+mn-ea"/>
                        </a:rPr>
                        <a:t>各类岗位适应性培训</a:t>
                      </a:r>
                      <a:endParaRPr lang="zh-CN" altLang="en-US" sz="1400" u="none" strike="noStrike" kern="1200" dirty="0">
                        <a:effectLst/>
                      </a:endParaRPr>
                    </a:p>
                    <a:p>
                      <a:pPr marL="0" algn="l" defTabSz="914400" rtl="0" eaLnBrk="1" fontAlgn="ctr" latinLnBrk="0" hangingPunct="1">
                        <a:buNone/>
                      </a:pPr>
                      <a:r>
                        <a:rPr lang="zh-CN" altLang="en-US" sz="1400" u="none" strike="noStrike" kern="1200" dirty="0">
                          <a:effectLst/>
                        </a:rPr>
                        <a:t>*岗位培训、职业技术等级培训、高技能人才培训</a:t>
                      </a:r>
                      <a:endParaRPr lang="zh-CN" altLang="en-US" sz="1400" u="none" strike="noStrike" kern="1200" dirty="0">
                        <a:effectLst/>
                      </a:endParaRPr>
                    </a:p>
                    <a:p>
                      <a:pPr marL="0" algn="l" defTabSz="914400" rtl="0" eaLnBrk="1" fontAlgn="ctr" latinLnBrk="0" hangingPunct="1">
                        <a:buNone/>
                      </a:pPr>
                      <a:r>
                        <a:rPr lang="zh-CN" altLang="en-US" sz="1400" u="none" strike="noStrike" kern="1200" dirty="0">
                          <a:effectLst/>
                        </a:rPr>
                        <a:t>*专业技术人员继续教育、</a:t>
                      </a:r>
                      <a:r>
                        <a:rPr lang="zh-CN" altLang="en-US" sz="1400" dirty="0">
                          <a:effectLst/>
                          <a:sym typeface="+mn-ea"/>
                        </a:rPr>
                        <a:t>特种作业人员培训</a:t>
                      </a:r>
                      <a:endParaRPr lang="zh-CN" altLang="en-US" sz="1400" u="none" strike="noStrike" kern="1200" dirty="0">
                        <a:effectLst/>
                      </a:endParaRPr>
                    </a:p>
                    <a:p>
                      <a:pPr marL="0" algn="l" defTabSz="914400" rtl="0" eaLnBrk="1" fontAlgn="ctr" latinLnBrk="0" hangingPunct="1">
                        <a:buNone/>
                      </a:pPr>
                      <a:r>
                        <a:rPr lang="zh-CN" altLang="en-US" sz="1400" u="none" strike="noStrike" kern="1200" dirty="0">
                          <a:effectLst/>
                        </a:rPr>
                        <a:t>*企业组织的职工外送培训的经费支出</a:t>
                      </a:r>
                      <a:endParaRPr lang="zh-CN" altLang="en-US" sz="1400" u="none" strike="noStrike" kern="1200" dirty="0">
                        <a:effectLst/>
                      </a:endParaRPr>
                    </a:p>
                    <a:p>
                      <a:pPr marL="0" algn="l" defTabSz="914400" rtl="0" eaLnBrk="1" fontAlgn="ctr" latinLnBrk="0" hangingPunct="1">
                        <a:buNone/>
                      </a:pPr>
                      <a:r>
                        <a:rPr lang="zh-CN" altLang="en-US" sz="1400" u="none" strike="noStrike" kern="1200" dirty="0">
                          <a:effectLst/>
                        </a:rPr>
                        <a:t>*职工参加的职业技能鉴定、职业资格认证等经费支出</a:t>
                      </a:r>
                      <a:endParaRPr lang="zh-CN" altLang="en-US" sz="1400" u="none" strike="noStrike" kern="1200" dirty="0">
                        <a:effectLst/>
                      </a:endParaRPr>
                    </a:p>
                    <a:p>
                      <a:pPr marL="0" algn="l" defTabSz="914400" rtl="0" eaLnBrk="1" fontAlgn="ctr" latinLnBrk="0" hangingPunct="1">
                        <a:buNone/>
                      </a:pPr>
                      <a:r>
                        <a:rPr lang="zh-CN" altLang="en-US" sz="1400" u="none" strike="noStrike" kern="1200" dirty="0">
                          <a:effectLst/>
                        </a:rPr>
                        <a:t>*购置教学设备与设施</a:t>
                      </a:r>
                      <a:endParaRPr lang="zh-CN" altLang="en-US" sz="1400" u="none" strike="noStrike" kern="1200" dirty="0">
                        <a:effectLst/>
                      </a:endParaRPr>
                    </a:p>
                    <a:p>
                      <a:pPr marL="0" algn="l" defTabSz="914400" rtl="0" eaLnBrk="1" fontAlgn="ctr" latinLnBrk="0" hangingPunct="1">
                        <a:buNone/>
                      </a:pPr>
                      <a:r>
                        <a:rPr lang="zh-CN" altLang="en-US" sz="1400" u="none" strike="noStrike" kern="1200" dirty="0">
                          <a:effectLst/>
                        </a:rPr>
                        <a:t>*职工岗位自学成才奖励费用</a:t>
                      </a:r>
                      <a:endParaRPr lang="zh-CN" altLang="en-US" sz="1400" u="none" strike="noStrike" kern="1200" dirty="0">
                        <a:effectLst/>
                      </a:endParaRPr>
                    </a:p>
                    <a:p>
                      <a:pPr marL="0" algn="l" defTabSz="914400" rtl="0" eaLnBrk="1" fontAlgn="ctr" latinLnBrk="0" hangingPunct="1">
                        <a:buNone/>
                      </a:pPr>
                      <a:r>
                        <a:rPr lang="zh-CN" altLang="en-US" sz="1400" u="none" strike="noStrike" kern="1200" dirty="0">
                          <a:effectLst/>
                        </a:rPr>
                        <a:t>*职工教育培训管理费用（例：组织培训发生的场地租赁、餐费等）</a:t>
                      </a:r>
                      <a:endParaRPr lang="zh-CN" altLang="en-US" sz="1400" u="none" strike="noStrike" kern="1200" dirty="0">
                        <a:effectLst/>
                      </a:endParaRPr>
                    </a:p>
                    <a:p>
                      <a:pPr marL="0" algn="l" defTabSz="914400" rtl="0" eaLnBrk="1" fontAlgn="ctr" latinLnBrk="0" hangingPunct="1">
                        <a:buNone/>
                      </a:pPr>
                      <a:r>
                        <a:rPr lang="zh-CN" altLang="en-US" sz="1400" u="none" strike="noStrike" kern="1200" dirty="0">
                          <a:effectLst/>
                        </a:rPr>
                        <a:t>*有关职工教育的其他开支（例：外出参加培训人员的餐费等）</a:t>
                      </a:r>
                      <a:endParaRPr lang="zh-CN" altLang="en-US" sz="1400" u="none" strike="noStrike" kern="1200" dirty="0">
                        <a:effectLst/>
                      </a:endParaRPr>
                    </a:p>
                  </a:txBody>
                  <a:tcPr marL="11425" marR="11425" marT="11425" marB="0" anchor="ctr"/>
                </a:tc>
              </a:tr>
            </a:tbl>
          </a:graphicData>
        </a:graphic>
      </p:graphicFrame>
      <p:sp>
        <p:nvSpPr>
          <p:cNvPr id="9" name="文本框 8"/>
          <p:cNvSpPr txBox="1"/>
          <p:nvPr/>
        </p:nvSpPr>
        <p:spPr>
          <a:xfrm>
            <a:off x="8881110" y="217805"/>
            <a:ext cx="2352675" cy="706755"/>
          </a:xfrm>
          <a:prstGeom prst="rect">
            <a:avLst/>
          </a:prstGeom>
          <a:noFill/>
        </p:spPr>
        <p:txBody>
          <a:bodyPr wrap="square" rtlCol="0">
            <a:spAutoFit/>
          </a:bodyPr>
          <a:lstStyle/>
          <a:p>
            <a:r>
              <a:rPr lang="zh-CN" altLang="en-US" sz="2000" b="1" dirty="0">
                <a:sym typeface="+mn-ea"/>
              </a:rPr>
              <a:t>会计科目核算范围</a:t>
            </a:r>
            <a:endParaRPr lang="zh-CN" altLang="en-US" sz="2000" b="1" dirty="0"/>
          </a:p>
          <a:p>
            <a:endParaRPr lang="zh-CN" altLang="en-US" sz="2000" b="1"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30731" y="969711"/>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培训费发票开具</a:t>
            </a:r>
            <a:endParaRPr lang="en-US" altLang="zh-CN" b="1" dirty="0">
              <a:solidFill>
                <a:schemeClr val="accent1">
                  <a:lumMod val="75000"/>
                </a:schemeClr>
              </a:solidFill>
            </a:endParaRPr>
          </a:p>
        </p:txBody>
      </p:sp>
      <p:pic>
        <p:nvPicPr>
          <p:cNvPr id="9" name="图片 8"/>
          <p:cNvPicPr>
            <a:picLocks noChangeAspect="1"/>
          </p:cNvPicPr>
          <p:nvPr/>
        </p:nvPicPr>
        <p:blipFill>
          <a:blip r:embed="rId1"/>
          <a:stretch>
            <a:fillRect/>
          </a:stretch>
        </p:blipFill>
        <p:spPr>
          <a:xfrm>
            <a:off x="208757" y="1637218"/>
            <a:ext cx="5355274" cy="4441273"/>
          </a:xfrm>
          <a:prstGeom prst="rect">
            <a:avLst/>
          </a:prstGeom>
        </p:spPr>
      </p:pic>
      <p:pic>
        <p:nvPicPr>
          <p:cNvPr id="11" name="图片 10"/>
          <p:cNvPicPr>
            <a:picLocks noChangeAspect="1"/>
          </p:cNvPicPr>
          <p:nvPr/>
        </p:nvPicPr>
        <p:blipFill>
          <a:blip r:embed="rId2"/>
          <a:stretch>
            <a:fillRect/>
          </a:stretch>
        </p:blipFill>
        <p:spPr>
          <a:xfrm>
            <a:off x="5777995" y="969597"/>
            <a:ext cx="5791200" cy="2762250"/>
          </a:xfrm>
          <a:prstGeom prst="rect">
            <a:avLst/>
          </a:prstGeom>
        </p:spPr>
      </p:pic>
      <p:pic>
        <p:nvPicPr>
          <p:cNvPr id="13" name="图片 12"/>
          <p:cNvPicPr>
            <a:picLocks noChangeAspect="1"/>
          </p:cNvPicPr>
          <p:nvPr/>
        </p:nvPicPr>
        <p:blipFill>
          <a:blip r:embed="rId3"/>
          <a:stretch>
            <a:fillRect/>
          </a:stretch>
        </p:blipFill>
        <p:spPr>
          <a:xfrm>
            <a:off x="4629367" y="3889029"/>
            <a:ext cx="7224024" cy="2189462"/>
          </a:xfrm>
          <a:prstGeom prst="rect">
            <a:avLst/>
          </a:prstGeom>
        </p:spPr>
      </p:pic>
      <p:sp>
        <p:nvSpPr>
          <p:cNvPr id="10" name="矩形 9"/>
          <p:cNvSpPr/>
          <p:nvPr/>
        </p:nvSpPr>
        <p:spPr>
          <a:xfrm>
            <a:off x="6273165" y="147955"/>
            <a:ext cx="5742940"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sym typeface="+mn-ea"/>
              </a:rPr>
              <a:t>③</a:t>
            </a:r>
            <a:r>
              <a:rPr lang="zh-CN" altLang="en-US" sz="2000" b="1" dirty="0">
                <a:solidFill>
                  <a:srgbClr val="403F44"/>
                </a:solidFill>
                <a:effectLst>
                  <a:innerShdw blurRad="114300">
                    <a:prstClr val="black"/>
                  </a:innerShdw>
                </a:effectLst>
                <a:latin typeface="+mj-ea"/>
                <a:cs typeface="Segoe UI Light" panose="020B0502040204020203" pitchFamily="34" charset="0"/>
              </a:rPr>
              <a:t>职工教育经费支出</a:t>
            </a:r>
            <a:r>
              <a:rPr lang="en-US" altLang="zh-CN" sz="2000" b="1" dirty="0">
                <a:solidFill>
                  <a:srgbClr val="403F44"/>
                </a:solidFill>
                <a:effectLst>
                  <a:innerShdw blurRad="114300">
                    <a:prstClr val="black"/>
                  </a:innerShdw>
                </a:effectLst>
                <a:latin typeface="+mj-ea"/>
                <a:cs typeface="Segoe UI Light" panose="020B0502040204020203" pitchFamily="34" charset="0"/>
              </a:rPr>
              <a:t>-</a:t>
            </a:r>
            <a:r>
              <a:rPr lang="zh-CN" altLang="en-US" sz="2000" b="1" dirty="0">
                <a:solidFill>
                  <a:srgbClr val="403F44"/>
                </a:solidFill>
                <a:effectLst>
                  <a:innerShdw blurRad="114300">
                    <a:prstClr val="black"/>
                  </a:innerShdw>
                </a:effectLst>
                <a:latin typeface="+mj-ea"/>
                <a:cs typeface="Segoe UI Light" panose="020B0502040204020203" pitchFamily="34" charset="0"/>
              </a:rPr>
              <a:t>培训费发票开具</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717368" y="876190"/>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外地参加培训发生的住宿费和差旅费可以作为职工教育经费列支吗？</a:t>
            </a:r>
            <a:r>
              <a:rPr lang="en-US" altLang="zh-CN" b="1" dirty="0">
                <a:solidFill>
                  <a:schemeClr val="accent1">
                    <a:lumMod val="75000"/>
                  </a:schemeClr>
                </a:solidFill>
              </a:rPr>
              <a:t>-</a:t>
            </a:r>
            <a:r>
              <a:rPr lang="zh-CN" altLang="en-US" b="1" dirty="0">
                <a:solidFill>
                  <a:schemeClr val="accent1">
                    <a:lumMod val="75000"/>
                  </a:schemeClr>
                </a:solidFill>
              </a:rPr>
              <a:t>来自税屋</a:t>
            </a:r>
            <a:endParaRPr lang="en-US" altLang="zh-CN" b="1" dirty="0">
              <a:solidFill>
                <a:schemeClr val="accent1">
                  <a:lumMod val="75000"/>
                </a:schemeClr>
              </a:solidFill>
            </a:endParaRPr>
          </a:p>
        </p:txBody>
      </p:sp>
      <p:sp>
        <p:nvSpPr>
          <p:cNvPr id="8" name="矩形 7"/>
          <p:cNvSpPr/>
          <p:nvPr/>
        </p:nvSpPr>
        <p:spPr>
          <a:xfrm>
            <a:off x="5777948" y="147889"/>
            <a:ext cx="6238461"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sym typeface="+mn-ea"/>
              </a:rPr>
              <a:t>③</a:t>
            </a:r>
            <a:r>
              <a:rPr lang="zh-CN" altLang="en-US" sz="2000" b="1" dirty="0">
                <a:solidFill>
                  <a:srgbClr val="403F44"/>
                </a:solidFill>
                <a:effectLst>
                  <a:innerShdw blurRad="114300">
                    <a:prstClr val="black"/>
                  </a:innerShdw>
                </a:effectLst>
                <a:latin typeface="+mj-ea"/>
                <a:cs typeface="Segoe UI Light" panose="020B0502040204020203" pitchFamily="34" charset="0"/>
              </a:rPr>
              <a:t>职工教育经费支出</a:t>
            </a:r>
            <a:r>
              <a:rPr lang="en-US" altLang="zh-CN" sz="2000" b="1" dirty="0">
                <a:solidFill>
                  <a:srgbClr val="403F44"/>
                </a:solidFill>
                <a:effectLst>
                  <a:innerShdw blurRad="114300">
                    <a:prstClr val="black"/>
                  </a:innerShdw>
                </a:effectLst>
                <a:latin typeface="+mj-ea"/>
                <a:cs typeface="Segoe UI Light" panose="020B0502040204020203" pitchFamily="34" charset="0"/>
              </a:rPr>
              <a:t>-</a:t>
            </a:r>
            <a:r>
              <a:rPr lang="zh-CN" altLang="en-US" sz="2000" b="1" dirty="0">
                <a:solidFill>
                  <a:srgbClr val="403F44"/>
                </a:solidFill>
                <a:effectLst>
                  <a:innerShdw blurRad="114300">
                    <a:prstClr val="black"/>
                  </a:innerShdw>
                </a:effectLst>
                <a:latin typeface="+mj-ea"/>
                <a:cs typeface="Segoe UI Light" panose="020B0502040204020203" pitchFamily="34" charset="0"/>
              </a:rPr>
              <a:t>外地培训住宿费和差旅费列支</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6" name="矩形 5"/>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067741" y="1333111"/>
            <a:ext cx="9420414" cy="646331"/>
          </a:xfrm>
          <a:prstGeom prst="rect">
            <a:avLst/>
          </a:prstGeom>
          <a:noFill/>
        </p:spPr>
        <p:txBody>
          <a:bodyPr wrap="square">
            <a:spAutoFit/>
          </a:bodyPr>
          <a:lstStyle/>
          <a:p>
            <a:r>
              <a:rPr lang="zh-CN" altLang="en-US" b="0" i="0" dirty="0">
                <a:solidFill>
                  <a:srgbClr val="333333"/>
                </a:solidFill>
                <a:effectLst/>
              </a:rPr>
              <a:t>参照</a:t>
            </a:r>
            <a:r>
              <a:rPr lang="en-US" altLang="zh-CN" b="0" i="0" dirty="0">
                <a:solidFill>
                  <a:srgbClr val="333333"/>
                </a:solidFill>
                <a:effectLst/>
              </a:rPr>
              <a:t>《</a:t>
            </a:r>
            <a:r>
              <a:rPr lang="zh-CN" altLang="en-US" b="0" i="0" dirty="0">
                <a:solidFill>
                  <a:srgbClr val="333333"/>
                </a:solidFill>
                <a:effectLst/>
              </a:rPr>
              <a:t>北京市国家税务局企业所得税类热点问题（</a:t>
            </a:r>
            <a:r>
              <a:rPr lang="en-US" altLang="zh-CN" b="0" i="0" dirty="0">
                <a:solidFill>
                  <a:srgbClr val="333333"/>
                </a:solidFill>
                <a:effectLst/>
              </a:rPr>
              <a:t>2014</a:t>
            </a:r>
            <a:r>
              <a:rPr lang="zh-CN" altLang="en-US" b="0" i="0" dirty="0">
                <a:solidFill>
                  <a:srgbClr val="333333"/>
                </a:solidFill>
                <a:effectLst/>
              </a:rPr>
              <a:t>年</a:t>
            </a:r>
            <a:r>
              <a:rPr lang="en-US" altLang="zh-CN" b="0" i="0" dirty="0">
                <a:solidFill>
                  <a:srgbClr val="333333"/>
                </a:solidFill>
                <a:effectLst/>
              </a:rPr>
              <a:t>6</a:t>
            </a:r>
            <a:r>
              <a:rPr lang="zh-CN" altLang="en-US" b="0" i="0" dirty="0">
                <a:solidFill>
                  <a:srgbClr val="333333"/>
                </a:solidFill>
                <a:effectLst/>
              </a:rPr>
              <a:t>月）</a:t>
            </a:r>
            <a:r>
              <a:rPr lang="en-US" altLang="zh-CN" b="0" i="0" dirty="0">
                <a:solidFill>
                  <a:srgbClr val="333333"/>
                </a:solidFill>
                <a:effectLst/>
              </a:rPr>
              <a:t>》</a:t>
            </a:r>
            <a:r>
              <a:rPr lang="zh-CN" altLang="en-US" b="0" i="0" dirty="0">
                <a:solidFill>
                  <a:srgbClr val="333333"/>
                </a:solidFill>
                <a:effectLst/>
              </a:rPr>
              <a:t>第</a:t>
            </a:r>
            <a:r>
              <a:rPr lang="en-US" altLang="zh-CN" b="0" i="0" dirty="0">
                <a:solidFill>
                  <a:srgbClr val="333333"/>
                </a:solidFill>
                <a:effectLst/>
              </a:rPr>
              <a:t>3</a:t>
            </a:r>
            <a:r>
              <a:rPr lang="zh-CN" altLang="en-US" b="0" i="0" dirty="0">
                <a:solidFill>
                  <a:srgbClr val="333333"/>
                </a:solidFill>
                <a:effectLst/>
              </a:rPr>
              <a:t>个问题规定，企业到外地培训，发生的住宿费和差旅费，需要作为职工教育经费吗？</a:t>
            </a:r>
            <a:endParaRPr lang="zh-CN" altLang="en-US" dirty="0"/>
          </a:p>
        </p:txBody>
      </p:sp>
      <p:sp>
        <p:nvSpPr>
          <p:cNvPr id="3" name="文本框 2"/>
          <p:cNvSpPr txBox="1"/>
          <p:nvPr/>
        </p:nvSpPr>
        <p:spPr>
          <a:xfrm>
            <a:off x="1213551" y="2109033"/>
            <a:ext cx="10293626" cy="4247317"/>
          </a:xfrm>
          <a:prstGeom prst="rect">
            <a:avLst/>
          </a:prstGeom>
          <a:noFill/>
        </p:spPr>
        <p:txBody>
          <a:bodyPr wrap="square" rtlCol="0">
            <a:spAutoFit/>
          </a:bodyPr>
          <a:lstStyle/>
          <a:p>
            <a:pPr algn="l"/>
            <a:r>
              <a:rPr lang="zh-CN" altLang="en-US" b="0" i="0" dirty="0">
                <a:solidFill>
                  <a:srgbClr val="333333"/>
                </a:solidFill>
                <a:effectLst/>
              </a:rPr>
              <a:t>答：根据</a:t>
            </a:r>
            <a:r>
              <a:rPr lang="zh-CN" altLang="en-US" b="0" i="0" u="none" strike="noStrike" dirty="0">
                <a:solidFill>
                  <a:srgbClr val="0000FF"/>
                </a:solidFill>
                <a:effectLst/>
                <a:hlinkClick r:id="rId1"/>
              </a:rPr>
              <a:t>财建</a:t>
            </a:r>
            <a:r>
              <a:rPr lang="en-US" altLang="zh-CN" b="0" i="0" u="none" strike="noStrike" dirty="0">
                <a:solidFill>
                  <a:srgbClr val="0000FF"/>
                </a:solidFill>
                <a:effectLst/>
                <a:hlinkClick r:id="rId1"/>
              </a:rPr>
              <a:t>〔2006〕317</a:t>
            </a:r>
            <a:r>
              <a:rPr lang="zh-CN" altLang="en-US" b="0" i="0" u="none" strike="noStrike" dirty="0">
                <a:solidFill>
                  <a:srgbClr val="0000FF"/>
                </a:solidFill>
                <a:effectLst/>
                <a:hlinkClick r:id="rId1"/>
              </a:rPr>
              <a:t>号</a:t>
            </a:r>
            <a:r>
              <a:rPr lang="zh-CN" altLang="en-US" b="0" i="0" dirty="0">
                <a:solidFill>
                  <a:srgbClr val="333333"/>
                </a:solidFill>
                <a:effectLst/>
              </a:rPr>
              <a:t>第三条规定，企业职工教育培训经费列支范围包括：</a:t>
            </a:r>
            <a:br>
              <a:rPr lang="zh-CN" altLang="en-US" b="0" i="0" dirty="0">
                <a:solidFill>
                  <a:srgbClr val="333333"/>
                </a:solidFill>
                <a:effectLst/>
              </a:rPr>
            </a:br>
            <a:r>
              <a:rPr lang="zh-CN" altLang="en-US" b="0" i="0" dirty="0">
                <a:solidFill>
                  <a:srgbClr val="333333"/>
                </a:solidFill>
                <a:effectLst/>
              </a:rPr>
              <a:t>　　</a:t>
            </a:r>
            <a:r>
              <a:rPr lang="en-US" altLang="zh-CN" b="0" i="0" dirty="0">
                <a:solidFill>
                  <a:srgbClr val="333333"/>
                </a:solidFill>
                <a:effectLst/>
              </a:rPr>
              <a:t>1</a:t>
            </a:r>
            <a:r>
              <a:rPr lang="zh-CN" altLang="en-US" b="0" i="0" dirty="0">
                <a:solidFill>
                  <a:srgbClr val="333333"/>
                </a:solidFill>
                <a:effectLst/>
              </a:rPr>
              <a:t>、上岗和转岗培训；</a:t>
            </a:r>
            <a:endParaRPr lang="zh-CN" altLang="en-US" b="0" i="0" dirty="0">
              <a:solidFill>
                <a:srgbClr val="333333"/>
              </a:solidFill>
              <a:effectLst/>
            </a:endParaRPr>
          </a:p>
          <a:p>
            <a:pPr algn="l"/>
            <a:r>
              <a:rPr lang="zh-CN" altLang="en-US" b="0" i="0" dirty="0">
                <a:solidFill>
                  <a:srgbClr val="333333"/>
                </a:solidFill>
                <a:effectLst/>
              </a:rPr>
              <a:t>　　</a:t>
            </a:r>
            <a:r>
              <a:rPr lang="en-US" altLang="zh-CN" b="0" i="0" dirty="0">
                <a:solidFill>
                  <a:srgbClr val="333333"/>
                </a:solidFill>
                <a:effectLst/>
              </a:rPr>
              <a:t>2</a:t>
            </a:r>
            <a:r>
              <a:rPr lang="zh-CN" altLang="en-US" b="0" i="0" dirty="0">
                <a:solidFill>
                  <a:srgbClr val="333333"/>
                </a:solidFill>
                <a:effectLst/>
              </a:rPr>
              <a:t>、各类岗位适应性培训；</a:t>
            </a:r>
            <a:endParaRPr lang="zh-CN" altLang="en-US" b="0" i="0" dirty="0">
              <a:solidFill>
                <a:srgbClr val="333333"/>
              </a:solidFill>
              <a:effectLst/>
            </a:endParaRPr>
          </a:p>
          <a:p>
            <a:pPr algn="l"/>
            <a:r>
              <a:rPr lang="zh-CN" altLang="en-US" b="0" i="0" dirty="0">
                <a:solidFill>
                  <a:srgbClr val="333333"/>
                </a:solidFill>
                <a:effectLst/>
              </a:rPr>
              <a:t>　　</a:t>
            </a:r>
            <a:r>
              <a:rPr lang="en-US" altLang="zh-CN" b="0" i="0" dirty="0">
                <a:solidFill>
                  <a:srgbClr val="333333"/>
                </a:solidFill>
                <a:effectLst/>
              </a:rPr>
              <a:t>3</a:t>
            </a:r>
            <a:r>
              <a:rPr lang="zh-CN" altLang="en-US" b="0" i="0" dirty="0">
                <a:solidFill>
                  <a:srgbClr val="333333"/>
                </a:solidFill>
                <a:effectLst/>
              </a:rPr>
              <a:t>、岗位培训、职业技术等级培训、高技能人才培训；</a:t>
            </a:r>
            <a:endParaRPr lang="zh-CN" altLang="en-US" b="0" i="0" dirty="0">
              <a:solidFill>
                <a:srgbClr val="333333"/>
              </a:solidFill>
              <a:effectLst/>
            </a:endParaRPr>
          </a:p>
          <a:p>
            <a:pPr algn="l"/>
            <a:r>
              <a:rPr lang="zh-CN" altLang="en-US" b="0" i="0" dirty="0">
                <a:solidFill>
                  <a:srgbClr val="333333"/>
                </a:solidFill>
                <a:effectLst/>
              </a:rPr>
              <a:t>　　</a:t>
            </a:r>
            <a:r>
              <a:rPr lang="en-US" altLang="zh-CN" b="0" i="0" dirty="0">
                <a:solidFill>
                  <a:srgbClr val="333333"/>
                </a:solidFill>
                <a:effectLst/>
              </a:rPr>
              <a:t>4</a:t>
            </a:r>
            <a:r>
              <a:rPr lang="zh-CN" altLang="en-US" b="0" i="0" dirty="0">
                <a:solidFill>
                  <a:srgbClr val="333333"/>
                </a:solidFill>
                <a:effectLst/>
              </a:rPr>
              <a:t>、专业技术人员继续教育；</a:t>
            </a:r>
            <a:endParaRPr lang="zh-CN" altLang="en-US" b="0" i="0" dirty="0">
              <a:solidFill>
                <a:srgbClr val="333333"/>
              </a:solidFill>
              <a:effectLst/>
            </a:endParaRPr>
          </a:p>
          <a:p>
            <a:pPr algn="l"/>
            <a:r>
              <a:rPr lang="zh-CN" altLang="en-US" b="0" i="0" dirty="0">
                <a:solidFill>
                  <a:srgbClr val="333333"/>
                </a:solidFill>
                <a:effectLst/>
              </a:rPr>
              <a:t>　　</a:t>
            </a:r>
            <a:r>
              <a:rPr lang="en-US" altLang="zh-CN" b="0" i="0" dirty="0">
                <a:solidFill>
                  <a:srgbClr val="333333"/>
                </a:solidFill>
                <a:effectLst/>
              </a:rPr>
              <a:t>5</a:t>
            </a:r>
            <a:r>
              <a:rPr lang="zh-CN" altLang="en-US" b="0" i="0" dirty="0">
                <a:solidFill>
                  <a:srgbClr val="333333"/>
                </a:solidFill>
                <a:effectLst/>
              </a:rPr>
              <a:t>、特种作业人员培训；</a:t>
            </a:r>
            <a:endParaRPr lang="zh-CN" altLang="en-US" b="0" i="0" dirty="0">
              <a:solidFill>
                <a:srgbClr val="333333"/>
              </a:solidFill>
              <a:effectLst/>
            </a:endParaRPr>
          </a:p>
          <a:p>
            <a:pPr algn="l"/>
            <a:r>
              <a:rPr lang="zh-CN" altLang="en-US" b="0" i="0" dirty="0">
                <a:solidFill>
                  <a:srgbClr val="333333"/>
                </a:solidFill>
                <a:effectLst/>
              </a:rPr>
              <a:t>　　</a:t>
            </a:r>
            <a:r>
              <a:rPr lang="en-US" altLang="zh-CN" b="0" i="0" dirty="0">
                <a:solidFill>
                  <a:srgbClr val="333333"/>
                </a:solidFill>
                <a:effectLst/>
              </a:rPr>
              <a:t>6</a:t>
            </a:r>
            <a:r>
              <a:rPr lang="zh-CN" altLang="en-US" b="0" i="0" dirty="0">
                <a:solidFill>
                  <a:srgbClr val="333333"/>
                </a:solidFill>
                <a:effectLst/>
              </a:rPr>
              <a:t>、企业组织的职工外送培训的经费支出；</a:t>
            </a:r>
            <a:endParaRPr lang="zh-CN" altLang="en-US" b="0" i="0" dirty="0">
              <a:solidFill>
                <a:srgbClr val="333333"/>
              </a:solidFill>
              <a:effectLst/>
            </a:endParaRPr>
          </a:p>
          <a:p>
            <a:pPr algn="l"/>
            <a:r>
              <a:rPr lang="zh-CN" altLang="en-US" b="0" i="0" dirty="0">
                <a:solidFill>
                  <a:srgbClr val="333333"/>
                </a:solidFill>
                <a:effectLst/>
              </a:rPr>
              <a:t>　　</a:t>
            </a:r>
            <a:r>
              <a:rPr lang="en-US" altLang="zh-CN" b="0" i="0" dirty="0">
                <a:solidFill>
                  <a:srgbClr val="333333"/>
                </a:solidFill>
                <a:effectLst/>
              </a:rPr>
              <a:t>7</a:t>
            </a:r>
            <a:r>
              <a:rPr lang="zh-CN" altLang="en-US" b="0" i="0" dirty="0">
                <a:solidFill>
                  <a:srgbClr val="333333"/>
                </a:solidFill>
                <a:effectLst/>
              </a:rPr>
              <a:t>、职工参加的职业技能鉴定、职业资格认证等经费支出；</a:t>
            </a:r>
            <a:endParaRPr lang="zh-CN" altLang="en-US" b="0" i="0" dirty="0">
              <a:solidFill>
                <a:srgbClr val="333333"/>
              </a:solidFill>
              <a:effectLst/>
            </a:endParaRPr>
          </a:p>
          <a:p>
            <a:pPr algn="l"/>
            <a:r>
              <a:rPr lang="zh-CN" altLang="en-US" b="0" i="0" dirty="0">
                <a:solidFill>
                  <a:srgbClr val="333333"/>
                </a:solidFill>
                <a:effectLst/>
              </a:rPr>
              <a:t>　　</a:t>
            </a:r>
            <a:r>
              <a:rPr lang="en-US" altLang="zh-CN" b="0" i="0" dirty="0">
                <a:solidFill>
                  <a:srgbClr val="333333"/>
                </a:solidFill>
                <a:effectLst/>
              </a:rPr>
              <a:t>8</a:t>
            </a:r>
            <a:r>
              <a:rPr lang="zh-CN" altLang="en-US" b="0" i="0" dirty="0">
                <a:solidFill>
                  <a:srgbClr val="333333"/>
                </a:solidFill>
                <a:effectLst/>
              </a:rPr>
              <a:t>、购置教学设备与设施；</a:t>
            </a:r>
            <a:endParaRPr lang="zh-CN" altLang="en-US" b="0" i="0" dirty="0">
              <a:solidFill>
                <a:srgbClr val="333333"/>
              </a:solidFill>
              <a:effectLst/>
            </a:endParaRPr>
          </a:p>
          <a:p>
            <a:pPr algn="l"/>
            <a:r>
              <a:rPr lang="zh-CN" altLang="en-US" b="0" i="0" dirty="0">
                <a:solidFill>
                  <a:srgbClr val="333333"/>
                </a:solidFill>
                <a:effectLst/>
              </a:rPr>
              <a:t>　　</a:t>
            </a:r>
            <a:r>
              <a:rPr lang="en-US" altLang="zh-CN" b="0" i="0" dirty="0">
                <a:solidFill>
                  <a:srgbClr val="333333"/>
                </a:solidFill>
                <a:effectLst/>
              </a:rPr>
              <a:t>9</a:t>
            </a:r>
            <a:r>
              <a:rPr lang="zh-CN" altLang="en-US" b="0" i="0" dirty="0">
                <a:solidFill>
                  <a:srgbClr val="333333"/>
                </a:solidFill>
                <a:effectLst/>
              </a:rPr>
              <a:t>、职工岗位自学成才奖励费用；</a:t>
            </a:r>
            <a:endParaRPr lang="zh-CN" altLang="en-US" b="0" i="0" dirty="0">
              <a:solidFill>
                <a:srgbClr val="333333"/>
              </a:solidFill>
              <a:effectLst/>
            </a:endParaRPr>
          </a:p>
          <a:p>
            <a:pPr algn="l"/>
            <a:r>
              <a:rPr lang="zh-CN" altLang="en-US" b="0" i="0" dirty="0">
                <a:solidFill>
                  <a:srgbClr val="333333"/>
                </a:solidFill>
                <a:effectLst/>
              </a:rPr>
              <a:t>　　</a:t>
            </a:r>
            <a:r>
              <a:rPr lang="en-US" altLang="zh-CN" b="0" i="0" dirty="0">
                <a:solidFill>
                  <a:srgbClr val="333333"/>
                </a:solidFill>
                <a:effectLst/>
              </a:rPr>
              <a:t>10</a:t>
            </a:r>
            <a:r>
              <a:rPr lang="zh-CN" altLang="en-US" b="0" i="0" dirty="0">
                <a:solidFill>
                  <a:srgbClr val="333333"/>
                </a:solidFill>
                <a:effectLst/>
              </a:rPr>
              <a:t>、职工教育培训管理费用；</a:t>
            </a:r>
            <a:endParaRPr lang="zh-CN" altLang="en-US" b="0" i="0" dirty="0">
              <a:solidFill>
                <a:srgbClr val="333333"/>
              </a:solidFill>
              <a:effectLst/>
            </a:endParaRPr>
          </a:p>
          <a:p>
            <a:pPr algn="l"/>
            <a:r>
              <a:rPr lang="zh-CN" altLang="en-US" b="0" i="0" dirty="0">
                <a:solidFill>
                  <a:srgbClr val="333333"/>
                </a:solidFill>
                <a:effectLst/>
              </a:rPr>
              <a:t>　　</a:t>
            </a:r>
            <a:r>
              <a:rPr lang="en-US" altLang="zh-CN" b="0" i="0" dirty="0">
                <a:solidFill>
                  <a:srgbClr val="333333"/>
                </a:solidFill>
                <a:effectLst/>
              </a:rPr>
              <a:t>11</a:t>
            </a:r>
            <a:r>
              <a:rPr lang="zh-CN" altLang="en-US" b="0" i="0" dirty="0">
                <a:solidFill>
                  <a:srgbClr val="333333"/>
                </a:solidFill>
                <a:effectLst/>
              </a:rPr>
              <a:t>、有关职工教育的其他开支。</a:t>
            </a:r>
            <a:endParaRPr lang="zh-CN" altLang="en-US" b="0" i="0" dirty="0">
              <a:solidFill>
                <a:srgbClr val="333333"/>
              </a:solidFill>
              <a:effectLst/>
            </a:endParaRPr>
          </a:p>
          <a:p>
            <a:pPr algn="l"/>
            <a:r>
              <a:rPr lang="zh-CN" altLang="en-US" b="0" i="0" dirty="0">
                <a:solidFill>
                  <a:srgbClr val="333333"/>
                </a:solidFill>
                <a:effectLst/>
              </a:rPr>
              <a:t>　　</a:t>
            </a:r>
            <a:r>
              <a:rPr lang="zh-CN" altLang="en-US" b="1" i="0" dirty="0">
                <a:solidFill>
                  <a:srgbClr val="C00000"/>
                </a:solidFill>
                <a:effectLst/>
              </a:rPr>
              <a:t>因此，企业到外地培训时发生的住宿费和差旅费，不属于职工教育经费的范畴</a:t>
            </a:r>
            <a:r>
              <a:rPr lang="zh-CN" altLang="en-US" b="0" i="0" dirty="0">
                <a:solidFill>
                  <a:srgbClr val="333333"/>
                </a:solidFill>
                <a:effectLst/>
              </a:rPr>
              <a:t>。</a:t>
            </a:r>
            <a:endParaRPr lang="zh-CN" altLang="en-US" b="0" i="0" dirty="0">
              <a:solidFill>
                <a:srgbClr val="333333"/>
              </a:solidFill>
              <a:effectLst/>
            </a:endParaRPr>
          </a:p>
          <a:p>
            <a:pPr algn="l"/>
            <a:r>
              <a:rPr lang="zh-CN" altLang="en-US" b="0" i="0" dirty="0">
                <a:solidFill>
                  <a:srgbClr val="333333"/>
                </a:solidFill>
                <a:effectLst/>
              </a:rPr>
              <a:t>　　</a:t>
            </a:r>
            <a:r>
              <a:rPr lang="zh-CN" altLang="en-US" b="1" i="0" dirty="0">
                <a:solidFill>
                  <a:srgbClr val="C00000"/>
                </a:solidFill>
                <a:effectLst/>
              </a:rPr>
              <a:t>据此，员工到外地参加培训发生的机票等交通费以及住宿费不属于职工教育经费范畴</a:t>
            </a:r>
            <a:r>
              <a:rPr lang="zh-CN" altLang="en-US" b="0" i="0" dirty="0">
                <a:solidFill>
                  <a:srgbClr val="333333"/>
                </a:solidFill>
                <a:effectLst/>
              </a:rPr>
              <a:t>。</a:t>
            </a:r>
            <a:endParaRPr lang="zh-CN" altLang="en-US" b="0" i="0" dirty="0">
              <a:solidFill>
                <a:srgbClr val="333333"/>
              </a:solidFill>
              <a:effectLst/>
            </a:endParaRPr>
          </a:p>
          <a:p>
            <a:endParaRPr lang="zh-CN" altLang="en-US" dirty="0"/>
          </a:p>
        </p:txBody>
      </p:sp>
      <p:sp>
        <p:nvSpPr>
          <p:cNvPr id="2" name="文本框 1"/>
          <p:cNvSpPr txBox="1"/>
          <p:nvPr/>
        </p:nvSpPr>
        <p:spPr>
          <a:xfrm>
            <a:off x="12223750" y="4420235"/>
            <a:ext cx="4064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8541572" y="175688"/>
            <a:ext cx="3096246"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rPr>
              <a:t>④</a:t>
            </a:r>
            <a:r>
              <a:rPr lang="zh-CN" altLang="en-US" sz="2000" b="1" dirty="0">
                <a:solidFill>
                  <a:srgbClr val="403F44"/>
                </a:solidFill>
                <a:effectLst>
                  <a:innerShdw blurRad="114300">
                    <a:prstClr val="black"/>
                  </a:innerShdw>
                </a:effectLst>
                <a:latin typeface="+mj-ea"/>
                <a:cs typeface="Segoe UI Light" panose="020B0502040204020203" pitchFamily="34" charset="0"/>
              </a:rPr>
              <a:t>职工体检报销及附件</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1459" y="1728246"/>
            <a:ext cx="9621188" cy="461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799713" y="967356"/>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职工体检报销及附件</a:t>
            </a:r>
            <a:endParaRPr lang="en-US" altLang="zh-CN" b="1" dirty="0">
              <a:solidFill>
                <a:schemeClr val="accent1">
                  <a:lumMod val="75000"/>
                </a:schemeClr>
              </a:solidFill>
            </a:endParaRPr>
          </a:p>
        </p:txBody>
      </p:sp>
      <p:sp>
        <p:nvSpPr>
          <p:cNvPr id="7" name="矩形 6"/>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8541572" y="175688"/>
            <a:ext cx="3096246"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sym typeface="+mn-ea"/>
              </a:rPr>
              <a:t>④</a:t>
            </a:r>
            <a:r>
              <a:rPr lang="zh-CN" altLang="en-US" sz="2000" b="1" dirty="0">
                <a:solidFill>
                  <a:srgbClr val="403F44"/>
                </a:solidFill>
                <a:effectLst>
                  <a:innerShdw blurRad="114300">
                    <a:prstClr val="black"/>
                  </a:innerShdw>
                </a:effectLst>
                <a:latin typeface="+mj-ea"/>
                <a:cs typeface="Segoe UI Light" panose="020B0502040204020203" pitchFamily="34" charset="0"/>
              </a:rPr>
              <a:t>职工体检报销及附件</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pic>
        <p:nvPicPr>
          <p:cNvPr id="7" name="图片 6"/>
          <p:cNvPicPr>
            <a:picLocks noChangeAspect="1"/>
          </p:cNvPicPr>
          <p:nvPr/>
        </p:nvPicPr>
        <p:blipFill>
          <a:blip r:embed="rId1"/>
          <a:stretch>
            <a:fillRect/>
          </a:stretch>
        </p:blipFill>
        <p:spPr>
          <a:xfrm>
            <a:off x="409575" y="1682750"/>
            <a:ext cx="5686425" cy="3419475"/>
          </a:xfrm>
          <a:prstGeom prst="rect">
            <a:avLst/>
          </a:prstGeom>
        </p:spPr>
      </p:pic>
      <p:pic>
        <p:nvPicPr>
          <p:cNvPr id="9" name="图片 8"/>
          <p:cNvPicPr>
            <a:picLocks noChangeAspect="1"/>
          </p:cNvPicPr>
          <p:nvPr/>
        </p:nvPicPr>
        <p:blipFill>
          <a:blip r:embed="rId2"/>
          <a:stretch>
            <a:fillRect/>
          </a:stretch>
        </p:blipFill>
        <p:spPr>
          <a:xfrm>
            <a:off x="6220399" y="4155487"/>
            <a:ext cx="5666215" cy="1933575"/>
          </a:xfrm>
          <a:prstGeom prst="rect">
            <a:avLst/>
          </a:prstGeom>
        </p:spPr>
      </p:pic>
      <p:sp>
        <p:nvSpPr>
          <p:cNvPr id="10" name="椭圆 9"/>
          <p:cNvSpPr/>
          <p:nvPr/>
        </p:nvSpPr>
        <p:spPr>
          <a:xfrm>
            <a:off x="3988904" y="2722077"/>
            <a:ext cx="675861" cy="49033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a:t>
            </a:r>
            <a:endParaRPr lang="zh-CN" altLang="en-US" sz="2400" b="1" dirty="0"/>
          </a:p>
        </p:txBody>
      </p:sp>
      <p:sp>
        <p:nvSpPr>
          <p:cNvPr id="11" name="椭圆 10"/>
          <p:cNvSpPr/>
          <p:nvPr/>
        </p:nvSpPr>
        <p:spPr>
          <a:xfrm>
            <a:off x="10089695" y="5122274"/>
            <a:ext cx="712304" cy="49095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2</a:t>
            </a:r>
            <a:endParaRPr lang="zh-CN" altLang="en-US" sz="2400" b="1" dirty="0"/>
          </a:p>
        </p:txBody>
      </p:sp>
      <p:sp>
        <p:nvSpPr>
          <p:cNvPr id="8" name="矩形 7"/>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99713" y="967356"/>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职工体检报销及附件</a:t>
            </a:r>
            <a:endParaRPr lang="en-US" altLang="zh-CN" b="1" dirty="0">
              <a:solidFill>
                <a:schemeClr val="accent1">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8958470" y="175688"/>
            <a:ext cx="2679348"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rPr>
              <a:t>⑤</a:t>
            </a:r>
            <a:r>
              <a:rPr lang="zh-CN" altLang="en-US" sz="2000" b="1" dirty="0">
                <a:solidFill>
                  <a:srgbClr val="403F44"/>
                </a:solidFill>
                <a:effectLst>
                  <a:innerShdw blurRad="114300">
                    <a:prstClr val="black"/>
                  </a:innerShdw>
                </a:effectLst>
                <a:latin typeface="+mj-ea"/>
                <a:cs typeface="Segoe UI Light" panose="020B0502040204020203" pitchFamily="34" charset="0"/>
              </a:rPr>
              <a:t>探亲费适用人员</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17" name="矩形 16"/>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连接符: 肘形 3"/>
          <p:cNvCxnSpPr>
            <a:endCxn id="12" idx="2"/>
          </p:cNvCxnSpPr>
          <p:nvPr>
            <p:custDataLst>
              <p:tags r:id="rId1"/>
            </p:custDataLst>
          </p:nvPr>
        </p:nvCxnSpPr>
        <p:spPr>
          <a:xfrm rot="16200000" flipH="1">
            <a:off x="7306493" y="2352729"/>
            <a:ext cx="651262" cy="2811642"/>
          </a:xfrm>
          <a:prstGeom prst="bentConnector2">
            <a:avLst/>
          </a:prstGeom>
          <a:ln w="25400">
            <a:solidFill>
              <a:sysClr val="window" lastClr="FFFFFF">
                <a:lumMod val="85000"/>
              </a:sysClr>
            </a:solidFill>
            <a:prstDash val="dash"/>
          </a:ln>
        </p:spPr>
        <p:style>
          <a:lnRef idx="1">
            <a:srgbClr val="8590CA"/>
          </a:lnRef>
          <a:fillRef idx="0">
            <a:srgbClr val="8590CA"/>
          </a:fillRef>
          <a:effectRef idx="0">
            <a:srgbClr val="8590CA"/>
          </a:effectRef>
          <a:fontRef idx="minor">
            <a:sysClr val="windowText" lastClr="000000"/>
          </a:fontRef>
        </p:style>
      </p:cxnSp>
      <p:cxnSp>
        <p:nvCxnSpPr>
          <p:cNvPr id="7" name="连接符: 肘形 15"/>
          <p:cNvCxnSpPr>
            <a:endCxn id="10" idx="6"/>
          </p:cNvCxnSpPr>
          <p:nvPr>
            <p:custDataLst>
              <p:tags r:id="rId2"/>
            </p:custDataLst>
          </p:nvPr>
        </p:nvCxnSpPr>
        <p:spPr>
          <a:xfrm rot="5400000">
            <a:off x="4490432" y="2348310"/>
            <a:ext cx="651262" cy="2821033"/>
          </a:xfrm>
          <a:prstGeom prst="bentConnector2">
            <a:avLst/>
          </a:prstGeom>
          <a:ln w="25400">
            <a:solidFill>
              <a:sysClr val="window" lastClr="FFFFFF">
                <a:lumMod val="85000"/>
              </a:sysClr>
            </a:solidFill>
            <a:prstDash val="dash"/>
          </a:ln>
        </p:spPr>
        <p:style>
          <a:lnRef idx="1">
            <a:srgbClr val="8590CA"/>
          </a:lnRef>
          <a:fillRef idx="0">
            <a:srgbClr val="8590CA"/>
          </a:fillRef>
          <a:effectRef idx="0">
            <a:srgbClr val="8590CA"/>
          </a:effectRef>
          <a:fontRef idx="minor">
            <a:sysClr val="windowText" lastClr="000000"/>
          </a:fontRef>
        </p:style>
      </p:cxnSp>
      <p:sp>
        <p:nvSpPr>
          <p:cNvPr id="26" name="文本框 25"/>
          <p:cNvSpPr txBox="1"/>
          <p:nvPr>
            <p:custDataLst>
              <p:tags r:id="rId3"/>
            </p:custDataLst>
          </p:nvPr>
        </p:nvSpPr>
        <p:spPr>
          <a:xfrm>
            <a:off x="1686523" y="4580969"/>
            <a:ext cx="2713317" cy="1184314"/>
          </a:xfrm>
          <a:prstGeom prst="rect">
            <a:avLst/>
          </a:prstGeom>
          <a:noFill/>
        </p:spPr>
        <p:txBody>
          <a:bodyPr wrap="square" rtlCol="0">
            <a:noAutofit/>
          </a:bodyPr>
          <a:p>
            <a:pPr algn="l">
              <a:lnSpc>
                <a:spcPct val="120000"/>
              </a:lnSpc>
            </a:pPr>
            <a:r>
              <a:rPr lang="zh-CN" altLang="en-US" sz="1800" b="1" spc="15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派出人员：</a:t>
            </a:r>
            <a:r>
              <a:rPr lang="zh-CN" altLang="en-US" sz="1600" spc="15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指总部向京外分子公司派出的中高层管理人员、党支部书记和骨干人员。</a:t>
            </a:r>
            <a:endParaRPr lang="zh-CN" altLang="en-US" sz="1600" spc="15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椭圆 9"/>
          <p:cNvSpPr/>
          <p:nvPr>
            <p:custDataLst>
              <p:tags r:id="rId4"/>
            </p:custDataLst>
          </p:nvPr>
        </p:nvSpPr>
        <p:spPr>
          <a:xfrm>
            <a:off x="2680817" y="3721457"/>
            <a:ext cx="724730" cy="724730"/>
          </a:xfrm>
          <a:prstGeom prst="ellipse">
            <a:avLst/>
          </a:prstGeom>
          <a:solidFill>
            <a:srgbClr val="8EAADC"/>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62500"/>
          </a:bodyPr>
          <a:p>
            <a:pPr algn="ctr">
              <a:lnSpc>
                <a:spcPct val="130000"/>
              </a:lnSpc>
            </a:pPr>
            <a:endParaRPr lang="zh-CN" altLang="en-US" sz="3200" b="1"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文本框 21"/>
          <p:cNvSpPr txBox="1"/>
          <p:nvPr>
            <p:custDataLst>
              <p:tags r:id="rId5"/>
            </p:custDataLst>
          </p:nvPr>
        </p:nvSpPr>
        <p:spPr>
          <a:xfrm>
            <a:off x="2849847" y="3834144"/>
            <a:ext cx="386670" cy="488861"/>
          </a:xfrm>
          <a:prstGeom prst="rect">
            <a:avLst/>
          </a:prstGeom>
          <a:noFill/>
        </p:spPr>
        <p:txBody>
          <a:bodyPr wrap="square" rtlCol="0">
            <a:normAutofit fontScale="70000"/>
          </a:bodyPr>
          <a:p>
            <a:pPr algn="ctr">
              <a:lnSpc>
                <a:spcPct val="120000"/>
              </a:lnSpc>
            </a:pPr>
            <a:r>
              <a:rPr lang="en-US" altLang="zh-CN" sz="28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A</a:t>
            </a:r>
            <a:endParaRPr lang="zh-CN" altLang="en-US" sz="28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椭圆 11"/>
          <p:cNvSpPr/>
          <p:nvPr>
            <p:custDataLst>
              <p:tags r:id="rId6"/>
            </p:custDataLst>
          </p:nvPr>
        </p:nvSpPr>
        <p:spPr>
          <a:xfrm>
            <a:off x="9038222" y="3721457"/>
            <a:ext cx="724730" cy="724730"/>
          </a:xfrm>
          <a:prstGeom prst="ellipse">
            <a:avLst/>
          </a:prstGeom>
          <a:solidFill>
            <a:srgbClr val="7AC2C7"/>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62500"/>
          </a:bodyPr>
          <a:p>
            <a:pPr algn="ctr">
              <a:lnSpc>
                <a:spcPct val="130000"/>
              </a:lnSpc>
            </a:pPr>
            <a:endParaRPr lang="zh-CN" altLang="en-US" sz="3200" b="1"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custDataLst>
              <p:tags r:id="rId7"/>
            </p:custDataLst>
          </p:nvPr>
        </p:nvSpPr>
        <p:spPr>
          <a:xfrm>
            <a:off x="9207252" y="3834144"/>
            <a:ext cx="386670" cy="488861"/>
          </a:xfrm>
          <a:prstGeom prst="rect">
            <a:avLst/>
          </a:prstGeom>
          <a:noFill/>
        </p:spPr>
        <p:txBody>
          <a:bodyPr wrap="square" rtlCol="0">
            <a:normAutofit fontScale="70000"/>
          </a:bodyPr>
          <a:p>
            <a:pPr algn="ctr">
              <a:lnSpc>
                <a:spcPct val="120000"/>
              </a:lnSpc>
            </a:pPr>
            <a:r>
              <a:rPr lang="en-US" altLang="zh-CN" sz="28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C</a:t>
            </a:r>
            <a:endParaRPr lang="zh-CN" altLang="en-US" sz="28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椭圆 18"/>
          <p:cNvSpPr/>
          <p:nvPr>
            <p:custDataLst>
              <p:tags r:id="rId8"/>
            </p:custDataLst>
          </p:nvPr>
        </p:nvSpPr>
        <p:spPr>
          <a:xfrm>
            <a:off x="5860900" y="3721457"/>
            <a:ext cx="724730" cy="724730"/>
          </a:xfrm>
          <a:prstGeom prst="ellipse">
            <a:avLst/>
          </a:prstGeom>
          <a:solidFill>
            <a:srgbClr val="79B6D3"/>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62500"/>
          </a:bodyPr>
          <a:p>
            <a:pPr algn="ctr">
              <a:lnSpc>
                <a:spcPct val="130000"/>
              </a:lnSpc>
            </a:pPr>
            <a:endParaRPr lang="zh-CN" altLang="en-US" sz="3200" b="1"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文本框 19"/>
          <p:cNvSpPr txBox="1"/>
          <p:nvPr>
            <p:custDataLst>
              <p:tags r:id="rId9"/>
            </p:custDataLst>
          </p:nvPr>
        </p:nvSpPr>
        <p:spPr>
          <a:xfrm>
            <a:off x="6026064" y="3834144"/>
            <a:ext cx="386670" cy="488861"/>
          </a:xfrm>
          <a:prstGeom prst="rect">
            <a:avLst/>
          </a:prstGeom>
          <a:noFill/>
        </p:spPr>
        <p:txBody>
          <a:bodyPr wrap="square" rtlCol="0">
            <a:normAutofit fontScale="70000"/>
          </a:bodyPr>
          <a:p>
            <a:pPr algn="ctr">
              <a:lnSpc>
                <a:spcPct val="120000"/>
              </a:lnSpc>
            </a:pPr>
            <a:r>
              <a:rPr lang="en-US" altLang="zh-CN" sz="28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B</a:t>
            </a:r>
            <a:endParaRPr lang="zh-CN" altLang="en-US" sz="28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文本框 20"/>
          <p:cNvSpPr txBox="1"/>
          <p:nvPr>
            <p:custDataLst>
              <p:tags r:id="rId10"/>
            </p:custDataLst>
          </p:nvPr>
        </p:nvSpPr>
        <p:spPr>
          <a:xfrm>
            <a:off x="4937101" y="4579340"/>
            <a:ext cx="2600683" cy="1191980"/>
          </a:xfrm>
          <a:prstGeom prst="rect">
            <a:avLst/>
          </a:prstGeom>
          <a:noFill/>
        </p:spPr>
        <p:txBody>
          <a:bodyPr wrap="square" rtlCol="0">
            <a:normAutofit/>
          </a:bodyPr>
          <a:p>
            <a:pPr algn="ctr">
              <a:lnSpc>
                <a:spcPct val="120000"/>
              </a:lnSpc>
            </a:pPr>
            <a:r>
              <a:rPr lang="zh-CN" altLang="en-US" sz="1800" b="1" spc="15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总部员工：</a:t>
            </a:r>
            <a:r>
              <a:rPr lang="zh-CN" altLang="en-US" sz="1800" spc="15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按照总部《福利管理办法》中5.5条报销探亲路费。</a:t>
            </a:r>
            <a:endParaRPr lang="zh-CN" altLang="en-US" sz="1800" spc="15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文本框 22"/>
          <p:cNvSpPr txBox="1"/>
          <p:nvPr>
            <p:custDataLst>
              <p:tags r:id="rId11"/>
            </p:custDataLst>
          </p:nvPr>
        </p:nvSpPr>
        <p:spPr>
          <a:xfrm>
            <a:off x="8053318" y="4580969"/>
            <a:ext cx="2638193" cy="1184314"/>
          </a:xfrm>
          <a:prstGeom prst="rect">
            <a:avLst/>
          </a:prstGeom>
          <a:noFill/>
        </p:spPr>
        <p:txBody>
          <a:bodyPr wrap="square" rtlCol="0">
            <a:normAutofit/>
          </a:bodyPr>
          <a:p>
            <a:pPr algn="ctr">
              <a:lnSpc>
                <a:spcPct val="120000"/>
              </a:lnSpc>
            </a:pPr>
            <a:r>
              <a:rPr lang="zh-CN" altLang="en-US" sz="1800" b="1" spc="15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分子公司员工：</a:t>
            </a:r>
            <a:r>
              <a:rPr lang="zh-CN" altLang="en-US" sz="1800" spc="15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参照本公司</a:t>
            </a:r>
            <a:r>
              <a:rPr lang="zh-CN" altLang="en-US" sz="1800" spc="15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《福利管理办法》相关制度执行</a:t>
            </a:r>
            <a:r>
              <a:rPr lang="zh-CN" altLang="en-US" sz="1800" spc="15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1600" spc="15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椭圆 23"/>
          <p:cNvSpPr/>
          <p:nvPr>
            <p:custDataLst>
              <p:tags r:id="rId12"/>
            </p:custDataLst>
          </p:nvPr>
        </p:nvSpPr>
        <p:spPr>
          <a:xfrm>
            <a:off x="5371487" y="1730660"/>
            <a:ext cx="1710185" cy="1710185"/>
          </a:xfrm>
          <a:prstGeom prst="ellipse">
            <a:avLst/>
          </a:prstGeom>
          <a:solidFill>
            <a:srgbClr val="8590CA"/>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a:bodyPr>
          <a:p>
            <a:pPr algn="ctr">
              <a:lnSpc>
                <a:spcPct val="120000"/>
              </a:lnSpc>
            </a:pPr>
            <a:endParaRPr lang="zh-CN" altLang="en-US" sz="3200" b="1"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文本框 26"/>
          <p:cNvSpPr txBox="1"/>
          <p:nvPr>
            <p:custDataLst>
              <p:tags r:id="rId13"/>
            </p:custDataLst>
          </p:nvPr>
        </p:nvSpPr>
        <p:spPr>
          <a:xfrm>
            <a:off x="5617298" y="1998015"/>
            <a:ext cx="1331801" cy="1176029"/>
          </a:xfrm>
          <a:prstGeom prst="rect">
            <a:avLst/>
          </a:prstGeom>
          <a:noFill/>
        </p:spPr>
        <p:txBody>
          <a:bodyPr wrap="square" rtlCol="0">
            <a:normAutofit fontScale="60000"/>
          </a:bodyPr>
          <a:p>
            <a:pPr>
              <a:lnSpc>
                <a:spcPct val="120000"/>
              </a:lnSpc>
            </a:pPr>
            <a:r>
              <a:rPr lang="zh-CN" altLang="en-US" sz="2800" b="1" spc="300">
                <a:solidFill>
                  <a:schemeClr val="bg1"/>
                </a:solidFill>
                <a:latin typeface="Arial" panose="020B0604020202020204" pitchFamily="34" charset="0"/>
                <a:ea typeface="微软雅黑" panose="020B0503020204020204" pitchFamily="34" charset="-122"/>
                <a:sym typeface="Arial" panose="020B0604020202020204" pitchFamily="34" charset="0"/>
              </a:rPr>
              <a:t>探亲路费</a:t>
            </a:r>
            <a:r>
              <a:rPr lang="zh-CN" altLang="en-US" sz="2800"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报销适用人员范围</a:t>
            </a:r>
            <a:endParaRPr lang="zh-CN" altLang="en-US" sz="2800"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8265795" y="175895"/>
            <a:ext cx="3371850"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sym typeface="+mn-ea"/>
              </a:rPr>
              <a:t>⑤</a:t>
            </a:r>
            <a:r>
              <a:rPr lang="zh-CN" altLang="en-US" sz="2000" b="1" dirty="0">
                <a:solidFill>
                  <a:srgbClr val="403F44"/>
                </a:solidFill>
                <a:effectLst>
                  <a:innerShdw blurRad="114300">
                    <a:prstClr val="black"/>
                  </a:innerShdw>
                </a:effectLst>
                <a:latin typeface="+mj-ea"/>
                <a:cs typeface="Segoe UI Light" panose="020B0502040204020203" pitchFamily="34" charset="0"/>
              </a:rPr>
              <a:t>探亲费报销条件及标准</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17" name="矩形 16"/>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282065" y="1612900"/>
            <a:ext cx="9001125" cy="2005330"/>
          </a:xfrm>
          <a:prstGeom prst="rect">
            <a:avLst/>
          </a:prstGeom>
          <a:noFill/>
        </p:spPr>
        <p:txBody>
          <a:bodyPr wrap="square" rtlCol="0">
            <a:noAutofit/>
          </a:bodyPr>
          <a:p>
            <a:pPr marL="342900" indent="-342900">
              <a:buFont typeface="Wingdings" panose="05000000000000000000" charset="0"/>
              <a:buChar char="Ø"/>
            </a:pPr>
            <a:r>
              <a:rPr lang="zh-CN" altLang="en-US" sz="2000" b="1"/>
              <a:t>派出人员探亲假路费报销条件及标准：</a:t>
            </a:r>
            <a:r>
              <a:rPr lang="zh-CN" altLang="en-US"/>
              <a:t>根据《跨公司调动人员管理办法》中规定不能实现夫妻同省、市工作的派出人员，原则上每满 2 个月，回夫妻生 活地探亲 1 次，时间不超过 5 个工作日（含往返路程时间），派往公司承担交通 费用（</a:t>
            </a:r>
            <a:r>
              <a:rPr lang="zh-CN" altLang="en-US" b="1"/>
              <a:t>乘飞机需要经总经理批准</a:t>
            </a:r>
            <a:r>
              <a:rPr lang="zh-CN" altLang="en-US"/>
              <a:t>），按照公司差旅费标准报销。因工作原因满 2 个月未能探亲的，派往公司承担“不超过 2 次、每次不超过 2 人”家属来公司的 交通费用（总费用酒泉公司不超过 8000 元，其他公司不超过 6000 元）</a:t>
            </a:r>
            <a:endParaRPr lang="zh-CN" altLang="en-US"/>
          </a:p>
        </p:txBody>
      </p:sp>
      <p:sp>
        <p:nvSpPr>
          <p:cNvPr id="3" name="文本框 2"/>
          <p:cNvSpPr txBox="1"/>
          <p:nvPr/>
        </p:nvSpPr>
        <p:spPr>
          <a:xfrm>
            <a:off x="1282065" y="3956685"/>
            <a:ext cx="9356090" cy="1618615"/>
          </a:xfrm>
          <a:prstGeom prst="rect">
            <a:avLst/>
          </a:prstGeom>
          <a:noFill/>
        </p:spPr>
        <p:txBody>
          <a:bodyPr wrap="square" rtlCol="0">
            <a:noAutofit/>
          </a:bodyPr>
          <a:p>
            <a:pPr marL="342900" indent="-342900">
              <a:buFont typeface="Wingdings" panose="05000000000000000000" charset="0"/>
              <a:buChar char="Ø"/>
            </a:pPr>
            <a:r>
              <a:rPr lang="zh-CN" altLang="en-US" sz="2000" b="1"/>
              <a:t>有探亲费制度的总部及分子公司员工探亲假路费报销</a:t>
            </a:r>
            <a:r>
              <a:rPr lang="zh-CN" altLang="en-US" sz="2000" b="1">
                <a:sym typeface="+mn-ea"/>
              </a:rPr>
              <a:t>条件及标准</a:t>
            </a:r>
            <a:r>
              <a:rPr lang="zh-CN" altLang="en-US"/>
              <a:t>：公司为员工报销探亲假往返路费。员工按《考勤和休假管理办法》休探亲假，往返路费标准符合公司《差旅费管理办法》交通费有关规定的，可申请由人力资源部报销。</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8609965" y="175895"/>
            <a:ext cx="3027680"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sym typeface="+mn-ea"/>
              </a:rPr>
              <a:t>⑤</a:t>
            </a:r>
            <a:r>
              <a:rPr lang="zh-CN" altLang="en-US" sz="2000" b="1" dirty="0">
                <a:solidFill>
                  <a:srgbClr val="403F44"/>
                </a:solidFill>
                <a:effectLst>
                  <a:innerShdw blurRad="114300">
                    <a:prstClr val="black"/>
                  </a:innerShdw>
                </a:effectLst>
                <a:latin typeface="+mj-ea"/>
                <a:cs typeface="Segoe UI Light" panose="020B0502040204020203" pitchFamily="34" charset="0"/>
              </a:rPr>
              <a:t>探亲费报销及附件</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17" name="矩形 16"/>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19760" y="4760595"/>
            <a:ext cx="10855325" cy="1755775"/>
          </a:xfrm>
          <a:prstGeom prst="rect">
            <a:avLst/>
          </a:prstGeom>
          <a:noFill/>
        </p:spPr>
        <p:txBody>
          <a:bodyPr wrap="square" rtlCol="0">
            <a:noAutofit/>
          </a:bodyPr>
          <a:p>
            <a:r>
              <a:rPr lang="en-US" altLang="zh-CN" b="1" dirty="0">
                <a:solidFill>
                  <a:srgbClr val="C00000"/>
                </a:solidFill>
                <a:sym typeface="+mn-ea"/>
              </a:rPr>
              <a:t>【</a:t>
            </a:r>
            <a:r>
              <a:rPr lang="zh-CN" altLang="en-US" b="1" dirty="0">
                <a:solidFill>
                  <a:srgbClr val="C00000"/>
                </a:solidFill>
                <a:sym typeface="+mn-ea"/>
              </a:rPr>
              <a:t>重要提醒</a:t>
            </a:r>
            <a:r>
              <a:rPr lang="en-US" altLang="zh-CN" b="1" dirty="0">
                <a:solidFill>
                  <a:srgbClr val="C00000"/>
                </a:solidFill>
                <a:sym typeface="+mn-ea"/>
              </a:rPr>
              <a:t>】</a:t>
            </a:r>
            <a:r>
              <a:rPr lang="zh-CN" altLang="en-US" b="1" dirty="0">
                <a:solidFill>
                  <a:srgbClr val="C00000"/>
                </a:solidFill>
                <a:sym typeface="+mn-ea"/>
              </a:rPr>
              <a:t>：</a:t>
            </a:r>
            <a:endParaRPr lang="zh-CN" altLang="en-US" b="1" dirty="0">
              <a:solidFill>
                <a:srgbClr val="C00000"/>
              </a:solidFill>
              <a:sym typeface="+mn-ea"/>
            </a:endParaRPr>
          </a:p>
          <a:p>
            <a:r>
              <a:rPr lang="en-US" altLang="zh-CN" b="1" dirty="0">
                <a:solidFill>
                  <a:srgbClr val="C00000"/>
                </a:solidFill>
                <a:sym typeface="+mn-ea"/>
              </a:rPr>
              <a:t>  </a:t>
            </a:r>
            <a:r>
              <a:rPr lang="zh-CN" altLang="en-US" b="1" dirty="0">
                <a:solidFill>
                  <a:srgbClr val="C00000"/>
                </a:solidFill>
                <a:sym typeface="+mn-ea"/>
              </a:rPr>
              <a:t>①</a:t>
            </a:r>
            <a:r>
              <a:rPr lang="zh-CN" altLang="en-US" dirty="0">
                <a:solidFill>
                  <a:schemeClr val="tx1"/>
                </a:solidFill>
                <a:sym typeface="+mn-ea"/>
              </a:rPr>
              <a:t>出发和返程日期及时间点应在请假开始与结束日期之内，节假日可顺延。</a:t>
            </a:r>
            <a:endParaRPr lang="zh-CN" altLang="en-US" b="1" dirty="0">
              <a:solidFill>
                <a:srgbClr val="C00000"/>
              </a:solidFill>
              <a:sym typeface="+mn-ea"/>
            </a:endParaRPr>
          </a:p>
          <a:p>
            <a:r>
              <a:rPr lang="en-US" altLang="zh-CN" b="1" dirty="0">
                <a:solidFill>
                  <a:srgbClr val="C00000"/>
                </a:solidFill>
                <a:sym typeface="+mn-ea"/>
              </a:rPr>
              <a:t>  </a:t>
            </a:r>
            <a:r>
              <a:rPr lang="zh-CN" altLang="en-US" b="1" dirty="0">
                <a:solidFill>
                  <a:srgbClr val="C00000"/>
                </a:solidFill>
                <a:sym typeface="+mn-ea"/>
              </a:rPr>
              <a:t>②</a:t>
            </a:r>
            <a:r>
              <a:rPr lang="zh-CN" altLang="en-US" dirty="0">
                <a:sym typeface="+mn-ea"/>
              </a:rPr>
              <a:t>依据</a:t>
            </a:r>
            <a:r>
              <a:rPr lang="en-US" altLang="zh-CN" dirty="0">
                <a:sym typeface="+mn-ea"/>
              </a:rPr>
              <a:t>《</a:t>
            </a:r>
            <a:r>
              <a:rPr lang="zh-CN" altLang="en-US" dirty="0">
                <a:sym typeface="+mn-ea"/>
              </a:rPr>
              <a:t>考勤和休假管理办法</a:t>
            </a:r>
            <a:r>
              <a:rPr lang="en-US" altLang="zh-CN" dirty="0">
                <a:sym typeface="+mn-ea"/>
              </a:rPr>
              <a:t>》</a:t>
            </a:r>
            <a:r>
              <a:rPr lang="zh-CN" altLang="en-US" dirty="0">
                <a:sym typeface="+mn-ea"/>
              </a:rPr>
              <a:t>探亲假应由员工本人至少提前一周提交请假流程，流程审批通过后方可休假，假期结束后到人力资源部销假。</a:t>
            </a:r>
            <a:endParaRPr lang="zh-CN" altLang="en-US" dirty="0">
              <a:sym typeface="+mn-ea"/>
            </a:endParaRPr>
          </a:p>
          <a:p>
            <a:r>
              <a:rPr lang="en-US" altLang="zh-CN" sz="1800" b="1" dirty="0">
                <a:solidFill>
                  <a:srgbClr val="C00000"/>
                </a:solidFill>
              </a:rPr>
              <a:t>  </a:t>
            </a:r>
            <a:r>
              <a:rPr lang="zh-CN" altLang="en-US" sz="1800" b="1" dirty="0">
                <a:solidFill>
                  <a:srgbClr val="C00000"/>
                </a:solidFill>
              </a:rPr>
              <a:t>③</a:t>
            </a:r>
            <a:r>
              <a:rPr lang="zh-CN" altLang="en-US" sz="1800" dirty="0">
                <a:solidFill>
                  <a:schemeClr val="tx1"/>
                </a:solidFill>
              </a:rPr>
              <a:t>出行人员应按规定等级乘坐交通工具，</a:t>
            </a:r>
            <a:r>
              <a:rPr lang="zh-CN" altLang="en-US"/>
              <a:t>如遇特殊情况超出标准的，须事前经总经理审批，或提供交通工具对应舱位等级更为经济便捷的相关证明资料的（用于证明实际交通工具更为经济便捷）</a:t>
            </a:r>
            <a:r>
              <a:rPr lang="zh-CN" altLang="en-US">
                <a:sym typeface="+mn-ea"/>
              </a:rPr>
              <a:t>。</a:t>
            </a:r>
            <a:endParaRPr lang="zh-CN" altLang="en-US"/>
          </a:p>
        </p:txBody>
      </p:sp>
      <p:pic>
        <p:nvPicPr>
          <p:cNvPr id="8" name="图片 7"/>
          <p:cNvPicPr>
            <a:picLocks noChangeAspect="1"/>
          </p:cNvPicPr>
          <p:nvPr/>
        </p:nvPicPr>
        <p:blipFill>
          <a:blip r:embed="rId1"/>
          <a:stretch>
            <a:fillRect/>
          </a:stretch>
        </p:blipFill>
        <p:spPr>
          <a:xfrm>
            <a:off x="748665" y="2303780"/>
            <a:ext cx="7095490" cy="1461135"/>
          </a:xfrm>
          <a:prstGeom prst="rect">
            <a:avLst/>
          </a:prstGeom>
        </p:spPr>
      </p:pic>
      <p:pic>
        <p:nvPicPr>
          <p:cNvPr id="9" name="图片 8"/>
          <p:cNvPicPr>
            <a:picLocks noChangeAspect="1"/>
          </p:cNvPicPr>
          <p:nvPr/>
        </p:nvPicPr>
        <p:blipFill>
          <a:blip r:embed="rId2"/>
          <a:srcRect b="59798"/>
          <a:stretch>
            <a:fillRect/>
          </a:stretch>
        </p:blipFill>
        <p:spPr>
          <a:xfrm>
            <a:off x="749300" y="3764915"/>
            <a:ext cx="7094855" cy="863600"/>
          </a:xfrm>
          <a:prstGeom prst="rect">
            <a:avLst/>
          </a:prstGeom>
        </p:spPr>
      </p:pic>
      <p:pic>
        <p:nvPicPr>
          <p:cNvPr id="10" name="图片 9"/>
          <p:cNvPicPr>
            <a:picLocks noChangeAspect="1"/>
          </p:cNvPicPr>
          <p:nvPr/>
        </p:nvPicPr>
        <p:blipFill>
          <a:blip r:embed="rId3"/>
          <a:stretch>
            <a:fillRect/>
          </a:stretch>
        </p:blipFill>
        <p:spPr>
          <a:xfrm>
            <a:off x="8698865" y="1247775"/>
            <a:ext cx="2393950" cy="1568450"/>
          </a:xfrm>
          <a:prstGeom prst="rect">
            <a:avLst/>
          </a:prstGeom>
        </p:spPr>
      </p:pic>
      <p:pic>
        <p:nvPicPr>
          <p:cNvPr id="11" name="图片 10"/>
          <p:cNvPicPr>
            <a:picLocks noChangeAspect="1"/>
          </p:cNvPicPr>
          <p:nvPr/>
        </p:nvPicPr>
        <p:blipFill>
          <a:blip r:embed="rId4"/>
          <a:stretch>
            <a:fillRect/>
          </a:stretch>
        </p:blipFill>
        <p:spPr>
          <a:xfrm>
            <a:off x="8736965" y="3181985"/>
            <a:ext cx="2317750" cy="1511300"/>
          </a:xfrm>
          <a:prstGeom prst="rect">
            <a:avLst/>
          </a:prstGeom>
        </p:spPr>
      </p:pic>
      <p:pic>
        <p:nvPicPr>
          <p:cNvPr id="2" name="图片 1" descr="upload_807989013"/>
          <p:cNvPicPr>
            <a:picLocks noChangeAspect="1"/>
          </p:cNvPicPr>
          <p:nvPr/>
        </p:nvPicPr>
        <p:blipFill>
          <a:blip r:embed="rId5"/>
          <a:srcRect t="7618" b="13444"/>
          <a:stretch>
            <a:fillRect/>
          </a:stretch>
        </p:blipFill>
        <p:spPr>
          <a:xfrm>
            <a:off x="924560" y="849630"/>
            <a:ext cx="6433185" cy="1454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8609965" y="175895"/>
            <a:ext cx="3027680"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rPr>
              <a:t>⑥</a:t>
            </a:r>
            <a:r>
              <a:rPr lang="zh-CN" altLang="en-US" sz="2000" b="1" dirty="0">
                <a:solidFill>
                  <a:srgbClr val="403F44"/>
                </a:solidFill>
                <a:effectLst>
                  <a:innerShdw blurRad="114300">
                    <a:prstClr val="black"/>
                  </a:innerShdw>
                </a:effectLst>
                <a:latin typeface="+mj-ea"/>
                <a:cs typeface="Segoe UI Light" panose="020B0502040204020203" pitchFamily="34" charset="0"/>
              </a:rPr>
              <a:t>核酸检测报销及附件</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pic>
        <p:nvPicPr>
          <p:cNvPr id="8" name="图片 7"/>
          <p:cNvPicPr>
            <a:picLocks noChangeAspect="1"/>
          </p:cNvPicPr>
          <p:nvPr/>
        </p:nvPicPr>
        <p:blipFill>
          <a:blip r:embed="rId1"/>
          <a:stretch>
            <a:fillRect/>
          </a:stretch>
        </p:blipFill>
        <p:spPr>
          <a:xfrm>
            <a:off x="7087475" y="814234"/>
            <a:ext cx="4450959" cy="2640129"/>
          </a:xfrm>
          <a:prstGeom prst="rect">
            <a:avLst/>
          </a:prstGeom>
        </p:spPr>
      </p:pic>
      <p:pic>
        <p:nvPicPr>
          <p:cNvPr id="9" name="图片 8"/>
          <p:cNvPicPr>
            <a:picLocks noChangeAspect="1"/>
          </p:cNvPicPr>
          <p:nvPr/>
        </p:nvPicPr>
        <p:blipFill>
          <a:blip r:embed="rId2"/>
          <a:stretch>
            <a:fillRect/>
          </a:stretch>
        </p:blipFill>
        <p:spPr>
          <a:xfrm>
            <a:off x="7262958" y="3753000"/>
            <a:ext cx="4389175" cy="2603350"/>
          </a:xfrm>
          <a:prstGeom prst="rect">
            <a:avLst/>
          </a:prstGeom>
        </p:spPr>
      </p:pic>
      <p:pic>
        <p:nvPicPr>
          <p:cNvPr id="11" name="图片 10"/>
          <p:cNvPicPr>
            <a:picLocks noChangeAspect="1"/>
          </p:cNvPicPr>
          <p:nvPr/>
        </p:nvPicPr>
        <p:blipFill>
          <a:blip r:embed="rId3"/>
          <a:stretch>
            <a:fillRect/>
          </a:stretch>
        </p:blipFill>
        <p:spPr>
          <a:xfrm>
            <a:off x="1678627" y="3920998"/>
            <a:ext cx="2832210" cy="2617914"/>
          </a:xfrm>
          <a:prstGeom prst="rect">
            <a:avLst/>
          </a:prstGeom>
        </p:spPr>
      </p:pic>
      <p:pic>
        <p:nvPicPr>
          <p:cNvPr id="13" name="图片 12" descr="303b32303235343731303bb6d4b9b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5400" y="1510665"/>
            <a:ext cx="914400" cy="914400"/>
          </a:xfrm>
          <a:prstGeom prst="rect">
            <a:avLst/>
          </a:prstGeom>
        </p:spPr>
      </p:pic>
      <p:pic>
        <p:nvPicPr>
          <p:cNvPr id="14" name="图片 13" descr="303b32303235343731303bb6d4b9b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5400" y="4798807"/>
            <a:ext cx="914400" cy="914400"/>
          </a:xfrm>
          <a:prstGeom prst="rect">
            <a:avLst/>
          </a:prstGeom>
        </p:spPr>
      </p:pic>
      <p:pic>
        <p:nvPicPr>
          <p:cNvPr id="15" name="图片 14" descr="303b32303235343533343bb4edcef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9389" y="5297736"/>
            <a:ext cx="914400" cy="914400"/>
          </a:xfrm>
          <a:prstGeom prst="rect">
            <a:avLst/>
          </a:prstGeom>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1491886"/>
            <a:ext cx="510540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矩形 15"/>
          <p:cNvSpPr/>
          <p:nvPr/>
        </p:nvSpPr>
        <p:spPr>
          <a:xfrm>
            <a:off x="799713" y="967356"/>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核酸检测费用报销及附件</a:t>
            </a:r>
            <a:endParaRPr lang="en-US" altLang="zh-CN" b="1" dirty="0">
              <a:solidFill>
                <a:schemeClr val="accent1">
                  <a:lumMod val="75000"/>
                </a:schemeClr>
              </a:solidFill>
            </a:endParaRPr>
          </a:p>
        </p:txBody>
      </p:sp>
      <p:sp>
        <p:nvSpPr>
          <p:cNvPr id="17" name="矩形 16"/>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74650" y="1001395"/>
            <a:ext cx="11442065" cy="3957320"/>
          </a:xfrm>
          <a:prstGeom prst="rect">
            <a:avLst/>
          </a:prstGeom>
        </p:spPr>
      </p:pic>
      <p:sp>
        <p:nvSpPr>
          <p:cNvPr id="5" name="文本框 4"/>
          <p:cNvSpPr txBox="1"/>
          <p:nvPr/>
        </p:nvSpPr>
        <p:spPr>
          <a:xfrm>
            <a:off x="248920" y="5157470"/>
            <a:ext cx="5454650" cy="1476375"/>
          </a:xfrm>
          <a:prstGeom prst="rect">
            <a:avLst/>
          </a:prstGeom>
          <a:noFill/>
        </p:spPr>
        <p:txBody>
          <a:bodyPr wrap="square" rtlCol="0" anchor="t">
            <a:spAutoFit/>
          </a:bodyPr>
          <a:lstStyle/>
          <a:p>
            <a:pPr marL="12700">
              <a:lnSpc>
                <a:spcPct val="100000"/>
              </a:lnSpc>
              <a:spcBef>
                <a:spcPts val="100"/>
              </a:spcBef>
            </a:pPr>
            <a:r>
              <a:rPr b="1" dirty="0">
                <a:cs typeface="微软雅黑" panose="020B0503020204020204" pitchFamily="34" charset="-122"/>
                <a:sym typeface="+mn-ea"/>
              </a:rPr>
              <a:t>填报要求：</a:t>
            </a:r>
            <a:endParaRPr b="1" dirty="0">
              <a:cs typeface="微软雅黑" panose="020B0503020204020204" pitchFamily="34" charset="-122"/>
            </a:endParaRPr>
          </a:p>
          <a:p>
            <a:pPr marL="355600" marR="101600" indent="-342900">
              <a:lnSpc>
                <a:spcPct val="100000"/>
              </a:lnSpc>
              <a:buFont typeface="Calibri" panose="020F0502020204030204"/>
              <a:buAutoNum type="arabicPeriod"/>
              <a:tabLst>
                <a:tab pos="354965" algn="l"/>
                <a:tab pos="355600" algn="l"/>
              </a:tabLst>
            </a:pPr>
            <a:r>
              <a:rPr u="sng" dirty="0">
                <a:uFill>
                  <a:solidFill>
                    <a:srgbClr val="000000"/>
                  </a:solidFill>
                </a:uFill>
                <a:cs typeface="微软雅黑" panose="020B0503020204020204" pitchFamily="34" charset="-122"/>
                <a:sym typeface="+mn-ea"/>
              </a:rPr>
              <a:t>发票类别：</a:t>
            </a:r>
            <a:r>
              <a:rPr b="1" dirty="0">
                <a:solidFill>
                  <a:srgbClr val="C00000"/>
                </a:solidFill>
                <a:cs typeface="微软雅黑" panose="020B0503020204020204" pitchFamily="34" charset="-122"/>
                <a:sym typeface="+mn-ea"/>
              </a:rPr>
              <a:t>其他发票</a:t>
            </a:r>
            <a:endParaRPr b="1" dirty="0">
              <a:solidFill>
                <a:srgbClr val="C00000"/>
              </a:solidFill>
              <a:cs typeface="微软雅黑" panose="020B0503020204020204" pitchFamily="34" charset="-122"/>
            </a:endParaRPr>
          </a:p>
          <a:p>
            <a:pPr marL="355600" marR="76200" indent="-342900">
              <a:lnSpc>
                <a:spcPct val="100000"/>
              </a:lnSpc>
              <a:buFont typeface="Calibri" panose="020F0502020204030204"/>
              <a:buAutoNum type="arabicPeriod"/>
              <a:tabLst>
                <a:tab pos="354965" algn="l"/>
                <a:tab pos="355600" algn="l"/>
              </a:tabLst>
            </a:pPr>
            <a:r>
              <a:rPr b="1" dirty="0">
                <a:solidFill>
                  <a:srgbClr val="C00000"/>
                </a:solidFill>
                <a:cs typeface="微软雅黑" panose="020B0503020204020204" pitchFamily="34" charset="-122"/>
                <a:sym typeface="+mn-ea"/>
              </a:rPr>
              <a:t>含税金额</a:t>
            </a:r>
            <a:r>
              <a:rPr b="1" spc="-5" dirty="0">
                <a:solidFill>
                  <a:srgbClr val="C00000"/>
                </a:solidFill>
                <a:cs typeface="微软雅黑" panose="020B0503020204020204" pitchFamily="34" charset="-122"/>
                <a:sym typeface="+mn-ea"/>
              </a:rPr>
              <a:t>=</a:t>
            </a:r>
            <a:r>
              <a:rPr b="1" dirty="0">
                <a:solidFill>
                  <a:srgbClr val="C00000"/>
                </a:solidFill>
                <a:cs typeface="微软雅黑" panose="020B0503020204020204" pitchFamily="34" charset="-122"/>
                <a:sym typeface="+mn-ea"/>
              </a:rPr>
              <a:t>不含税金额，由系统自动带出，需要检查。</a:t>
            </a:r>
            <a:endParaRPr b="1" dirty="0">
              <a:solidFill>
                <a:srgbClr val="C00000"/>
              </a:solidFill>
              <a:cs typeface="微软雅黑" panose="020B0503020204020204" pitchFamily="34" charset="-122"/>
              <a:sym typeface="+mn-ea"/>
            </a:endParaRPr>
          </a:p>
          <a:p>
            <a:pPr marL="355600" marR="76200" indent="-342900">
              <a:lnSpc>
                <a:spcPct val="100000"/>
              </a:lnSpc>
              <a:buFont typeface="Calibri" panose="020F0502020204030204"/>
              <a:buAutoNum type="arabicPeriod"/>
              <a:tabLst>
                <a:tab pos="354965" algn="l"/>
                <a:tab pos="355600" algn="l"/>
              </a:tabLst>
            </a:pPr>
            <a:r>
              <a:rPr lang="zh-CN" altLang="en-US" dirty="0">
                <a:cs typeface="微软雅黑" panose="020B0503020204020204" pitchFamily="34" charset="-122"/>
              </a:rPr>
              <a:t>备注：简要写明。</a:t>
            </a:r>
            <a:endParaRPr lang="zh-CN" altLang="en-US" dirty="0">
              <a:cs typeface="微软雅黑" panose="020B0503020204020204" pitchFamily="34" charset="-122"/>
            </a:endParaRPr>
          </a:p>
        </p:txBody>
      </p:sp>
      <p:sp>
        <p:nvSpPr>
          <p:cNvPr id="6" name="文本框 5"/>
          <p:cNvSpPr txBox="1"/>
          <p:nvPr/>
        </p:nvSpPr>
        <p:spPr>
          <a:xfrm>
            <a:off x="5904230" y="5157470"/>
            <a:ext cx="6012815" cy="1128514"/>
          </a:xfrm>
          <a:prstGeom prst="rect">
            <a:avLst/>
          </a:prstGeom>
          <a:noFill/>
        </p:spPr>
        <p:txBody>
          <a:bodyPr wrap="square" rtlCol="0" anchor="t">
            <a:spAutoFit/>
          </a:bodyPr>
          <a:lstStyle/>
          <a:p>
            <a:pPr marL="12700">
              <a:lnSpc>
                <a:spcPct val="100000"/>
              </a:lnSpc>
              <a:spcBef>
                <a:spcPts val="1560"/>
              </a:spcBef>
            </a:pPr>
            <a:r>
              <a:rPr b="1" dirty="0">
                <a:cs typeface="微软雅黑" panose="020B0503020204020204" pitchFamily="34" charset="-122"/>
                <a:sym typeface="+mn-ea"/>
              </a:rPr>
              <a:t>附件要求：</a:t>
            </a:r>
            <a:endParaRPr b="1" dirty="0">
              <a:cs typeface="微软雅黑" panose="020B0503020204020204" pitchFamily="34" charset="-122"/>
            </a:endParaRPr>
          </a:p>
          <a:p>
            <a:pPr marL="12700">
              <a:lnSpc>
                <a:spcPct val="100000"/>
              </a:lnSpc>
            </a:pPr>
            <a:r>
              <a:rPr spc="-5" dirty="0">
                <a:cs typeface="微软雅黑" panose="020B0503020204020204" pitchFamily="34" charset="-122"/>
                <a:sym typeface="+mn-ea"/>
              </a:rPr>
              <a:t>1</a:t>
            </a:r>
            <a:r>
              <a:rPr dirty="0">
                <a:cs typeface="微软雅黑" panose="020B0503020204020204" pitchFamily="34" charset="-122"/>
                <a:sym typeface="+mn-ea"/>
              </a:rPr>
              <a:t>、</a:t>
            </a:r>
            <a:r>
              <a:rPr lang="zh-CN" altLang="en-US" dirty="0">
                <a:cs typeface="微软雅黑" panose="020B0503020204020204" pitchFamily="34" charset="-122"/>
                <a:sym typeface="+mn-ea"/>
              </a:rPr>
              <a:t>合规发票、查验真伪证明</a:t>
            </a:r>
            <a:r>
              <a:rPr lang="zh-CN" dirty="0">
                <a:cs typeface="微软雅黑" panose="020B0503020204020204" pitchFamily="34" charset="-122"/>
                <a:sym typeface="+mn-ea"/>
              </a:rPr>
              <a:t>。</a:t>
            </a:r>
            <a:endParaRPr lang="zh-CN" dirty="0">
              <a:cs typeface="微软雅黑" panose="020B0503020204020204" pitchFamily="34" charset="-122"/>
              <a:sym typeface="+mn-ea"/>
            </a:endParaRPr>
          </a:p>
          <a:p>
            <a:pPr marL="12700">
              <a:lnSpc>
                <a:spcPct val="100000"/>
              </a:lnSpc>
              <a:spcBef>
                <a:spcPts val="1560"/>
              </a:spcBef>
            </a:pPr>
            <a:r>
              <a:rPr b="1" spc="-5" dirty="0">
                <a:cs typeface="微软雅黑" panose="020B0503020204020204" pitchFamily="34" charset="-122"/>
                <a:sym typeface="+mn-ea"/>
              </a:rPr>
              <a:t>2</a:t>
            </a:r>
            <a:r>
              <a:rPr b="1" dirty="0">
                <a:cs typeface="微软雅黑" panose="020B0503020204020204" pitchFamily="34" charset="-122"/>
                <a:sym typeface="+mn-ea"/>
              </a:rPr>
              <a:t>、</a:t>
            </a:r>
            <a:r>
              <a:rPr lang="zh-CN" altLang="en-US" b="1" dirty="0">
                <a:solidFill>
                  <a:srgbClr val="C00000"/>
                </a:solidFill>
                <a:cs typeface="微软雅黑" panose="020B0503020204020204" pitchFamily="34" charset="-122"/>
                <a:sym typeface="+mn-ea"/>
              </a:rPr>
              <a:t>核酸检测报告或者微信核酸检测结果证明</a:t>
            </a:r>
            <a:r>
              <a:rPr lang="zh-CN" b="1" dirty="0">
                <a:solidFill>
                  <a:srgbClr val="C00000"/>
                </a:solidFill>
                <a:cs typeface="微软雅黑" panose="020B0503020204020204" pitchFamily="34" charset="-122"/>
                <a:sym typeface="+mn-ea"/>
              </a:rPr>
              <a:t>。</a:t>
            </a:r>
            <a:endParaRPr lang="zh-CN" altLang="en-US" b="1" dirty="0">
              <a:solidFill>
                <a:srgbClr val="C00000"/>
              </a:solidFill>
              <a:cs typeface="微软雅黑" panose="020B0503020204020204" pitchFamily="34" charset="-122"/>
            </a:endParaRPr>
          </a:p>
        </p:txBody>
      </p:sp>
      <p:sp>
        <p:nvSpPr>
          <p:cNvPr id="7" name="矩形 6"/>
          <p:cNvSpPr/>
          <p:nvPr/>
        </p:nvSpPr>
        <p:spPr>
          <a:xfrm>
            <a:off x="8420735" y="175895"/>
            <a:ext cx="3216910"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sym typeface="+mn-ea"/>
              </a:rPr>
              <a:t>⑥</a:t>
            </a:r>
            <a:r>
              <a:rPr lang="zh-CN" altLang="en-US" sz="2000" b="1" dirty="0">
                <a:solidFill>
                  <a:srgbClr val="403F44"/>
                </a:solidFill>
                <a:effectLst>
                  <a:innerShdw blurRad="114300">
                    <a:prstClr val="black"/>
                  </a:innerShdw>
                </a:effectLst>
                <a:latin typeface="+mj-ea"/>
                <a:cs typeface="Segoe UI Light" panose="020B0502040204020203" pitchFamily="34" charset="0"/>
              </a:rPr>
              <a:t>核酸检测报销流程填写</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799442" y="6538912"/>
            <a:ext cx="2554357" cy="182563"/>
          </a:xfrm>
        </p:spPr>
        <p:txBody>
          <a:bodyPr/>
          <a:lstStyle/>
          <a:p>
            <a:fld id="{CD892769-B9A0-42A3-B798-F2DD9B97BD15}" type="slidenum">
              <a:rPr lang="zh-CN" altLang="en-US" smtClean="0"/>
            </a:fld>
            <a:endParaRPr lang="zh-CN" altLang="en-US" dirty="0"/>
          </a:p>
        </p:txBody>
      </p:sp>
      <p:sp>
        <p:nvSpPr>
          <p:cNvPr id="5" name="矩形 4"/>
          <p:cNvSpPr/>
          <p:nvPr/>
        </p:nvSpPr>
        <p:spPr>
          <a:xfrm>
            <a:off x="1069340" y="876189"/>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会议费与会议学习的区别</a:t>
            </a:r>
            <a:endParaRPr lang="en-US" altLang="zh-CN" b="1" dirty="0">
              <a:solidFill>
                <a:schemeClr val="accent1">
                  <a:lumMod val="75000"/>
                </a:schemeClr>
              </a:solidFill>
            </a:endParaRPr>
          </a:p>
        </p:txBody>
      </p:sp>
      <p:sp>
        <p:nvSpPr>
          <p:cNvPr id="7" name="文本框 6"/>
          <p:cNvSpPr txBox="1"/>
          <p:nvPr/>
        </p:nvSpPr>
        <p:spPr>
          <a:xfrm>
            <a:off x="7950200" y="217805"/>
            <a:ext cx="3574415" cy="398780"/>
          </a:xfrm>
          <a:prstGeom prst="rect">
            <a:avLst/>
          </a:prstGeom>
          <a:noFill/>
        </p:spPr>
        <p:txBody>
          <a:bodyPr wrap="square" rtlCol="0">
            <a:spAutoFit/>
          </a:bodyPr>
          <a:lstStyle/>
          <a:p>
            <a:r>
              <a:rPr lang="zh-CN" sz="2000" b="1" dirty="0"/>
              <a:t>⑦</a:t>
            </a:r>
            <a:r>
              <a:rPr lang="zh-CN" altLang="en-US" sz="2000" b="1" dirty="0"/>
              <a:t>会议费与会议学习的区别</a:t>
            </a:r>
            <a:endParaRPr lang="zh-CN" altLang="en-US" sz="2000" b="1" dirty="0"/>
          </a:p>
        </p:txBody>
      </p:sp>
      <p:pic>
        <p:nvPicPr>
          <p:cNvPr id="13" name="图片 12"/>
          <p:cNvPicPr>
            <a:picLocks noChangeAspect="1"/>
          </p:cNvPicPr>
          <p:nvPr/>
        </p:nvPicPr>
        <p:blipFill>
          <a:blip r:embed="rId1"/>
          <a:stretch>
            <a:fillRect/>
          </a:stretch>
        </p:blipFill>
        <p:spPr>
          <a:xfrm>
            <a:off x="2132770" y="1325229"/>
            <a:ext cx="7943850" cy="5133975"/>
          </a:xfrm>
          <a:prstGeom prst="rect">
            <a:avLst/>
          </a:prstGeom>
        </p:spPr>
      </p:pic>
      <p:sp>
        <p:nvSpPr>
          <p:cNvPr id="6" name="矩形 5"/>
          <p:cNvSpPr/>
          <p:nvPr/>
        </p:nvSpPr>
        <p:spPr>
          <a:xfrm>
            <a:off x="338609" y="87752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18666" y="1072795"/>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aphicFrame>
        <p:nvGraphicFramePr>
          <p:cNvPr id="6" name="表格 5"/>
          <p:cNvGraphicFramePr>
            <a:graphicFrameLocks noGrp="1"/>
          </p:cNvGraphicFramePr>
          <p:nvPr>
            <p:custDataLst>
              <p:tags r:id="rId1"/>
            </p:custDataLst>
          </p:nvPr>
        </p:nvGraphicFramePr>
        <p:xfrm>
          <a:off x="462309" y="831128"/>
          <a:ext cx="11268075" cy="5826760"/>
        </p:xfrm>
        <a:graphic>
          <a:graphicData uri="http://schemas.openxmlformats.org/drawingml/2006/table">
            <a:tbl>
              <a:tblPr>
                <a:tableStyleId>{8799B23B-EC83-4686-B30A-512413B5E67A}</a:tableStyleId>
              </a:tblPr>
              <a:tblGrid>
                <a:gridCol w="733425"/>
                <a:gridCol w="3176270"/>
                <a:gridCol w="7358380"/>
              </a:tblGrid>
              <a:tr h="434340">
                <a:tc>
                  <a:txBody>
                    <a:bodyPr/>
                    <a:lstStyle/>
                    <a:p>
                      <a:pPr algn="ctr" fontAlgn="ctr"/>
                      <a:r>
                        <a:rPr lang="zh-CN" altLang="en-US" sz="1600" b="1" u="none" strike="noStrike" dirty="0">
                          <a:effectLst/>
                        </a:rPr>
                        <a:t>序号</a:t>
                      </a:r>
                      <a:endParaRPr lang="zh-CN" altLang="en-US" sz="1600" b="1" u="none" strike="noStrike" dirty="0">
                        <a:effectLst/>
                      </a:endParaRPr>
                    </a:p>
                  </a:txBody>
                  <a:tcPr marL="11425" marR="11425" marT="11425" marB="0" anchor="ctr">
                    <a:solidFill>
                      <a:schemeClr val="bg1">
                        <a:lumMod val="75000"/>
                      </a:schemeClr>
                    </a:solidFill>
                  </a:tcPr>
                </a:tc>
                <a:tc>
                  <a:txBody>
                    <a:bodyPr/>
                    <a:lstStyle/>
                    <a:p>
                      <a:pPr algn="ctr" fontAlgn="ctr"/>
                      <a:r>
                        <a:rPr lang="zh-CN" altLang="en-US" sz="1600" b="1" u="none" strike="noStrike">
                          <a:effectLst/>
                        </a:rPr>
                        <a:t>费用类别</a:t>
                      </a:r>
                      <a:endParaRPr lang="zh-CN" altLang="en-US" sz="1600" b="1" u="none" strike="noStrike">
                        <a:effectLst/>
                      </a:endParaRPr>
                    </a:p>
                  </a:txBody>
                  <a:tcPr marL="11425" marR="11425" marT="11425" marB="0" anchor="ctr">
                    <a:solidFill>
                      <a:schemeClr val="bg1">
                        <a:lumMod val="75000"/>
                      </a:schemeClr>
                    </a:solidFill>
                  </a:tcPr>
                </a:tc>
                <a:tc>
                  <a:txBody>
                    <a:bodyPr/>
                    <a:p>
                      <a:pPr algn="ctr" fontAlgn="ctr">
                        <a:buNone/>
                      </a:pPr>
                      <a:r>
                        <a:rPr lang="zh-CN" altLang="en-US" sz="1600" b="1" u="none" strike="noStrike">
                          <a:effectLst/>
                        </a:rPr>
                        <a:t>核算范围</a:t>
                      </a:r>
                      <a:endParaRPr lang="zh-CN" altLang="en-US" sz="1600" b="1" u="none" strike="noStrike">
                        <a:effectLst/>
                      </a:endParaRPr>
                    </a:p>
                  </a:txBody>
                  <a:tcPr marL="11425" marR="11425" marT="11425" marB="0" anchor="ctr">
                    <a:solidFill>
                      <a:schemeClr val="bg1">
                        <a:lumMod val="75000"/>
                      </a:schemeClr>
                    </a:solidFill>
                  </a:tcPr>
                </a:tc>
              </a:tr>
              <a:tr h="1294765">
                <a:tc>
                  <a:txBody>
                    <a:bodyPr/>
                    <a:lstStyle/>
                    <a:p>
                      <a:pPr algn="ctr" fontAlgn="ctr"/>
                      <a:r>
                        <a:rPr lang="en-US" altLang="zh-CN" sz="1400" u="none" strike="noStrike">
                          <a:effectLst/>
                        </a:rPr>
                        <a:t>18</a:t>
                      </a:r>
                      <a:endParaRPr lang="en-US" altLang="zh-CN" sz="1400" u="none" strike="noStrike">
                        <a:effectLst/>
                      </a:endParaRPr>
                    </a:p>
                  </a:txBody>
                  <a:tcPr marL="11425" marR="11425" marT="11425" marB="0" anchor="ctr"/>
                </a:tc>
                <a:tc>
                  <a:txBody>
                    <a:bodyPr/>
                    <a:lstStyle/>
                    <a:p>
                      <a:pPr algn="ctr" fontAlgn="ctr"/>
                      <a:r>
                        <a:rPr lang="zh-CN" altLang="en-US" sz="1400" b="1" u="none" strike="noStrike" dirty="0">
                          <a:solidFill>
                            <a:srgbClr val="C00000"/>
                          </a:solidFill>
                          <a:effectLst/>
                        </a:rPr>
                        <a:t>应付职工薪酬</a:t>
                      </a:r>
                      <a:r>
                        <a:rPr lang="en-US" altLang="zh-CN" sz="1400" b="1" u="none" strike="noStrike" dirty="0">
                          <a:solidFill>
                            <a:srgbClr val="C00000"/>
                          </a:solidFill>
                          <a:effectLst/>
                        </a:rPr>
                        <a:t>-</a:t>
                      </a:r>
                      <a:r>
                        <a:rPr lang="zh-CN" altLang="en-US" sz="1400" b="1" u="none" strike="noStrike" dirty="0">
                          <a:solidFill>
                            <a:srgbClr val="C00000"/>
                          </a:solidFill>
                          <a:effectLst/>
                        </a:rPr>
                        <a:t>非货币性福利</a:t>
                      </a:r>
                      <a:r>
                        <a:rPr lang="en-US" altLang="zh-CN" sz="1400" b="1" u="none" strike="noStrike" dirty="0">
                          <a:solidFill>
                            <a:srgbClr val="C00000"/>
                          </a:solidFill>
                          <a:effectLst/>
                        </a:rPr>
                        <a:t>-</a:t>
                      </a:r>
                      <a:r>
                        <a:rPr lang="zh-CN" altLang="en-US" sz="1400" b="1" u="none" strike="noStrike" dirty="0">
                          <a:solidFill>
                            <a:srgbClr val="C00000"/>
                          </a:solidFill>
                          <a:effectLst/>
                        </a:rPr>
                        <a:t>其他</a:t>
                      </a:r>
                      <a:endParaRPr lang="zh-CN" altLang="en-US" sz="1400" b="1" u="none" strike="noStrike" dirty="0">
                        <a:solidFill>
                          <a:srgbClr val="C00000"/>
                        </a:solidFill>
                        <a:effectLst/>
                      </a:endParaRPr>
                    </a:p>
                  </a:txBody>
                  <a:tcPr marL="11425" marR="11425" marT="11425" marB="0" anchor="ctr"/>
                </a:tc>
                <a:tc>
                  <a:txBody>
                    <a:bodyPr/>
                    <a:p>
                      <a:pPr algn="l" fontAlgn="ctr">
                        <a:buNone/>
                      </a:pPr>
                      <a:r>
                        <a:rPr lang="zh-CN" altLang="en-US" sz="1400" u="none" strike="noStrike" dirty="0">
                          <a:effectLst/>
                        </a:rPr>
                        <a:t>*核酸检测费</a:t>
                      </a:r>
                      <a:endParaRPr lang="zh-CN" altLang="en-US" sz="1400" u="none" strike="noStrike" dirty="0">
                        <a:effectLst/>
                      </a:endParaRPr>
                    </a:p>
                    <a:p>
                      <a:pPr algn="l" fontAlgn="ctr">
                        <a:buNone/>
                      </a:pPr>
                      <a:r>
                        <a:rPr lang="zh-CN" altLang="en-US" sz="1400" u="none" strike="noStrike" dirty="0">
                          <a:effectLst/>
                        </a:rPr>
                        <a:t>*补充医疗费</a:t>
                      </a:r>
                      <a:endParaRPr lang="zh-CN" altLang="en-US" sz="1400" u="none" strike="noStrike" dirty="0">
                        <a:effectLst/>
                      </a:endParaRPr>
                    </a:p>
                    <a:p>
                      <a:pPr algn="l" fontAlgn="ctr">
                        <a:buNone/>
                      </a:pPr>
                      <a:r>
                        <a:rPr lang="zh-CN" altLang="en-US" sz="1400" u="none" strike="noStrike" dirty="0">
                          <a:effectLst/>
                        </a:rPr>
                        <a:t>*商业意外保险</a:t>
                      </a:r>
                      <a:endParaRPr lang="zh-CN" altLang="en-US" sz="1400" u="none" strike="noStrike" dirty="0">
                        <a:effectLst/>
                      </a:endParaRPr>
                    </a:p>
                    <a:p>
                      <a:pPr algn="l" fontAlgn="ctr">
                        <a:buNone/>
                      </a:pPr>
                      <a:r>
                        <a:rPr lang="zh-CN" altLang="en-US" sz="1400" u="none" strike="noStrike" dirty="0">
                          <a:effectLst/>
                        </a:rPr>
                        <a:t>*防暑降温用品</a:t>
                      </a:r>
                      <a:endParaRPr lang="zh-CN" altLang="en-US" sz="1400" u="none" strike="noStrike" dirty="0">
                        <a:effectLst/>
                      </a:endParaRPr>
                    </a:p>
                    <a:p>
                      <a:pPr algn="l" fontAlgn="ctr">
                        <a:buNone/>
                      </a:pPr>
                      <a:r>
                        <a:rPr lang="zh-CN" altLang="en-US" sz="1400" u="none" strike="noStrike" dirty="0">
                          <a:effectLst/>
                        </a:rPr>
                        <a:t>*节日慰问品（除工会发起）</a:t>
                      </a:r>
                      <a:endParaRPr lang="zh-CN" altLang="en-US" sz="1400" u="none" strike="noStrike" dirty="0">
                        <a:effectLst/>
                      </a:endParaRPr>
                    </a:p>
                  </a:txBody>
                  <a:tcPr marL="11425" marR="11425" marT="11425" marB="0" anchor="ctr"/>
                </a:tc>
              </a:tr>
              <a:tr h="683895">
                <a:tc>
                  <a:txBody>
                    <a:bodyPr/>
                    <a:lstStyle/>
                    <a:p>
                      <a:pPr algn="ctr" fontAlgn="ctr"/>
                      <a:r>
                        <a:rPr lang="en-US" altLang="zh-CN" sz="1400" u="none" strike="noStrike">
                          <a:effectLst/>
                        </a:rPr>
                        <a:t>19</a:t>
                      </a:r>
                      <a:endParaRPr lang="en-US" altLang="zh-CN" sz="1400" u="none" strike="noStrike">
                        <a:effectLst/>
                      </a:endParaRPr>
                    </a:p>
                  </a:txBody>
                  <a:tcPr marL="11425" marR="11425" marT="11425" marB="0" anchor="ctr"/>
                </a:tc>
                <a:tc>
                  <a:txBody>
                    <a:bodyPr/>
                    <a:lstStyle/>
                    <a:p>
                      <a:pPr algn="ctr" fontAlgn="ctr"/>
                      <a:r>
                        <a:rPr lang="zh-CN" altLang="en-US" sz="1400" u="none" strike="noStrike" dirty="0">
                          <a:effectLst/>
                        </a:rPr>
                        <a:t>应付职工薪酬</a:t>
                      </a:r>
                      <a:r>
                        <a:rPr lang="en-US" altLang="zh-CN" sz="1400" u="none" strike="noStrike" dirty="0">
                          <a:effectLst/>
                        </a:rPr>
                        <a:t>-</a:t>
                      </a:r>
                      <a:r>
                        <a:rPr lang="zh-CN" altLang="en-US" sz="1400" u="none" strike="noStrike" dirty="0">
                          <a:effectLst/>
                        </a:rPr>
                        <a:t>非货币性福利</a:t>
                      </a:r>
                      <a:r>
                        <a:rPr lang="en-US" altLang="zh-CN" sz="1400" u="none" strike="noStrike" dirty="0">
                          <a:effectLst/>
                        </a:rPr>
                        <a:t>-</a:t>
                      </a:r>
                      <a:r>
                        <a:rPr lang="zh-CN" altLang="en-US" sz="1400" u="none" strike="noStrike" dirty="0">
                          <a:effectLst/>
                        </a:rPr>
                        <a:t>职工体检</a:t>
                      </a:r>
                      <a:endParaRPr lang="zh-CN" altLang="en-US" sz="1400" u="none" strike="noStrike" dirty="0">
                        <a:effectLst/>
                      </a:endParaRPr>
                    </a:p>
                  </a:txBody>
                  <a:tcPr marL="11425" marR="11425" marT="11425" marB="0" anchor="ctr"/>
                </a:tc>
                <a:tc>
                  <a:txBody>
                    <a:bodyPr/>
                    <a:p>
                      <a:pPr algn="l" fontAlgn="ctr">
                        <a:buNone/>
                      </a:pPr>
                      <a:r>
                        <a:rPr lang="en-US" altLang="zh-CN" sz="1400" u="none" strike="noStrike" dirty="0">
                          <a:effectLst/>
                        </a:rPr>
                        <a:t>*</a:t>
                      </a:r>
                      <a:r>
                        <a:rPr lang="zh-CN" altLang="en-US" sz="1400" u="none" strike="noStrike" dirty="0">
                          <a:effectLst/>
                        </a:rPr>
                        <a:t>职工体检费包含（岗前、岗中、离职）</a:t>
                      </a:r>
                      <a:endParaRPr lang="zh-CN" altLang="en-US" sz="1400" u="none" strike="noStrike" dirty="0">
                        <a:effectLst/>
                      </a:endParaRPr>
                    </a:p>
                    <a:p>
                      <a:pPr algn="l" fontAlgn="ctr">
                        <a:buNone/>
                      </a:pPr>
                      <a:r>
                        <a:rPr lang="en-US" altLang="zh-CN" sz="1400" u="none" strike="noStrike" dirty="0">
                          <a:effectLst/>
                        </a:rPr>
                        <a:t>*</a:t>
                      </a:r>
                      <a:r>
                        <a:rPr lang="zh-CN" altLang="en-US" sz="1400" u="none" strike="noStrike" dirty="0">
                          <a:effectLst/>
                        </a:rPr>
                        <a:t>百人计划的入职体检。</a:t>
                      </a:r>
                      <a:endParaRPr lang="zh-CN" altLang="en-US" sz="1400" u="none" strike="noStrike" dirty="0">
                        <a:effectLst/>
                      </a:endParaRPr>
                    </a:p>
                  </a:txBody>
                  <a:tcPr marL="11425" marR="11425" marT="11425" marB="0" anchor="ctr"/>
                </a:tc>
              </a:tr>
              <a:tr h="1493520">
                <a:tc>
                  <a:txBody>
                    <a:bodyPr/>
                    <a:lstStyle/>
                    <a:p>
                      <a:pPr algn="ctr" fontAlgn="ctr"/>
                      <a:r>
                        <a:rPr lang="en-US" altLang="zh-CN" sz="1400" u="none" strike="noStrike">
                          <a:effectLst/>
                        </a:rPr>
                        <a:t>20</a:t>
                      </a:r>
                      <a:endParaRPr lang="en-US" altLang="zh-CN" sz="1400" u="none" strike="noStrike">
                        <a:effectLst/>
                      </a:endParaRPr>
                    </a:p>
                  </a:txBody>
                  <a:tcPr marL="11425" marR="11425" marT="11425" marB="0" anchor="ctr"/>
                </a:tc>
                <a:tc>
                  <a:txBody>
                    <a:bodyPr/>
                    <a:lstStyle/>
                    <a:p>
                      <a:pPr algn="ctr" fontAlgn="ctr"/>
                      <a:r>
                        <a:rPr lang="zh-CN" altLang="en-US" sz="1400" b="1" u="none" strike="noStrike" dirty="0">
                          <a:solidFill>
                            <a:srgbClr val="C00000"/>
                          </a:solidFill>
                          <a:effectLst/>
                        </a:rPr>
                        <a:t>应付职工薪酬</a:t>
                      </a:r>
                      <a:r>
                        <a:rPr lang="en-US" altLang="zh-CN" sz="1400" b="1" u="none" strike="noStrike" dirty="0">
                          <a:solidFill>
                            <a:srgbClr val="C00000"/>
                          </a:solidFill>
                          <a:effectLst/>
                        </a:rPr>
                        <a:t>-</a:t>
                      </a:r>
                      <a:r>
                        <a:rPr lang="zh-CN" altLang="en-US" sz="1400" b="1" u="none" strike="noStrike" dirty="0">
                          <a:solidFill>
                            <a:srgbClr val="C00000"/>
                          </a:solidFill>
                          <a:effectLst/>
                        </a:rPr>
                        <a:t>职工福利</a:t>
                      </a:r>
                      <a:endParaRPr lang="zh-CN" altLang="en-US" sz="1400" b="1" u="none" strike="noStrike" dirty="0">
                        <a:solidFill>
                          <a:srgbClr val="C00000"/>
                        </a:solidFill>
                        <a:effectLst/>
                      </a:endParaRPr>
                    </a:p>
                  </a:txBody>
                  <a:tcPr marL="11425" marR="11425" marT="11425" marB="0" anchor="ctr"/>
                </a:tc>
                <a:tc>
                  <a:txBody>
                    <a:bodyPr/>
                    <a:p>
                      <a:pPr algn="l" fontAlgn="ctr">
                        <a:buNone/>
                      </a:pPr>
                      <a:r>
                        <a:rPr lang="zh-CN" altLang="en-US" sz="1400" u="none" strike="noStrike" dirty="0">
                          <a:effectLst/>
                        </a:rPr>
                        <a:t>*企业负责人餐补</a:t>
                      </a:r>
                      <a:endParaRPr lang="zh-CN" altLang="en-US" sz="1400" u="none" strike="noStrike" dirty="0">
                        <a:effectLst/>
                      </a:endParaRPr>
                    </a:p>
                    <a:p>
                      <a:pPr algn="l" fontAlgn="ctr">
                        <a:buNone/>
                      </a:pPr>
                      <a:r>
                        <a:rPr lang="zh-CN" altLang="en-US" sz="1400" u="none" strike="noStrike" dirty="0">
                          <a:effectLst/>
                        </a:rPr>
                        <a:t>*公司领导/员工宿舍房租费</a:t>
                      </a:r>
                      <a:endParaRPr lang="zh-CN" altLang="en-US" sz="1400" u="none" strike="noStrike" dirty="0">
                        <a:effectLst/>
                      </a:endParaRPr>
                    </a:p>
                    <a:p>
                      <a:pPr algn="l" fontAlgn="ctr">
                        <a:buNone/>
                      </a:pPr>
                      <a:r>
                        <a:rPr lang="zh-CN" altLang="en-US" sz="1400" u="none" strike="noStrike" dirty="0">
                          <a:effectLst/>
                        </a:rPr>
                        <a:t>*职工探亲路费</a:t>
                      </a:r>
                      <a:endParaRPr lang="zh-CN" altLang="en-US" sz="1400" u="none" strike="noStrike" dirty="0">
                        <a:effectLst/>
                      </a:endParaRPr>
                    </a:p>
                    <a:p>
                      <a:pPr algn="l" fontAlgn="ctr">
                        <a:buNone/>
                      </a:pPr>
                      <a:r>
                        <a:rPr lang="zh-CN" altLang="en-US" sz="1400" u="none" strike="noStrike" dirty="0">
                          <a:effectLst/>
                        </a:rPr>
                        <a:t>*职工加班餐费</a:t>
                      </a:r>
                      <a:endParaRPr lang="zh-CN" altLang="en-US" sz="1400" u="none" strike="noStrike" dirty="0">
                        <a:effectLst/>
                      </a:endParaRPr>
                    </a:p>
                    <a:p>
                      <a:pPr algn="l" fontAlgn="ctr">
                        <a:buNone/>
                      </a:pPr>
                      <a:r>
                        <a:rPr lang="zh-CN" altLang="en-US" sz="1400" u="none" strike="noStrike" dirty="0">
                          <a:effectLst/>
                        </a:rPr>
                        <a:t>*职工的抚恤金/救济金/丧葬费补助/困难补助/独生子女补贴</a:t>
                      </a:r>
                      <a:endParaRPr lang="zh-CN" altLang="en-US" sz="1400" u="none" strike="noStrike" dirty="0">
                        <a:effectLst/>
                      </a:endParaRPr>
                    </a:p>
                    <a:p>
                      <a:pPr algn="l" fontAlgn="ctr">
                        <a:buNone/>
                      </a:pPr>
                      <a:r>
                        <a:rPr lang="zh-CN" altLang="en-US" sz="1400" u="none" strike="noStrike" dirty="0">
                          <a:effectLst/>
                        </a:rPr>
                        <a:t>*职工食堂、宿舍、浴室发生的日常费用</a:t>
                      </a:r>
                      <a:endParaRPr lang="zh-CN" altLang="en-US" sz="1400" u="none" strike="noStrike" dirty="0">
                        <a:effectLst/>
                      </a:endParaRPr>
                    </a:p>
                  </a:txBody>
                  <a:tcPr marL="11425" marR="11425" marT="11425" marB="0" anchor="ctr"/>
                </a:tc>
              </a:tr>
              <a:tr h="868045">
                <a:tc>
                  <a:txBody>
                    <a:bodyPr/>
                    <a:lstStyle/>
                    <a:p>
                      <a:pPr algn="ctr" fontAlgn="ctr"/>
                      <a:r>
                        <a:rPr lang="en-US" altLang="zh-CN" sz="1400" u="none" strike="noStrike">
                          <a:effectLst/>
                        </a:rPr>
                        <a:t>21</a:t>
                      </a:r>
                      <a:endParaRPr lang="en-US" altLang="zh-CN" sz="1400" u="none" strike="noStrike">
                        <a:effectLst/>
                      </a:endParaRPr>
                    </a:p>
                  </a:txBody>
                  <a:tcPr marL="11425" marR="11425" marT="11425" marB="0" anchor="ctr"/>
                </a:tc>
                <a:tc>
                  <a:txBody>
                    <a:bodyPr/>
                    <a:lstStyle/>
                    <a:p>
                      <a:pPr algn="ctr" fontAlgn="ctr"/>
                      <a:r>
                        <a:rPr lang="zh-CN" altLang="en-US" sz="1400" u="none" strike="noStrike" dirty="0">
                          <a:effectLst/>
                        </a:rPr>
                        <a:t>费用</a:t>
                      </a:r>
                      <a:r>
                        <a:rPr lang="en-US" altLang="zh-CN" sz="1400" u="none" strike="noStrike" dirty="0">
                          <a:effectLst/>
                        </a:rPr>
                        <a:t>-</a:t>
                      </a:r>
                      <a:r>
                        <a:rPr lang="zh-CN" altLang="en-US" sz="1400" u="none" strike="noStrike" dirty="0">
                          <a:effectLst/>
                        </a:rPr>
                        <a:t>物料消耗</a:t>
                      </a:r>
                      <a:endParaRPr lang="zh-CN" altLang="en-US" sz="1400" u="none" strike="noStrike" dirty="0">
                        <a:effectLst/>
                      </a:endParaRPr>
                    </a:p>
                  </a:txBody>
                  <a:tcPr marL="11425" marR="11425" marT="11425" marB="0" anchor="ctr"/>
                </a:tc>
                <a:tc>
                  <a:txBody>
                    <a:bodyPr/>
                    <a:p>
                      <a:pPr algn="l" fontAlgn="ctr">
                        <a:buNone/>
                      </a:pPr>
                      <a:r>
                        <a:rPr lang="zh-CN" altLang="en-US" sz="1400" u="none" strike="noStrike" dirty="0">
                          <a:effectLst/>
                        </a:rPr>
                        <a:t>*成本中心领用的C类材料，不含编码的物料，</a:t>
                      </a:r>
                      <a:endParaRPr lang="zh-CN" altLang="en-US" sz="1400" u="none" strike="noStrike" dirty="0">
                        <a:effectLst/>
                      </a:endParaRPr>
                    </a:p>
                    <a:p>
                      <a:pPr algn="l" fontAlgn="ctr">
                        <a:buNone/>
                      </a:pPr>
                      <a:r>
                        <a:rPr lang="zh-CN" altLang="en-US" sz="1400" u="none" strike="noStrike" dirty="0">
                          <a:effectLst/>
                        </a:rPr>
                        <a:t>*各公司除成本中心领用C类，费用化工装、支架、柴油等</a:t>
                      </a:r>
                      <a:endParaRPr lang="zh-CN" altLang="en-US" sz="1400" u="none" strike="noStrike" dirty="0">
                        <a:effectLst/>
                      </a:endParaRPr>
                    </a:p>
                    <a:p>
                      <a:pPr algn="l" fontAlgn="ctr">
                        <a:buNone/>
                      </a:pPr>
                      <a:r>
                        <a:rPr lang="zh-CN" altLang="en-US" sz="1400" u="none" strike="noStrike" dirty="0">
                          <a:effectLst/>
                        </a:rPr>
                        <a:t>*氧气、乙炔、二氧化碳、氮气费用</a:t>
                      </a:r>
                      <a:endParaRPr lang="zh-CN" altLang="en-US" sz="1400" u="none" strike="noStrike" dirty="0">
                        <a:effectLst/>
                      </a:endParaRPr>
                    </a:p>
                  </a:txBody>
                  <a:tcPr marL="11425" marR="11425" marT="11425" marB="0" anchor="ctr"/>
                </a:tc>
              </a:tr>
              <a:tr h="1052195">
                <a:tc>
                  <a:txBody>
                    <a:bodyPr/>
                    <a:lstStyle/>
                    <a:p>
                      <a:pPr algn="ctr" fontAlgn="ctr"/>
                      <a:r>
                        <a:rPr lang="en-US" altLang="zh-CN" sz="1400" u="none" strike="noStrike">
                          <a:effectLst/>
                        </a:rPr>
                        <a:t>22</a:t>
                      </a:r>
                      <a:endParaRPr lang="en-US" altLang="zh-CN" sz="1400" u="none" strike="noStrike">
                        <a:effectLst/>
                      </a:endParaRPr>
                    </a:p>
                  </a:txBody>
                  <a:tcPr marL="11425" marR="11425" marT="11425" marB="0" anchor="ctr"/>
                </a:tc>
                <a:tc>
                  <a:txBody>
                    <a:bodyPr/>
                    <a:lstStyle/>
                    <a:p>
                      <a:pPr algn="ctr" fontAlgn="ctr"/>
                      <a:r>
                        <a:rPr lang="zh-CN" altLang="en-US" sz="1400" u="none" strike="noStrike" dirty="0">
                          <a:effectLst/>
                        </a:rPr>
                        <a:t>费用</a:t>
                      </a:r>
                      <a:r>
                        <a:rPr lang="en-US" altLang="zh-CN" sz="1400" u="none" strike="noStrike" dirty="0">
                          <a:effectLst/>
                        </a:rPr>
                        <a:t>-</a:t>
                      </a:r>
                      <a:r>
                        <a:rPr lang="zh-CN" altLang="en-US" sz="1400" u="none" strike="noStrike" dirty="0">
                          <a:effectLst/>
                        </a:rPr>
                        <a:t>检测费</a:t>
                      </a:r>
                      <a:endParaRPr lang="zh-CN" altLang="en-US" sz="1400" u="none" strike="noStrike" dirty="0">
                        <a:effectLst/>
                      </a:endParaRPr>
                    </a:p>
                  </a:txBody>
                  <a:tcPr marL="11425" marR="11425" marT="11425" marB="0" anchor="ctr"/>
                </a:tc>
                <a:tc>
                  <a:txBody>
                    <a:bodyPr/>
                    <a:p>
                      <a:pPr algn="l" fontAlgn="ctr">
                        <a:buNone/>
                      </a:pPr>
                      <a:r>
                        <a:rPr lang="zh-CN" altLang="en-US" sz="1400" u="none" strike="noStrike" dirty="0">
                          <a:effectLst/>
                        </a:rPr>
                        <a:t>*公司特种设备的年检费用</a:t>
                      </a:r>
                      <a:endParaRPr lang="zh-CN" altLang="en-US" sz="1400" u="none" strike="noStrike" dirty="0">
                        <a:effectLst/>
                      </a:endParaRPr>
                    </a:p>
                    <a:p>
                      <a:pPr algn="l" fontAlgn="ctr">
                        <a:buNone/>
                      </a:pPr>
                      <a:r>
                        <a:rPr lang="zh-CN" altLang="en-US" sz="1400" u="none" strike="noStrike" dirty="0">
                          <a:effectLst/>
                        </a:rPr>
                        <a:t>*公司特种工具检验合格</a:t>
                      </a:r>
                      <a:endParaRPr lang="zh-CN" altLang="en-US" sz="1400" u="none" strike="noStrike" dirty="0">
                        <a:effectLst/>
                      </a:endParaRPr>
                    </a:p>
                    <a:p>
                      <a:pPr algn="l" fontAlgn="ctr">
                        <a:buNone/>
                      </a:pPr>
                      <a:r>
                        <a:rPr lang="zh-CN" altLang="en-US" sz="1400" u="none" strike="noStrike" dirty="0">
                          <a:effectLst/>
                        </a:rPr>
                        <a:t>*三废检测费</a:t>
                      </a:r>
                      <a:endParaRPr lang="zh-CN" altLang="en-US" sz="1400" u="none" strike="noStrike" dirty="0">
                        <a:effectLst/>
                      </a:endParaRPr>
                    </a:p>
                    <a:p>
                      <a:pPr algn="l" fontAlgn="ctr">
                        <a:buNone/>
                      </a:pPr>
                      <a:r>
                        <a:rPr lang="zh-CN" altLang="en-US" sz="1400" u="none" strike="noStrike" dirty="0">
                          <a:effectLst/>
                        </a:rPr>
                        <a:t>*仓库附房安全检测</a:t>
                      </a:r>
                      <a:endParaRPr lang="zh-CN" altLang="en-US" sz="1400" u="none" strike="noStrike" dirty="0">
                        <a:effectLst/>
                      </a:endParaRPr>
                    </a:p>
                  </a:txBody>
                  <a:tcPr marL="11425" marR="11425" marT="11425" marB="0" anchor="ctr"/>
                </a:tc>
              </a:tr>
            </a:tbl>
          </a:graphicData>
        </a:graphic>
      </p:graphicFrame>
      <p:sp>
        <p:nvSpPr>
          <p:cNvPr id="9" name="文本框 8"/>
          <p:cNvSpPr txBox="1"/>
          <p:nvPr/>
        </p:nvSpPr>
        <p:spPr>
          <a:xfrm>
            <a:off x="9451340" y="217805"/>
            <a:ext cx="1782445" cy="398780"/>
          </a:xfrm>
          <a:prstGeom prst="rect">
            <a:avLst/>
          </a:prstGeom>
          <a:noFill/>
        </p:spPr>
        <p:txBody>
          <a:bodyPr wrap="square" rtlCol="0">
            <a:spAutoFit/>
          </a:bodyPr>
          <a:lstStyle/>
          <a:p>
            <a:r>
              <a:rPr lang="zh-CN" altLang="en-US" sz="2000" b="1" dirty="0"/>
              <a:t>核算范围</a:t>
            </a:r>
            <a:endParaRPr lang="zh-CN" altLang="en-US" sz="2000" b="1"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dirty="0"/>
          </a:p>
        </p:txBody>
      </p:sp>
      <p:sp>
        <p:nvSpPr>
          <p:cNvPr id="6" name="矩形 5"/>
          <p:cNvSpPr/>
          <p:nvPr/>
        </p:nvSpPr>
        <p:spPr>
          <a:xfrm>
            <a:off x="8454887" y="175688"/>
            <a:ext cx="3182931" cy="398780"/>
          </a:xfrm>
          <a:prstGeom prst="rect">
            <a:avLst/>
          </a:prstGeom>
        </p:spPr>
        <p:txBody>
          <a:bodyPr wrap="square">
            <a:spAutoFit/>
          </a:bodyPr>
          <a:lstStyle/>
          <a:p>
            <a:pPr algn="ctr"/>
            <a:r>
              <a:rPr lang="zh-CN" sz="2000" b="1" dirty="0">
                <a:sym typeface="+mn-ea"/>
              </a:rPr>
              <a:t>⑦</a:t>
            </a:r>
            <a:r>
              <a:rPr lang="zh-CN" altLang="en-US" sz="2000" b="1" dirty="0">
                <a:solidFill>
                  <a:srgbClr val="403F44"/>
                </a:solidFill>
                <a:effectLst>
                  <a:innerShdw blurRad="114300">
                    <a:prstClr val="black"/>
                  </a:innerShdw>
                </a:effectLst>
                <a:latin typeface="+mj-ea"/>
                <a:cs typeface="Segoe UI Light" panose="020B0502040204020203" pitchFamily="34" charset="0"/>
              </a:rPr>
              <a:t>会议费报销制度解读</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2" name="TextBox 1"/>
          <p:cNvSpPr txBox="1"/>
          <p:nvPr/>
        </p:nvSpPr>
        <p:spPr>
          <a:xfrm>
            <a:off x="966789" y="981812"/>
            <a:ext cx="9670473" cy="646331"/>
          </a:xfrm>
          <a:prstGeom prst="rect">
            <a:avLst/>
          </a:prstGeom>
          <a:noFill/>
        </p:spPr>
        <p:txBody>
          <a:bodyPr wrap="square" rtlCol="0">
            <a:spAutoFit/>
          </a:bodyPr>
          <a:lstStyle/>
          <a:p>
            <a:pPr marL="342900" indent="-342900">
              <a:buFont typeface="Wingdings" panose="05000000000000000000" pitchFamily="2" charset="2"/>
              <a:buChar char="l"/>
            </a:pPr>
            <a:r>
              <a:rPr lang="zh-CN" altLang="en-US" b="1" dirty="0">
                <a:solidFill>
                  <a:srgbClr val="0070C0"/>
                </a:solidFill>
              </a:rPr>
              <a:t>会议费报销的内容：因召开会议而发生的会议伙食费、住宿费、会务交通费、会场租用费及会议用品、资料等支出。</a:t>
            </a:r>
            <a:endParaRPr lang="zh-CN" altLang="en-US" b="1" dirty="0">
              <a:solidFill>
                <a:srgbClr val="0070C0"/>
              </a:solidFill>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6789" y="1772825"/>
            <a:ext cx="7623030" cy="4922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dirty="0"/>
          </a:p>
        </p:txBody>
      </p:sp>
      <p:sp>
        <p:nvSpPr>
          <p:cNvPr id="5" name="TextBox 4"/>
          <p:cNvSpPr txBox="1"/>
          <p:nvPr/>
        </p:nvSpPr>
        <p:spPr>
          <a:xfrm>
            <a:off x="1025226" y="1066176"/>
            <a:ext cx="10612592" cy="369332"/>
          </a:xfrm>
          <a:prstGeom prst="rect">
            <a:avLst/>
          </a:prstGeom>
          <a:noFill/>
        </p:spPr>
        <p:txBody>
          <a:bodyPr wrap="square" rtlCol="0">
            <a:spAutoFit/>
          </a:bodyPr>
          <a:lstStyle/>
          <a:p>
            <a:pPr marL="285750" indent="-285750">
              <a:buFont typeface="Wingdings" panose="05000000000000000000" pitchFamily="2" charset="2"/>
              <a:buChar char="l"/>
            </a:pPr>
            <a:r>
              <a:rPr lang="zh-CN" altLang="en-US" b="1" dirty="0">
                <a:solidFill>
                  <a:srgbClr val="0070C0"/>
                </a:solidFill>
              </a:rPr>
              <a:t>会议费用报销标准（适用于中材叶片总部各类会议，子公司参照执行，不得高于总部标准）</a:t>
            </a:r>
            <a:endParaRPr lang="zh-CN" altLang="en-US" b="1" dirty="0">
              <a:solidFill>
                <a:srgbClr val="0070C0"/>
              </a:solidFill>
            </a:endParaRPr>
          </a:p>
        </p:txBody>
      </p:sp>
      <p:sp>
        <p:nvSpPr>
          <p:cNvPr id="7" name="矩形 6"/>
          <p:cNvSpPr/>
          <p:nvPr/>
        </p:nvSpPr>
        <p:spPr>
          <a:xfrm>
            <a:off x="8609965" y="175895"/>
            <a:ext cx="3028315" cy="398780"/>
          </a:xfrm>
          <a:prstGeom prst="rect">
            <a:avLst/>
          </a:prstGeom>
        </p:spPr>
        <p:txBody>
          <a:bodyPr wrap="square">
            <a:spAutoFit/>
          </a:bodyPr>
          <a:lstStyle/>
          <a:p>
            <a:pPr algn="ctr"/>
            <a:r>
              <a:rPr lang="zh-CN" sz="2000" b="1" dirty="0">
                <a:sym typeface="+mn-ea"/>
              </a:rPr>
              <a:t>⑦</a:t>
            </a:r>
            <a:r>
              <a:rPr lang="zh-CN" altLang="en-US" sz="2000" b="1" dirty="0">
                <a:solidFill>
                  <a:srgbClr val="403F44"/>
                </a:solidFill>
                <a:effectLst>
                  <a:innerShdw blurRad="114300">
                    <a:prstClr val="black"/>
                  </a:innerShdw>
                </a:effectLst>
                <a:latin typeface="+mj-ea"/>
                <a:cs typeface="Segoe UI Light" panose="020B0502040204020203" pitchFamily="34" charset="0"/>
              </a:rPr>
              <a:t>会议费报销制度解读</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5126" y="1503126"/>
            <a:ext cx="7147408" cy="4923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p:cNvSpPr txBox="1"/>
          <p:nvPr/>
        </p:nvSpPr>
        <p:spPr>
          <a:xfrm>
            <a:off x="7733247" y="2362836"/>
            <a:ext cx="4140701" cy="2800767"/>
          </a:xfrm>
          <a:prstGeom prst="rect">
            <a:avLst/>
          </a:prstGeom>
          <a:noFill/>
        </p:spPr>
        <p:txBody>
          <a:bodyPr wrap="square" rtlCol="0">
            <a:spAutoFit/>
          </a:bodyPr>
          <a:lstStyle/>
          <a:p>
            <a:pPr marL="285750" indent="-285750">
              <a:buFont typeface="Arial" panose="020B0604020202020204" pitchFamily="34" charset="0"/>
              <a:buChar char="•"/>
            </a:pPr>
            <a:r>
              <a:rPr lang="zh-CN" altLang="en-US" sz="1600" dirty="0"/>
              <a:t>如果三项费用都发生，则三项定额费用</a:t>
            </a:r>
            <a:r>
              <a:rPr lang="zh-CN" altLang="en-US" sz="1600" b="1" dirty="0">
                <a:solidFill>
                  <a:srgbClr val="CC1415"/>
                </a:solidFill>
              </a:rPr>
              <a:t>可以互相调剂使用</a:t>
            </a:r>
            <a:r>
              <a:rPr lang="zh-CN" altLang="en-US" sz="1600" dirty="0"/>
              <a:t>，</a:t>
            </a:r>
            <a:r>
              <a:rPr lang="zh-CN" altLang="en-US" sz="1600" b="1" dirty="0">
                <a:solidFill>
                  <a:srgbClr val="CC1415"/>
                </a:solidFill>
              </a:rPr>
              <a:t>总额不超过</a:t>
            </a:r>
            <a:r>
              <a:rPr lang="en-US" altLang="zh-CN" sz="1600" b="1" dirty="0">
                <a:solidFill>
                  <a:srgbClr val="CC1415"/>
                </a:solidFill>
              </a:rPr>
              <a:t>800</a:t>
            </a:r>
            <a:r>
              <a:rPr lang="zh-CN" altLang="en-US" sz="1600" b="1" dirty="0">
                <a:solidFill>
                  <a:srgbClr val="CC1415"/>
                </a:solidFill>
              </a:rPr>
              <a:t>元</a:t>
            </a:r>
            <a:r>
              <a:rPr lang="en-US" altLang="zh-CN" sz="1600" b="1" dirty="0">
                <a:solidFill>
                  <a:srgbClr val="CC1415"/>
                </a:solidFill>
              </a:rPr>
              <a:t>/</a:t>
            </a:r>
            <a:r>
              <a:rPr lang="zh-CN" altLang="en-US" sz="1600" b="1" dirty="0">
                <a:solidFill>
                  <a:srgbClr val="CC1415"/>
                </a:solidFill>
              </a:rPr>
              <a:t>人</a:t>
            </a:r>
            <a:r>
              <a:rPr lang="en-US" altLang="zh-CN" sz="1600" b="1" dirty="0">
                <a:solidFill>
                  <a:srgbClr val="CC1415"/>
                </a:solidFill>
              </a:rPr>
              <a:t>/</a:t>
            </a:r>
            <a:r>
              <a:rPr lang="zh-CN" altLang="en-US" sz="1600" b="1" dirty="0">
                <a:solidFill>
                  <a:srgbClr val="CC1415"/>
                </a:solidFill>
              </a:rPr>
              <a:t>天；</a:t>
            </a:r>
            <a:endParaRPr lang="en-US" altLang="zh-CN" sz="1600" dirty="0"/>
          </a:p>
          <a:p>
            <a:pPr marL="285750" indent="-285750">
              <a:buFont typeface="Arial" panose="020B0604020202020204" pitchFamily="34" charset="0"/>
              <a:buChar char="•"/>
            </a:pPr>
            <a:endParaRPr lang="en-US" altLang="zh-CN" sz="1600" dirty="0"/>
          </a:p>
          <a:p>
            <a:pPr marL="285750" indent="-285750">
              <a:buFont typeface="Arial" panose="020B0604020202020204" pitchFamily="34" charset="0"/>
              <a:buChar char="•"/>
            </a:pPr>
            <a:r>
              <a:rPr lang="zh-CN" altLang="en-US" sz="1600" dirty="0"/>
              <a:t>如果只发生某一项费用，则不能超单项费用金额，比如只发生了伙食费中餐和晚餐加起来</a:t>
            </a:r>
            <a:r>
              <a:rPr lang="zh-CN" altLang="en-US" sz="1600" b="1" dirty="0">
                <a:solidFill>
                  <a:srgbClr val="CC1415"/>
                </a:solidFill>
              </a:rPr>
              <a:t>不能超过</a:t>
            </a:r>
            <a:r>
              <a:rPr lang="en-US" altLang="zh-CN" sz="1600" b="1" dirty="0">
                <a:solidFill>
                  <a:srgbClr val="CC1415"/>
                </a:solidFill>
              </a:rPr>
              <a:t>150</a:t>
            </a:r>
            <a:r>
              <a:rPr lang="zh-CN" altLang="en-US" sz="1600" b="1" dirty="0">
                <a:solidFill>
                  <a:srgbClr val="CC1415"/>
                </a:solidFill>
              </a:rPr>
              <a:t>元</a:t>
            </a:r>
            <a:r>
              <a:rPr lang="en-US" altLang="zh-CN" sz="1600" b="1" dirty="0">
                <a:solidFill>
                  <a:srgbClr val="CC1415"/>
                </a:solidFill>
              </a:rPr>
              <a:t>/</a:t>
            </a:r>
            <a:r>
              <a:rPr lang="zh-CN" altLang="en-US" sz="1600" b="1" dirty="0">
                <a:solidFill>
                  <a:srgbClr val="CC1415"/>
                </a:solidFill>
              </a:rPr>
              <a:t>人</a:t>
            </a:r>
            <a:r>
              <a:rPr lang="en-US" altLang="zh-CN" sz="1600" b="1" dirty="0">
                <a:solidFill>
                  <a:srgbClr val="CC1415"/>
                </a:solidFill>
              </a:rPr>
              <a:t>/</a:t>
            </a:r>
            <a:r>
              <a:rPr lang="zh-CN" altLang="en-US" sz="1600" b="1" dirty="0">
                <a:solidFill>
                  <a:srgbClr val="CC1415"/>
                </a:solidFill>
              </a:rPr>
              <a:t>天；</a:t>
            </a:r>
            <a:endParaRPr lang="en-US" altLang="zh-CN" sz="1600" dirty="0"/>
          </a:p>
          <a:p>
            <a:pPr marL="285750" indent="-285750">
              <a:buFont typeface="Arial" panose="020B0604020202020204" pitchFamily="34" charset="0"/>
              <a:buChar char="•"/>
            </a:pPr>
            <a:endParaRPr lang="en-US" altLang="zh-CN" sz="1600" dirty="0"/>
          </a:p>
          <a:p>
            <a:pPr marL="285750" indent="-285750">
              <a:buFont typeface="Arial" panose="020B0604020202020204" pitchFamily="34" charset="0"/>
              <a:buChar char="•"/>
            </a:pPr>
            <a:r>
              <a:rPr lang="zh-CN" altLang="en-US" sz="1600" dirty="0"/>
              <a:t>特大型城市是指：有武汉，成都，南京，东莞，西安，沈阳，杭州，哈尔滨，香港，佛山、上海，北京，广州，深圳。</a:t>
            </a:r>
            <a:endParaRPr lang="zh-CN" altLang="en-US" sz="1600" dirty="0"/>
          </a:p>
        </p:txBody>
      </p:sp>
      <p:sp>
        <p:nvSpPr>
          <p:cNvPr id="9" name="矩形 8"/>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8474075" y="175895"/>
            <a:ext cx="3163570" cy="398780"/>
          </a:xfrm>
          <a:prstGeom prst="rect">
            <a:avLst/>
          </a:prstGeom>
        </p:spPr>
        <p:txBody>
          <a:bodyPr wrap="square">
            <a:spAutoFit/>
          </a:bodyPr>
          <a:lstStyle/>
          <a:p>
            <a:pPr algn="ctr"/>
            <a:r>
              <a:rPr lang="zh-CN" sz="2000" b="1" dirty="0">
                <a:sym typeface="+mn-ea"/>
              </a:rPr>
              <a:t>⑦</a:t>
            </a:r>
            <a:r>
              <a:rPr lang="zh-CN" altLang="en-US" sz="2000" b="1" dirty="0">
                <a:solidFill>
                  <a:srgbClr val="403F44"/>
                </a:solidFill>
                <a:effectLst>
                  <a:innerShdw blurRad="114300">
                    <a:prstClr val="black"/>
                  </a:innerShdw>
                </a:effectLst>
                <a:latin typeface="+mj-ea"/>
                <a:cs typeface="Segoe UI Light" panose="020B0502040204020203" pitchFamily="34" charset="0"/>
              </a:rPr>
              <a:t>会议费报销制度解读</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6" name="TextBox 5"/>
          <p:cNvSpPr txBox="1"/>
          <p:nvPr/>
        </p:nvSpPr>
        <p:spPr>
          <a:xfrm>
            <a:off x="1025236" y="1034626"/>
            <a:ext cx="4170220" cy="369332"/>
          </a:xfrm>
          <a:prstGeom prst="rect">
            <a:avLst/>
          </a:prstGeom>
          <a:noFill/>
        </p:spPr>
        <p:txBody>
          <a:bodyPr wrap="square" rtlCol="0">
            <a:spAutoFit/>
          </a:bodyPr>
          <a:lstStyle/>
          <a:p>
            <a:pPr marL="285750" indent="-285750">
              <a:buFont typeface="Wingdings" panose="05000000000000000000" pitchFamily="2" charset="2"/>
              <a:buChar char="l"/>
            </a:pPr>
            <a:r>
              <a:rPr lang="zh-CN" altLang="en-US" b="1" dirty="0">
                <a:solidFill>
                  <a:srgbClr val="0070C0"/>
                </a:solidFill>
              </a:rPr>
              <a:t>会议费报销附件</a:t>
            </a:r>
            <a:endParaRPr lang="zh-CN" altLang="en-US" b="1" dirty="0">
              <a:solidFill>
                <a:srgbClr val="0070C0"/>
              </a:solidFill>
            </a:endParaRPr>
          </a:p>
        </p:txBody>
      </p:sp>
      <p:pic>
        <p:nvPicPr>
          <p:cNvPr id="307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25235" y="1776412"/>
            <a:ext cx="7938655" cy="438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8610600" y="175688"/>
            <a:ext cx="3027218" cy="398780"/>
          </a:xfrm>
          <a:prstGeom prst="rect">
            <a:avLst/>
          </a:prstGeom>
        </p:spPr>
        <p:txBody>
          <a:bodyPr wrap="square">
            <a:spAutoFit/>
          </a:bodyPr>
          <a:lstStyle/>
          <a:p>
            <a:pPr algn="ctr"/>
            <a:r>
              <a:rPr lang="zh-CN" sz="2000" b="1" dirty="0">
                <a:sym typeface="+mn-ea"/>
              </a:rPr>
              <a:t>⑦</a:t>
            </a:r>
            <a:r>
              <a:rPr lang="zh-CN" altLang="en-US" sz="2000" b="1" dirty="0">
                <a:solidFill>
                  <a:srgbClr val="403F44"/>
                </a:solidFill>
                <a:effectLst>
                  <a:innerShdw blurRad="114300">
                    <a:prstClr val="black"/>
                  </a:innerShdw>
                </a:effectLst>
                <a:latin typeface="+mj-ea"/>
                <a:cs typeface="Segoe UI Light" panose="020B0502040204020203" pitchFamily="34" charset="0"/>
              </a:rPr>
              <a:t>会议费报销制度解读</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7" name="TextBox 6"/>
          <p:cNvSpPr txBox="1"/>
          <p:nvPr/>
        </p:nvSpPr>
        <p:spPr>
          <a:xfrm>
            <a:off x="1025236" y="1034626"/>
            <a:ext cx="4170220" cy="369332"/>
          </a:xfrm>
          <a:prstGeom prst="rect">
            <a:avLst/>
          </a:prstGeom>
          <a:noFill/>
        </p:spPr>
        <p:txBody>
          <a:bodyPr wrap="square" rtlCol="0">
            <a:spAutoFit/>
          </a:bodyPr>
          <a:lstStyle/>
          <a:p>
            <a:pPr marL="285750" indent="-285750">
              <a:buFont typeface="Wingdings" panose="05000000000000000000" pitchFamily="2" charset="2"/>
              <a:buChar char="l"/>
            </a:pPr>
            <a:r>
              <a:rPr lang="zh-CN" altLang="en-US" b="1" dirty="0">
                <a:solidFill>
                  <a:srgbClr val="0070C0"/>
                </a:solidFill>
              </a:rPr>
              <a:t>会议费报销注意事项</a:t>
            </a:r>
            <a:endParaRPr lang="zh-CN" altLang="en-US" b="1" dirty="0">
              <a:solidFill>
                <a:srgbClr val="0070C0"/>
              </a:solidFill>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25235" y="1695449"/>
            <a:ext cx="9422693" cy="4649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838200" y="910548"/>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举例说明</a:t>
            </a:r>
            <a:endParaRPr lang="en-US" altLang="zh-CN" b="1" dirty="0">
              <a:solidFill>
                <a:schemeClr val="accent1">
                  <a:lumMod val="75000"/>
                </a:schemeClr>
              </a:solidFill>
            </a:endParaRPr>
          </a:p>
        </p:txBody>
      </p:sp>
      <p:pic>
        <p:nvPicPr>
          <p:cNvPr id="7" name="图片 6"/>
          <p:cNvPicPr>
            <a:picLocks noChangeAspect="1"/>
          </p:cNvPicPr>
          <p:nvPr/>
        </p:nvPicPr>
        <p:blipFill>
          <a:blip r:embed="rId1"/>
          <a:stretch>
            <a:fillRect/>
          </a:stretch>
        </p:blipFill>
        <p:spPr>
          <a:xfrm>
            <a:off x="333348" y="1250248"/>
            <a:ext cx="5809303" cy="2451835"/>
          </a:xfrm>
          <a:prstGeom prst="rect">
            <a:avLst/>
          </a:prstGeom>
        </p:spPr>
      </p:pic>
      <p:pic>
        <p:nvPicPr>
          <p:cNvPr id="9" name="图片 8"/>
          <p:cNvPicPr>
            <a:picLocks noChangeAspect="1"/>
          </p:cNvPicPr>
          <p:nvPr/>
        </p:nvPicPr>
        <p:blipFill>
          <a:blip r:embed="rId2"/>
          <a:stretch>
            <a:fillRect/>
          </a:stretch>
        </p:blipFill>
        <p:spPr>
          <a:xfrm>
            <a:off x="5885235" y="2814187"/>
            <a:ext cx="5973417" cy="3542163"/>
          </a:xfrm>
          <a:prstGeom prst="rect">
            <a:avLst/>
          </a:prstGeom>
        </p:spPr>
      </p:pic>
      <p:sp>
        <p:nvSpPr>
          <p:cNvPr id="10" name="对话气泡: 椭圆形 9"/>
          <p:cNvSpPr/>
          <p:nvPr/>
        </p:nvSpPr>
        <p:spPr>
          <a:xfrm>
            <a:off x="3551583" y="1314237"/>
            <a:ext cx="569843" cy="477078"/>
          </a:xfrm>
          <a:prstGeom prst="wedgeEllipse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11" name="对话气泡: 椭圆形 10"/>
          <p:cNvSpPr/>
          <p:nvPr/>
        </p:nvSpPr>
        <p:spPr>
          <a:xfrm>
            <a:off x="7732643" y="4585268"/>
            <a:ext cx="569843" cy="477078"/>
          </a:xfrm>
          <a:prstGeom prst="wedgeEllipse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12" name="矩形 11"/>
          <p:cNvSpPr/>
          <p:nvPr/>
        </p:nvSpPr>
        <p:spPr>
          <a:xfrm>
            <a:off x="338609" y="87752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18666" y="1072795"/>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956675" y="175895"/>
            <a:ext cx="2681605" cy="398780"/>
          </a:xfrm>
          <a:prstGeom prst="rect">
            <a:avLst/>
          </a:prstGeom>
        </p:spPr>
        <p:txBody>
          <a:bodyPr wrap="square">
            <a:spAutoFit/>
          </a:bodyPr>
          <a:lstStyle/>
          <a:p>
            <a:pPr algn="ctr"/>
            <a:r>
              <a:rPr lang="zh-CN" sz="2000" b="1" dirty="0">
                <a:sym typeface="+mn-ea"/>
              </a:rPr>
              <a:t>⑦</a:t>
            </a:r>
            <a:r>
              <a:rPr lang="zh-CN" altLang="en-US" sz="2000" b="1" dirty="0">
                <a:solidFill>
                  <a:srgbClr val="403F44"/>
                </a:solidFill>
                <a:effectLst>
                  <a:innerShdw blurRad="114300">
                    <a:prstClr val="black"/>
                  </a:innerShdw>
                </a:effectLst>
                <a:latin typeface="+mj-ea"/>
                <a:cs typeface="Segoe UI Light" panose="020B0502040204020203" pitchFamily="34" charset="0"/>
              </a:rPr>
              <a:t>会议费报销及附件</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865973" y="1034018"/>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用车费报销及附件</a:t>
            </a:r>
            <a:endParaRPr lang="en-US" altLang="zh-CN" b="1" dirty="0">
              <a:solidFill>
                <a:schemeClr val="accent1">
                  <a:lumMod val="75000"/>
                </a:schemeClr>
              </a:solidFill>
            </a:endParaRPr>
          </a:p>
        </p:txBody>
      </p:sp>
      <p:pic>
        <p:nvPicPr>
          <p:cNvPr id="3" name="图片 2"/>
          <p:cNvPicPr>
            <a:picLocks noChangeAspect="1"/>
          </p:cNvPicPr>
          <p:nvPr/>
        </p:nvPicPr>
        <p:blipFill>
          <a:blip r:embed="rId1"/>
          <a:stretch>
            <a:fillRect/>
          </a:stretch>
        </p:blipFill>
        <p:spPr>
          <a:xfrm>
            <a:off x="1936266" y="1403350"/>
            <a:ext cx="8982075" cy="4953000"/>
          </a:xfrm>
          <a:prstGeom prst="rect">
            <a:avLst/>
          </a:prstGeom>
        </p:spPr>
      </p:pic>
      <p:sp>
        <p:nvSpPr>
          <p:cNvPr id="6" name="矩形 5"/>
          <p:cNvSpPr/>
          <p:nvPr/>
        </p:nvSpPr>
        <p:spPr>
          <a:xfrm>
            <a:off x="7779027" y="175688"/>
            <a:ext cx="3858792"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rPr>
              <a:t>⑧</a:t>
            </a:r>
            <a:r>
              <a:rPr lang="zh-CN" altLang="en-US" sz="2000" b="1" dirty="0">
                <a:solidFill>
                  <a:srgbClr val="403F44"/>
                </a:solidFill>
                <a:effectLst>
                  <a:innerShdw blurRad="114300">
                    <a:prstClr val="black"/>
                  </a:innerShdw>
                </a:effectLst>
                <a:latin typeface="+mj-ea"/>
                <a:cs typeface="Segoe UI Light" panose="020B0502040204020203" pitchFamily="34" charset="0"/>
              </a:rPr>
              <a:t>用车费报销及附件要求</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7" name="矩形 6"/>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7779027" y="175688"/>
            <a:ext cx="3858792"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sym typeface="+mn-ea"/>
              </a:rPr>
              <a:t>⑧</a:t>
            </a:r>
            <a:r>
              <a:rPr lang="zh-CN" altLang="en-US" sz="2000" b="1" dirty="0">
                <a:solidFill>
                  <a:srgbClr val="403F44"/>
                </a:solidFill>
                <a:effectLst>
                  <a:innerShdw blurRad="114300">
                    <a:prstClr val="black"/>
                  </a:innerShdw>
                </a:effectLst>
                <a:latin typeface="+mj-ea"/>
                <a:cs typeface="Segoe UI Light" panose="020B0502040204020203" pitchFamily="34" charset="0"/>
              </a:rPr>
              <a:t>用车费报销及附件要求</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pic>
        <p:nvPicPr>
          <p:cNvPr id="7" name="图片 6"/>
          <p:cNvPicPr>
            <a:picLocks noChangeAspect="1"/>
          </p:cNvPicPr>
          <p:nvPr/>
        </p:nvPicPr>
        <p:blipFill>
          <a:blip r:embed="rId1"/>
          <a:stretch>
            <a:fillRect/>
          </a:stretch>
        </p:blipFill>
        <p:spPr>
          <a:xfrm>
            <a:off x="757377" y="1327711"/>
            <a:ext cx="5075038" cy="2351847"/>
          </a:xfrm>
          <a:prstGeom prst="rect">
            <a:avLst/>
          </a:prstGeom>
        </p:spPr>
      </p:pic>
      <p:pic>
        <p:nvPicPr>
          <p:cNvPr id="9" name="图片 8"/>
          <p:cNvPicPr>
            <a:picLocks noChangeAspect="1"/>
          </p:cNvPicPr>
          <p:nvPr/>
        </p:nvPicPr>
        <p:blipFill>
          <a:blip r:embed="rId2"/>
          <a:stretch>
            <a:fillRect/>
          </a:stretch>
        </p:blipFill>
        <p:spPr>
          <a:xfrm>
            <a:off x="6092119" y="859009"/>
            <a:ext cx="6057900" cy="4276725"/>
          </a:xfrm>
          <a:prstGeom prst="rect">
            <a:avLst/>
          </a:prstGeom>
        </p:spPr>
      </p:pic>
      <p:pic>
        <p:nvPicPr>
          <p:cNvPr id="11" name="图片 10"/>
          <p:cNvPicPr>
            <a:picLocks noChangeAspect="1"/>
          </p:cNvPicPr>
          <p:nvPr/>
        </p:nvPicPr>
        <p:blipFill>
          <a:blip r:embed="rId3"/>
          <a:stretch>
            <a:fillRect/>
          </a:stretch>
        </p:blipFill>
        <p:spPr>
          <a:xfrm>
            <a:off x="749426" y="3732557"/>
            <a:ext cx="5043305" cy="2806355"/>
          </a:xfrm>
          <a:prstGeom prst="rect">
            <a:avLst/>
          </a:prstGeom>
        </p:spPr>
      </p:pic>
      <p:sp>
        <p:nvSpPr>
          <p:cNvPr id="12" name="椭圆 11"/>
          <p:cNvSpPr/>
          <p:nvPr/>
        </p:nvSpPr>
        <p:spPr>
          <a:xfrm>
            <a:off x="3975652" y="2093843"/>
            <a:ext cx="675861" cy="49033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a:t>
            </a:r>
            <a:endParaRPr lang="zh-CN" altLang="en-US" sz="2400" b="1" dirty="0"/>
          </a:p>
        </p:txBody>
      </p:sp>
      <p:sp>
        <p:nvSpPr>
          <p:cNvPr id="13" name="椭圆 12"/>
          <p:cNvSpPr/>
          <p:nvPr/>
        </p:nvSpPr>
        <p:spPr>
          <a:xfrm>
            <a:off x="6925466" y="2898913"/>
            <a:ext cx="742122" cy="53008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2</a:t>
            </a:r>
            <a:endParaRPr lang="zh-CN" altLang="en-US" sz="2400" b="1" dirty="0"/>
          </a:p>
        </p:txBody>
      </p:sp>
      <p:sp>
        <p:nvSpPr>
          <p:cNvPr id="14" name="椭圆 13"/>
          <p:cNvSpPr/>
          <p:nvPr/>
        </p:nvSpPr>
        <p:spPr>
          <a:xfrm>
            <a:off x="3909391" y="3875847"/>
            <a:ext cx="742122" cy="53008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3</a:t>
            </a:r>
            <a:endParaRPr lang="zh-CN" altLang="en-US" sz="2400" b="1" dirty="0"/>
          </a:p>
        </p:txBody>
      </p:sp>
      <p:sp>
        <p:nvSpPr>
          <p:cNvPr id="10" name="矩形 9"/>
          <p:cNvSpPr/>
          <p:nvPr/>
        </p:nvSpPr>
        <p:spPr>
          <a:xfrm>
            <a:off x="879278" y="924193"/>
            <a:ext cx="4393869"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举例说明</a:t>
            </a:r>
            <a:endParaRPr lang="en-US" altLang="zh-CN" b="1" dirty="0">
              <a:solidFill>
                <a:schemeClr val="accent1">
                  <a:lumMod val="75000"/>
                </a:schemeClr>
              </a:solidFill>
            </a:endParaRPr>
          </a:p>
        </p:txBody>
      </p:sp>
      <p:sp>
        <p:nvSpPr>
          <p:cNvPr id="15" name="矩形 14"/>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386018" y="5530289"/>
            <a:ext cx="5660207" cy="830997"/>
          </a:xfrm>
          <a:prstGeom prst="rect">
            <a:avLst/>
          </a:prstGeom>
          <a:noFill/>
        </p:spPr>
        <p:txBody>
          <a:bodyPr wrap="square" rtlCol="0">
            <a:spAutoFit/>
          </a:bodyPr>
          <a:lstStyle/>
          <a:p>
            <a:r>
              <a:rPr lang="en-US" altLang="zh-CN" sz="1600" b="1" dirty="0">
                <a:solidFill>
                  <a:srgbClr val="C00000"/>
                </a:solidFill>
              </a:rPr>
              <a:t>【</a:t>
            </a:r>
            <a:r>
              <a:rPr lang="zh-CN" altLang="en-US" sz="1600" b="1" dirty="0">
                <a:solidFill>
                  <a:srgbClr val="C00000"/>
                </a:solidFill>
              </a:rPr>
              <a:t>重要提醒</a:t>
            </a:r>
            <a:r>
              <a:rPr lang="en-US" altLang="zh-CN" sz="1600" b="1" dirty="0">
                <a:solidFill>
                  <a:srgbClr val="C00000"/>
                </a:solidFill>
              </a:rPr>
              <a:t>】</a:t>
            </a:r>
            <a:r>
              <a:rPr lang="zh-CN" altLang="en-US" sz="1600" b="1" dirty="0">
                <a:solidFill>
                  <a:srgbClr val="C00000"/>
                </a:solidFill>
              </a:rPr>
              <a:t>：</a:t>
            </a:r>
            <a:r>
              <a:rPr lang="zh-CN" altLang="en-US" sz="1600" dirty="0"/>
              <a:t>依据</a:t>
            </a:r>
            <a:r>
              <a:rPr lang="en-US" altLang="zh-CN" sz="1600" dirty="0"/>
              <a:t>《</a:t>
            </a:r>
            <a:r>
              <a:rPr lang="zh-CN" altLang="en-US" sz="1600" dirty="0"/>
              <a:t>用车管理办法</a:t>
            </a:r>
            <a:r>
              <a:rPr lang="en-US" altLang="zh-CN" sz="1600" dirty="0"/>
              <a:t>》</a:t>
            </a:r>
            <a:r>
              <a:rPr lang="zh-CN" altLang="en-US" sz="1600" dirty="0"/>
              <a:t>，报销用车费必须事先提交用车申请。用车申请晚于实际用车时间的，不符合制度要求，不能报销。</a:t>
            </a:r>
            <a:endParaRPr lang="zh-CN" altLang="en-US" sz="1600"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7779027" y="175688"/>
            <a:ext cx="3858792"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rPr>
              <a:t>⑨</a:t>
            </a:r>
            <a:r>
              <a:rPr lang="zh-CN" altLang="en-US" sz="2000" b="1" dirty="0">
                <a:solidFill>
                  <a:srgbClr val="403F44"/>
                </a:solidFill>
                <a:effectLst>
                  <a:innerShdw blurRad="114300">
                    <a:prstClr val="black"/>
                  </a:innerShdw>
                </a:effectLst>
                <a:latin typeface="+mj-ea"/>
                <a:cs typeface="Segoe UI Light" panose="020B0502040204020203" pitchFamily="34" charset="0"/>
              </a:rPr>
              <a:t>办公费报销及附件要求</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10" name="矩形 9"/>
          <p:cNvSpPr/>
          <p:nvPr/>
        </p:nvSpPr>
        <p:spPr>
          <a:xfrm>
            <a:off x="879278" y="924193"/>
            <a:ext cx="4393869"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办公费的概念及列支范围</a:t>
            </a:r>
            <a:endParaRPr lang="en-US" altLang="zh-CN" b="1" dirty="0">
              <a:solidFill>
                <a:schemeClr val="accent1">
                  <a:lumMod val="75000"/>
                </a:schemeClr>
              </a:solidFill>
            </a:endParaRPr>
          </a:p>
        </p:txBody>
      </p:sp>
      <p:sp>
        <p:nvSpPr>
          <p:cNvPr id="15" name="矩形 14"/>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910417" y="1293525"/>
            <a:ext cx="10758541" cy="646331"/>
          </a:xfrm>
          <a:prstGeom prst="rect">
            <a:avLst/>
          </a:prstGeom>
          <a:noFill/>
        </p:spPr>
        <p:txBody>
          <a:bodyPr wrap="square" rtlCol="0">
            <a:spAutoFit/>
          </a:bodyPr>
          <a:lstStyle/>
          <a:p>
            <a:r>
              <a:rPr lang="en-US" altLang="zh-CN" sz="2000" b="1" dirty="0">
                <a:solidFill>
                  <a:srgbClr val="FFC000"/>
                </a:solidFill>
              </a:rPr>
              <a:t>GN</a:t>
            </a:r>
            <a:r>
              <a:rPr lang="zh-CN" altLang="en-US" dirty="0"/>
              <a:t>：</a:t>
            </a:r>
            <a:r>
              <a:rPr lang="zh-CN" altLang="en-US" sz="1600" b="0" i="0" dirty="0">
                <a:solidFill>
                  <a:srgbClr val="333333"/>
                </a:solidFill>
                <a:effectLst/>
              </a:rPr>
              <a:t>指公司各部门因办公需要发生的费用开支及材料消耗，主要指办公用品，包括耗用的文具、印刷、邮电、办公用品及报刊杂志等办公费用。</a:t>
            </a:r>
            <a:endParaRPr lang="zh-CN" altLang="en-US" sz="1600" dirty="0"/>
          </a:p>
        </p:txBody>
      </p:sp>
      <p:pic>
        <p:nvPicPr>
          <p:cNvPr id="8" name="图片 7"/>
          <p:cNvPicPr>
            <a:picLocks noChangeAspect="1"/>
          </p:cNvPicPr>
          <p:nvPr/>
        </p:nvPicPr>
        <p:blipFill>
          <a:blip r:embed="rId1"/>
          <a:stretch>
            <a:fillRect/>
          </a:stretch>
        </p:blipFill>
        <p:spPr>
          <a:xfrm>
            <a:off x="1868934" y="1890493"/>
            <a:ext cx="7839489" cy="47918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10" name="矩形 9"/>
          <p:cNvSpPr/>
          <p:nvPr/>
        </p:nvSpPr>
        <p:spPr>
          <a:xfrm>
            <a:off x="879278" y="924193"/>
            <a:ext cx="4393869"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办公费附件</a:t>
            </a:r>
            <a:endParaRPr lang="en-US" altLang="zh-CN" b="1" dirty="0">
              <a:solidFill>
                <a:schemeClr val="accent1">
                  <a:lumMod val="75000"/>
                </a:schemeClr>
              </a:solidFill>
            </a:endParaRPr>
          </a:p>
        </p:txBody>
      </p:sp>
      <p:sp>
        <p:nvSpPr>
          <p:cNvPr id="15" name="矩形 14"/>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a:stretch>
            <a:fillRect/>
          </a:stretch>
        </p:blipFill>
        <p:spPr>
          <a:xfrm>
            <a:off x="1843087" y="1708702"/>
            <a:ext cx="8505825" cy="4076700"/>
          </a:xfrm>
          <a:prstGeom prst="rect">
            <a:avLst/>
          </a:prstGeom>
        </p:spPr>
      </p:pic>
      <p:sp>
        <p:nvSpPr>
          <p:cNvPr id="17" name="矩形 16"/>
          <p:cNvSpPr/>
          <p:nvPr/>
        </p:nvSpPr>
        <p:spPr>
          <a:xfrm>
            <a:off x="7779027" y="175688"/>
            <a:ext cx="3858792"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sym typeface="+mn-ea"/>
              </a:rPr>
              <a:t>⑨</a:t>
            </a:r>
            <a:r>
              <a:rPr lang="zh-CN" altLang="en-US" sz="2000" b="1" dirty="0">
                <a:solidFill>
                  <a:srgbClr val="403F44"/>
                </a:solidFill>
                <a:effectLst>
                  <a:innerShdw blurRad="114300">
                    <a:prstClr val="black"/>
                  </a:innerShdw>
                </a:effectLst>
                <a:latin typeface="+mj-ea"/>
                <a:cs typeface="Segoe UI Light" panose="020B0502040204020203" pitchFamily="34" charset="0"/>
              </a:rPr>
              <a:t>办公费报销及附件要求</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8" name="文本框 7"/>
          <p:cNvSpPr txBox="1"/>
          <p:nvPr/>
        </p:nvSpPr>
        <p:spPr>
          <a:xfrm>
            <a:off x="6066182" y="5710019"/>
            <a:ext cx="5950225" cy="584775"/>
          </a:xfrm>
          <a:prstGeom prst="rect">
            <a:avLst/>
          </a:prstGeom>
          <a:noFill/>
        </p:spPr>
        <p:txBody>
          <a:bodyPr wrap="square" rtlCol="0">
            <a:spAutoFit/>
          </a:bodyPr>
          <a:lstStyle/>
          <a:p>
            <a:r>
              <a:rPr lang="en-US" altLang="zh-CN" sz="1600" b="1" dirty="0">
                <a:solidFill>
                  <a:srgbClr val="C00000"/>
                </a:solidFill>
                <a:latin typeface="+mn-lt"/>
              </a:rPr>
              <a:t>【</a:t>
            </a:r>
            <a:r>
              <a:rPr lang="zh-CN" altLang="en-US" sz="1600" b="1" dirty="0">
                <a:solidFill>
                  <a:srgbClr val="C00000"/>
                </a:solidFill>
                <a:latin typeface="+mn-lt"/>
              </a:rPr>
              <a:t>重要提醒</a:t>
            </a:r>
            <a:r>
              <a:rPr lang="en-US" altLang="zh-CN" sz="1600" b="1" dirty="0">
                <a:solidFill>
                  <a:srgbClr val="C00000"/>
                </a:solidFill>
                <a:latin typeface="+mn-lt"/>
              </a:rPr>
              <a:t>】</a:t>
            </a:r>
            <a:r>
              <a:rPr lang="zh-CN" altLang="en-US" sz="1600" b="1" dirty="0">
                <a:solidFill>
                  <a:srgbClr val="C00000"/>
                </a:solidFill>
                <a:latin typeface="+mn-lt"/>
              </a:rPr>
              <a:t>：</a:t>
            </a:r>
            <a:r>
              <a:rPr lang="zh-CN" altLang="en-US" sz="1600" b="1" dirty="0">
                <a:latin typeface="+mn-lt"/>
              </a:rPr>
              <a:t>报销办公费除合规发票、查验真伪外必须提供给业务真实性证明附件或者</a:t>
            </a:r>
            <a:r>
              <a:rPr lang="en-US" altLang="zh-CN" sz="1600" b="1" dirty="0">
                <a:latin typeface="+mn-lt"/>
              </a:rPr>
              <a:t>YPB35</a:t>
            </a:r>
            <a:r>
              <a:rPr lang="zh-CN" altLang="en-US" sz="1600" b="1" dirty="0">
                <a:latin typeface="+mn-lt"/>
              </a:rPr>
              <a:t>费用采购类申请。</a:t>
            </a:r>
            <a:endParaRPr lang="zh-CN" altLang="en-US" sz="1600" b="1" dirty="0">
              <a:latin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10" name="矩形 9"/>
          <p:cNvSpPr/>
          <p:nvPr/>
        </p:nvSpPr>
        <p:spPr>
          <a:xfrm>
            <a:off x="879278" y="924193"/>
            <a:ext cx="4393869"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党建活动经费列支</a:t>
            </a:r>
            <a:endParaRPr lang="en-US" altLang="zh-CN" b="1" dirty="0">
              <a:solidFill>
                <a:schemeClr val="accent1">
                  <a:lumMod val="75000"/>
                </a:schemeClr>
              </a:solidFill>
            </a:endParaRPr>
          </a:p>
        </p:txBody>
      </p:sp>
      <p:sp>
        <p:nvSpPr>
          <p:cNvPr id="15" name="矩形 14"/>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779027" y="175688"/>
            <a:ext cx="3858792"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rPr>
              <a:t>⑩</a:t>
            </a:r>
            <a:r>
              <a:rPr lang="zh-CN" altLang="en-US" sz="2000" b="1" dirty="0">
                <a:solidFill>
                  <a:srgbClr val="403F44"/>
                </a:solidFill>
                <a:effectLst>
                  <a:innerShdw blurRad="114300">
                    <a:prstClr val="black"/>
                  </a:innerShdw>
                </a:effectLst>
                <a:latin typeface="+mj-ea"/>
                <a:cs typeface="Segoe UI Light" panose="020B0502040204020203" pitchFamily="34" charset="0"/>
              </a:rPr>
              <a:t>党建活动经费及附件要求</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pic>
        <p:nvPicPr>
          <p:cNvPr id="5" name="图片 4"/>
          <p:cNvPicPr>
            <a:picLocks noChangeAspect="1"/>
          </p:cNvPicPr>
          <p:nvPr/>
        </p:nvPicPr>
        <p:blipFill>
          <a:blip r:embed="rId1"/>
          <a:stretch>
            <a:fillRect/>
          </a:stretch>
        </p:blipFill>
        <p:spPr>
          <a:xfrm>
            <a:off x="1761918" y="1565275"/>
            <a:ext cx="8429625" cy="4791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3999" y="10160"/>
            <a:ext cx="12179300" cy="6858000"/>
          </a:xfrm>
          <a:prstGeom prst="rect">
            <a:avLst/>
          </a:prstGeom>
        </p:spPr>
      </p:pic>
      <p:sp>
        <p:nvSpPr>
          <p:cNvPr id="12" name="Rectangle 4"/>
          <p:cNvSpPr>
            <a:spLocks noGrp="1" noChangeArrowheads="1"/>
          </p:cNvSpPr>
          <p:nvPr/>
        </p:nvSpPr>
        <p:spPr bwMode="auto">
          <a:xfrm>
            <a:off x="427367" y="389981"/>
            <a:ext cx="1809751"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sz="32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Char char="–"/>
              <a:defRPr sz="28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FontTx/>
              <a:buNone/>
            </a:pPr>
            <a:r>
              <a:rPr lang="zh-CN" altLang="en-US" sz="4000" b="1" dirty="0">
                <a:solidFill>
                  <a:srgbClr val="D6000F"/>
                </a:solidFill>
                <a:latin typeface="+mj-ea"/>
                <a:ea typeface="+mj-ea"/>
                <a:cs typeface="+mn-ea"/>
                <a:sym typeface="+mn-lt"/>
              </a:rPr>
              <a:t>目 录</a:t>
            </a:r>
            <a:endParaRPr lang="zh-CN" altLang="en-US" sz="4000" b="1" dirty="0">
              <a:solidFill>
                <a:srgbClr val="D6000F"/>
              </a:solidFill>
              <a:latin typeface="+mj-ea"/>
              <a:ea typeface="+mj-ea"/>
              <a:cs typeface="+mn-ea"/>
              <a:sym typeface="+mn-lt"/>
            </a:endParaRPr>
          </a:p>
        </p:txBody>
      </p:sp>
      <p:sp>
        <p:nvSpPr>
          <p:cNvPr id="81" name="矩形 80"/>
          <p:cNvSpPr/>
          <p:nvPr/>
        </p:nvSpPr>
        <p:spPr>
          <a:xfrm>
            <a:off x="6422058" y="2453996"/>
            <a:ext cx="4636803" cy="553085"/>
          </a:xfrm>
          <a:prstGeom prst="rect">
            <a:avLst/>
          </a:prstGeom>
        </p:spPr>
        <p:txBody>
          <a:bodyPr wrap="square">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1</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受限制会计科目及核算范围</a:t>
            </a:r>
            <a:endParaRPr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98" name="矩形 97"/>
          <p:cNvSpPr/>
          <p:nvPr/>
        </p:nvSpPr>
        <p:spPr>
          <a:xfrm>
            <a:off x="6422058" y="3152960"/>
            <a:ext cx="4546742" cy="553085"/>
          </a:xfrm>
          <a:prstGeom prst="rect">
            <a:avLst/>
          </a:prstGeom>
        </p:spPr>
        <p:txBody>
          <a:bodyPr wrap="square">
            <a:spAutoFit/>
          </a:bodyPr>
          <a:lstStyle/>
          <a:p>
            <a:pPr>
              <a:lnSpc>
                <a:spcPct val="150000"/>
              </a:lnSpc>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2</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日常流程填报指南</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102" name="矩形 101"/>
          <p:cNvSpPr/>
          <p:nvPr/>
        </p:nvSpPr>
        <p:spPr>
          <a:xfrm>
            <a:off x="6420559" y="3768119"/>
            <a:ext cx="4866589" cy="553085"/>
          </a:xfrm>
          <a:prstGeom prst="rect">
            <a:avLst/>
          </a:prstGeom>
        </p:spPr>
        <p:txBody>
          <a:bodyPr wrap="square">
            <a:spAutoFit/>
          </a:bodyPr>
          <a:lstStyle/>
          <a:p>
            <a:pPr>
              <a:lnSpc>
                <a:spcPct val="150000"/>
              </a:lnSpc>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3</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发票基础信息</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106" name="矩形 105"/>
          <p:cNvSpPr/>
          <p:nvPr/>
        </p:nvSpPr>
        <p:spPr>
          <a:xfrm>
            <a:off x="6388015" y="4340246"/>
            <a:ext cx="4704888" cy="553085"/>
          </a:xfrm>
          <a:prstGeom prst="rect">
            <a:avLst/>
          </a:prstGeom>
        </p:spPr>
        <p:txBody>
          <a:bodyPr wrap="square">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en-US" altLang="zh-CN"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4</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部分 </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业务招待费稽核要点</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9" name="矩形 8"/>
          <p:cNvSpPr/>
          <p:nvPr/>
        </p:nvSpPr>
        <p:spPr>
          <a:xfrm>
            <a:off x="6207694" y="3343008"/>
            <a:ext cx="212865" cy="1841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10" name="矩形 9"/>
          <p:cNvSpPr/>
          <p:nvPr/>
        </p:nvSpPr>
        <p:spPr>
          <a:xfrm>
            <a:off x="879278" y="924193"/>
            <a:ext cx="4393869"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党建活动经费附件</a:t>
            </a:r>
            <a:endParaRPr lang="en-US" altLang="zh-CN" b="1" dirty="0">
              <a:solidFill>
                <a:schemeClr val="accent1">
                  <a:lumMod val="75000"/>
                </a:schemeClr>
              </a:solidFill>
            </a:endParaRPr>
          </a:p>
        </p:txBody>
      </p:sp>
      <p:sp>
        <p:nvSpPr>
          <p:cNvPr id="15" name="矩形 14"/>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779027" y="175688"/>
            <a:ext cx="3858792" cy="398780"/>
          </a:xfrm>
          <a:prstGeom prst="rect">
            <a:avLst/>
          </a:prstGeom>
        </p:spPr>
        <p:txBody>
          <a:bodyPr wrap="square">
            <a:spAutoFit/>
          </a:bodyPr>
          <a:lstStyle/>
          <a:p>
            <a:pPr algn="ctr"/>
            <a:r>
              <a:rPr lang="zh-CN" sz="2000" b="1" dirty="0">
                <a:solidFill>
                  <a:srgbClr val="403F44"/>
                </a:solidFill>
                <a:effectLst>
                  <a:innerShdw blurRad="114300">
                    <a:prstClr val="black"/>
                  </a:innerShdw>
                </a:effectLst>
                <a:latin typeface="+mj-ea"/>
                <a:cs typeface="Segoe UI Light" panose="020B0502040204020203" pitchFamily="34" charset="0"/>
              </a:rPr>
              <a:t>⑩</a:t>
            </a:r>
            <a:r>
              <a:rPr lang="zh-CN" altLang="en-US" sz="2000" b="1" dirty="0">
                <a:solidFill>
                  <a:srgbClr val="403F44"/>
                </a:solidFill>
                <a:effectLst>
                  <a:innerShdw blurRad="114300">
                    <a:prstClr val="black"/>
                  </a:innerShdw>
                </a:effectLst>
                <a:latin typeface="+mj-ea"/>
                <a:cs typeface="Segoe UI Light" panose="020B0502040204020203" pitchFamily="34" charset="0"/>
              </a:rPr>
              <a:t>党建活动经费及附件要求</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pic>
        <p:nvPicPr>
          <p:cNvPr id="3" name="图片 2"/>
          <p:cNvPicPr>
            <a:picLocks noChangeAspect="1"/>
          </p:cNvPicPr>
          <p:nvPr/>
        </p:nvPicPr>
        <p:blipFill>
          <a:blip r:embed="rId1"/>
          <a:stretch>
            <a:fillRect/>
          </a:stretch>
        </p:blipFill>
        <p:spPr>
          <a:xfrm>
            <a:off x="1566034" y="1387155"/>
            <a:ext cx="8942940" cy="47992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8002270" y="175895"/>
            <a:ext cx="3635375" cy="398780"/>
          </a:xfrm>
          <a:prstGeom prst="rect">
            <a:avLst/>
          </a:prstGeom>
        </p:spPr>
        <p:txBody>
          <a:bodyPr wrap="square">
            <a:spAutoFit/>
          </a:bodyPr>
          <a:lstStyle/>
          <a:p>
            <a:pPr algn="ctr"/>
            <a:r>
              <a:rPr lang="zh-CN" altLang="en-US" sz="2000" b="1" dirty="0">
                <a:solidFill>
                  <a:srgbClr val="403F44"/>
                </a:solidFill>
                <a:effectLst>
                  <a:innerShdw blurRad="114300">
                    <a:prstClr val="black"/>
                  </a:innerShdw>
                </a:effectLst>
                <a:latin typeface="+mj-ea"/>
                <a:cs typeface="Segoe UI Light" panose="020B0502040204020203" pitchFamily="34" charset="0"/>
              </a:rPr>
              <a:t>特种设备检测报销及附件</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16" name="矩形 15"/>
          <p:cNvSpPr/>
          <p:nvPr/>
        </p:nvSpPr>
        <p:spPr>
          <a:xfrm>
            <a:off x="799713" y="967356"/>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特种设备检测费用报销及附件</a:t>
            </a:r>
            <a:endParaRPr lang="en-US" altLang="zh-CN" b="1" dirty="0">
              <a:solidFill>
                <a:schemeClr val="accent1">
                  <a:lumMod val="75000"/>
                </a:schemeClr>
              </a:solidFill>
            </a:endParaRPr>
          </a:p>
        </p:txBody>
      </p:sp>
      <p:sp>
        <p:nvSpPr>
          <p:cNvPr id="17" name="矩形 16"/>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007166" y="1630017"/>
            <a:ext cx="7288696" cy="338554"/>
          </a:xfrm>
          <a:prstGeom prst="rect">
            <a:avLst/>
          </a:prstGeom>
          <a:noFill/>
        </p:spPr>
        <p:txBody>
          <a:bodyPr wrap="square" rtlCol="0">
            <a:spAutoFit/>
          </a:bodyPr>
          <a:lstStyle/>
          <a:p>
            <a:r>
              <a:rPr lang="zh-CN" altLang="en-US" sz="1600" b="1" dirty="0"/>
              <a:t>公司特种设备的年检费用。</a:t>
            </a:r>
            <a:endParaRPr lang="zh-CN" altLang="en-US" sz="1600" b="1" dirty="0"/>
          </a:p>
        </p:txBody>
      </p:sp>
      <p:pic>
        <p:nvPicPr>
          <p:cNvPr id="6" name="图片 5"/>
          <p:cNvPicPr>
            <a:picLocks noChangeAspect="1"/>
          </p:cNvPicPr>
          <p:nvPr/>
        </p:nvPicPr>
        <p:blipFill>
          <a:blip r:embed="rId1"/>
          <a:stretch>
            <a:fillRect/>
          </a:stretch>
        </p:blipFill>
        <p:spPr>
          <a:xfrm>
            <a:off x="2692675" y="2181033"/>
            <a:ext cx="7869307" cy="3850490"/>
          </a:xfrm>
          <a:prstGeom prst="rect">
            <a:avLst/>
          </a:prstGeom>
        </p:spPr>
      </p:pic>
      <p:sp>
        <p:nvSpPr>
          <p:cNvPr id="3" name="文本框 2"/>
          <p:cNvSpPr txBox="1"/>
          <p:nvPr/>
        </p:nvSpPr>
        <p:spPr>
          <a:xfrm>
            <a:off x="8002270" y="166370"/>
            <a:ext cx="497205" cy="473710"/>
          </a:xfrm>
          <a:prstGeom prst="rect">
            <a:avLst/>
          </a:prstGeom>
          <a:noFill/>
        </p:spPr>
        <p:txBody>
          <a:bodyPr wrap="none" rtlCol="0" anchor="t">
            <a:noAutofit/>
          </a:bodyPr>
          <a:p>
            <a:r>
              <a:rPr lang="zh-CN" altLang="en-US" sz="2400">
                <a:latin typeface="微软雅黑" panose="020B0503020204020204" pitchFamily="34" charset="-122"/>
                <a:ea typeface="微软雅黑" panose="020B0503020204020204" pitchFamily="34" charset="-122"/>
              </a:rPr>
              <a:t>⑪</a:t>
            </a:r>
            <a:endParaRPr lang="zh-CN" altLang="en-US" sz="24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8454887" y="175688"/>
            <a:ext cx="3182931" cy="398780"/>
          </a:xfrm>
          <a:prstGeom prst="rect">
            <a:avLst/>
          </a:prstGeom>
        </p:spPr>
        <p:txBody>
          <a:bodyPr wrap="square">
            <a:spAutoFit/>
          </a:bodyPr>
          <a:lstStyle/>
          <a:p>
            <a:pPr algn="ctr"/>
            <a:r>
              <a:rPr lang="zh-CN" altLang="en-US" sz="2000" b="1" dirty="0">
                <a:solidFill>
                  <a:srgbClr val="403F44"/>
                </a:solidFill>
                <a:effectLst>
                  <a:innerShdw blurRad="114300">
                    <a:prstClr val="black"/>
                  </a:innerShdw>
                </a:effectLst>
                <a:latin typeface="+mj-ea"/>
                <a:cs typeface="Segoe UI Light" panose="020B0502040204020203" pitchFamily="34" charset="0"/>
              </a:rPr>
              <a:t>⑫物料消耗报销及附件</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16" name="矩形 15"/>
          <p:cNvSpPr/>
          <p:nvPr/>
        </p:nvSpPr>
        <p:spPr>
          <a:xfrm>
            <a:off x="799713" y="967356"/>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物料消耗报销及附件</a:t>
            </a:r>
            <a:endParaRPr lang="en-US" altLang="zh-CN" b="1" dirty="0">
              <a:solidFill>
                <a:schemeClr val="accent1">
                  <a:lumMod val="75000"/>
                </a:schemeClr>
              </a:solidFill>
            </a:endParaRPr>
          </a:p>
        </p:txBody>
      </p:sp>
      <p:sp>
        <p:nvSpPr>
          <p:cNvPr id="17" name="矩形 16"/>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007166" y="1630017"/>
            <a:ext cx="7288696" cy="337185"/>
          </a:xfrm>
          <a:prstGeom prst="rect">
            <a:avLst/>
          </a:prstGeom>
          <a:noFill/>
        </p:spPr>
        <p:txBody>
          <a:bodyPr wrap="square" rtlCol="0">
            <a:spAutoFit/>
          </a:bodyPr>
          <a:lstStyle/>
          <a:p>
            <a:r>
              <a:rPr lang="zh-CN" altLang="en-US" sz="1600" b="1" dirty="0"/>
              <a:t>氧气、乙炔、</a:t>
            </a:r>
            <a:r>
              <a:rPr lang="zh-CN" altLang="en-US" sz="1600" b="1" i="0" dirty="0">
                <a:solidFill>
                  <a:srgbClr val="000000"/>
                </a:solidFill>
                <a:effectLst/>
              </a:rPr>
              <a:t>二氧化碳、氮气费用等报销</a:t>
            </a:r>
            <a:endParaRPr lang="zh-CN" altLang="en-US" sz="1600" b="1" dirty="0"/>
          </a:p>
        </p:txBody>
      </p:sp>
      <p:pic>
        <p:nvPicPr>
          <p:cNvPr id="3" name="图片 2"/>
          <p:cNvPicPr>
            <a:picLocks noChangeAspect="1"/>
          </p:cNvPicPr>
          <p:nvPr/>
        </p:nvPicPr>
        <p:blipFill>
          <a:blip r:embed="rId1"/>
          <a:stretch>
            <a:fillRect/>
          </a:stretch>
        </p:blipFill>
        <p:spPr>
          <a:xfrm>
            <a:off x="2268659" y="2292678"/>
            <a:ext cx="8045604" cy="40636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8454887" y="175688"/>
            <a:ext cx="3182931" cy="398780"/>
          </a:xfrm>
          <a:prstGeom prst="rect">
            <a:avLst/>
          </a:prstGeom>
        </p:spPr>
        <p:txBody>
          <a:bodyPr wrap="square">
            <a:spAutoFit/>
          </a:bodyPr>
          <a:lstStyle/>
          <a:p>
            <a:pPr algn="ctr"/>
            <a:r>
              <a:rPr sz="2000" b="1" dirty="0">
                <a:solidFill>
                  <a:srgbClr val="403F44"/>
                </a:solidFill>
                <a:effectLst>
                  <a:innerShdw blurRad="114300">
                    <a:prstClr val="black"/>
                  </a:innerShdw>
                </a:effectLst>
                <a:latin typeface="+mj-ea"/>
                <a:cs typeface="Segoe UI Light" panose="020B0502040204020203" pitchFamily="34" charset="0"/>
              </a:rPr>
              <a:t>⑬</a:t>
            </a:r>
            <a:r>
              <a:rPr lang="zh-CN" altLang="en-US" sz="2000" b="1" dirty="0">
                <a:solidFill>
                  <a:srgbClr val="403F44"/>
                </a:solidFill>
                <a:effectLst>
                  <a:innerShdw blurRad="114300">
                    <a:prstClr val="black"/>
                  </a:innerShdw>
                </a:effectLst>
                <a:latin typeface="+mj-ea"/>
                <a:cs typeface="Segoe UI Light" panose="020B0502040204020203" pitchFamily="34" charset="0"/>
              </a:rPr>
              <a:t>招聘费报销及附件</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16" name="矩形 15"/>
          <p:cNvSpPr/>
          <p:nvPr/>
        </p:nvSpPr>
        <p:spPr>
          <a:xfrm>
            <a:off x="799713" y="967356"/>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招聘报销及附件</a:t>
            </a:r>
            <a:endParaRPr lang="en-US" altLang="zh-CN" b="1" dirty="0">
              <a:solidFill>
                <a:schemeClr val="accent1">
                  <a:lumMod val="75000"/>
                </a:schemeClr>
              </a:solidFill>
            </a:endParaRPr>
          </a:p>
        </p:txBody>
      </p:sp>
      <p:sp>
        <p:nvSpPr>
          <p:cNvPr id="17" name="矩形 16"/>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080051" y="1502808"/>
            <a:ext cx="10031897" cy="337185"/>
          </a:xfrm>
          <a:prstGeom prst="rect">
            <a:avLst/>
          </a:prstGeom>
          <a:noFill/>
        </p:spPr>
        <p:txBody>
          <a:bodyPr wrap="square" rtlCol="0">
            <a:spAutoFit/>
          </a:bodyPr>
          <a:lstStyle/>
          <a:p>
            <a:r>
              <a:rPr lang="zh-CN" altLang="en-US" sz="1600" b="1" dirty="0"/>
              <a:t>招聘费：为招聘而发生的招聘费，</a:t>
            </a:r>
            <a:r>
              <a:rPr lang="zh-CN" altLang="en-US" sz="1600" b="1" dirty="0">
                <a:solidFill>
                  <a:srgbClr val="C00000"/>
                </a:solidFill>
              </a:rPr>
              <a:t>新入职员工的交通费、暂时过度住宿费</a:t>
            </a:r>
            <a:r>
              <a:rPr lang="zh-CN" altLang="en-US" sz="1600" b="1" dirty="0"/>
              <a:t>、参加发布会发生的招聘广告等。</a:t>
            </a:r>
            <a:endParaRPr lang="zh-CN" altLang="en-US" sz="1600" b="1" dirty="0"/>
          </a:p>
        </p:txBody>
      </p:sp>
      <p:pic>
        <p:nvPicPr>
          <p:cNvPr id="6" name="图片 5"/>
          <p:cNvPicPr>
            <a:picLocks noChangeAspect="1"/>
          </p:cNvPicPr>
          <p:nvPr/>
        </p:nvPicPr>
        <p:blipFill>
          <a:blip r:embed="rId1"/>
          <a:stretch>
            <a:fillRect/>
          </a:stretch>
        </p:blipFill>
        <p:spPr>
          <a:xfrm>
            <a:off x="1799396" y="2346036"/>
            <a:ext cx="9349627" cy="40103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799713" y="967356"/>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企业负责人通讯费报销</a:t>
            </a:r>
            <a:endParaRPr lang="en-US" altLang="zh-CN" b="1" dirty="0">
              <a:solidFill>
                <a:schemeClr val="accent1">
                  <a:lumMod val="75000"/>
                </a:schemeClr>
              </a:solidFill>
            </a:endParaRPr>
          </a:p>
        </p:txBody>
      </p:sp>
      <p:sp>
        <p:nvSpPr>
          <p:cNvPr id="6" name="矩形 5"/>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99712" y="1497495"/>
            <a:ext cx="10554087" cy="1353185"/>
          </a:xfrm>
          <a:prstGeom prst="rect">
            <a:avLst/>
          </a:prstGeom>
          <a:noFill/>
        </p:spPr>
        <p:txBody>
          <a:bodyPr wrap="square" rtlCol="0">
            <a:spAutoFit/>
          </a:bodyPr>
          <a:lstStyle/>
          <a:p>
            <a:r>
              <a:rPr lang="zh-CN" altLang="en-US" dirty="0"/>
              <a:t>    </a:t>
            </a:r>
            <a:r>
              <a:rPr lang="zh-CN" altLang="en-US" sz="1600" dirty="0"/>
              <a:t>根据</a:t>
            </a:r>
            <a:r>
              <a:rPr lang="en-US" altLang="zh-CN" sz="1600" dirty="0"/>
              <a:t>《</a:t>
            </a:r>
            <a:r>
              <a:rPr lang="zh-CN" altLang="en-US" sz="1600" dirty="0"/>
              <a:t>企业负责人履职待遇、业务支出管理办法</a:t>
            </a:r>
            <a:r>
              <a:rPr lang="en-US" altLang="zh-CN" sz="1600" dirty="0"/>
              <a:t>》</a:t>
            </a:r>
            <a:r>
              <a:rPr lang="zh-CN" altLang="en-US" sz="1600" b="1" dirty="0"/>
              <a:t>第三十二条</a:t>
            </a:r>
            <a:r>
              <a:rPr lang="zh-CN" altLang="en-US" sz="1600" dirty="0"/>
              <a:t> 加强企业负责人从事公务活动所发生移动通信费用和住宅通信 费用的管理。采取预算额度内“限额实报实销”的方式，总部按照</a:t>
            </a:r>
            <a:r>
              <a:rPr lang="zh-CN" altLang="en-US" sz="1600" b="1" dirty="0">
                <a:solidFill>
                  <a:srgbClr val="C00000"/>
                </a:solidFill>
              </a:rPr>
              <a:t>月均 </a:t>
            </a:r>
            <a:r>
              <a:rPr lang="en-US" altLang="zh-CN" sz="1600" b="1" dirty="0">
                <a:solidFill>
                  <a:srgbClr val="C00000"/>
                </a:solidFill>
              </a:rPr>
              <a:t>500 </a:t>
            </a:r>
            <a:r>
              <a:rPr lang="zh-CN" altLang="en-US" sz="1600" b="1" dirty="0">
                <a:solidFill>
                  <a:srgbClr val="C00000"/>
                </a:solidFill>
              </a:rPr>
              <a:t>元</a:t>
            </a:r>
            <a:r>
              <a:rPr lang="zh-CN" altLang="en-US" sz="1600" dirty="0"/>
              <a:t>、可最长累计至年报销本人名义下的移动电话和固定电话通讯费据实报销，超过部分个 人自理。不得以任何名目为企业负责人发放通信补贴。</a:t>
            </a:r>
            <a:endParaRPr lang="en-US" altLang="zh-CN" sz="1600" dirty="0"/>
          </a:p>
          <a:p>
            <a:endParaRPr lang="en-US" altLang="zh-CN" sz="1600" dirty="0"/>
          </a:p>
          <a:p>
            <a:r>
              <a:rPr lang="en-US" altLang="zh-CN" sz="1600" dirty="0"/>
              <a:t>  </a:t>
            </a:r>
            <a:r>
              <a:rPr lang="zh-CN" altLang="en-US" sz="1600" dirty="0"/>
              <a:t>  具体报销限额以各公司</a:t>
            </a:r>
            <a:r>
              <a:rPr lang="en-US" altLang="zh-CN" sz="1600" dirty="0"/>
              <a:t>《</a:t>
            </a:r>
            <a:r>
              <a:rPr lang="zh-CN" altLang="en-US" sz="1600" dirty="0"/>
              <a:t>企业负责人履职待遇、业务支出管理办法</a:t>
            </a:r>
            <a:r>
              <a:rPr lang="en-US" altLang="zh-CN" sz="1600" dirty="0"/>
              <a:t>》</a:t>
            </a:r>
            <a:r>
              <a:rPr lang="zh-CN" altLang="en-US" sz="1600" dirty="0"/>
              <a:t>规定金额为准。</a:t>
            </a:r>
            <a:endParaRPr lang="zh-CN" altLang="en-US" sz="1600" dirty="0"/>
          </a:p>
        </p:txBody>
      </p:sp>
      <p:sp>
        <p:nvSpPr>
          <p:cNvPr id="9" name="矩形 8"/>
          <p:cNvSpPr/>
          <p:nvPr/>
        </p:nvSpPr>
        <p:spPr>
          <a:xfrm>
            <a:off x="8067675" y="175895"/>
            <a:ext cx="3569970" cy="398780"/>
          </a:xfrm>
          <a:prstGeom prst="rect">
            <a:avLst/>
          </a:prstGeom>
        </p:spPr>
        <p:txBody>
          <a:bodyPr wrap="square">
            <a:spAutoFit/>
          </a:bodyPr>
          <a:lstStyle/>
          <a:p>
            <a:pPr algn="ctr"/>
            <a:r>
              <a:rPr sz="2000" b="1" dirty="0">
                <a:solidFill>
                  <a:srgbClr val="403F44"/>
                </a:solidFill>
                <a:effectLst>
                  <a:innerShdw blurRad="114300">
                    <a:prstClr val="black"/>
                  </a:innerShdw>
                </a:effectLst>
                <a:latin typeface="+mj-ea"/>
                <a:cs typeface="Segoe UI Light" panose="020B0502040204020203" pitchFamily="34" charset="0"/>
              </a:rPr>
              <a:t>⑭</a:t>
            </a:r>
            <a:r>
              <a:rPr lang="zh-CN" altLang="en-US" sz="2000" b="1" dirty="0">
                <a:solidFill>
                  <a:srgbClr val="403F44"/>
                </a:solidFill>
                <a:effectLst>
                  <a:innerShdw blurRad="114300">
                    <a:prstClr val="black"/>
                  </a:innerShdw>
                </a:effectLst>
                <a:latin typeface="+mj-ea"/>
                <a:cs typeface="Segoe UI Light" panose="020B0502040204020203" pitchFamily="34" charset="0"/>
              </a:rPr>
              <a:t>企业负责人通讯费报销</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pic>
        <p:nvPicPr>
          <p:cNvPr id="11" name="图片 10"/>
          <p:cNvPicPr>
            <a:picLocks noChangeAspect="1"/>
          </p:cNvPicPr>
          <p:nvPr/>
        </p:nvPicPr>
        <p:blipFill>
          <a:blip r:embed="rId1"/>
          <a:stretch>
            <a:fillRect/>
          </a:stretch>
        </p:blipFill>
        <p:spPr>
          <a:xfrm>
            <a:off x="1711394" y="3293166"/>
            <a:ext cx="7962693" cy="31757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dirty="0"/>
          </a:p>
        </p:txBody>
      </p:sp>
      <p:sp>
        <p:nvSpPr>
          <p:cNvPr id="5" name="矩形 4"/>
          <p:cNvSpPr/>
          <p:nvPr/>
        </p:nvSpPr>
        <p:spPr>
          <a:xfrm>
            <a:off x="799713" y="967356"/>
            <a:ext cx="11122660" cy="369332"/>
          </a:xfrm>
          <a:prstGeom prst="rect">
            <a:avLst/>
          </a:prstGeom>
        </p:spPr>
        <p:txBody>
          <a:bodyPr wrap="square">
            <a:spAutoFit/>
          </a:bodyPr>
          <a:lstStyle/>
          <a:p>
            <a:pPr marL="285750" indent="-285750">
              <a:buFont typeface="Wingdings" panose="05000000000000000000" pitchFamily="2" charset="2"/>
              <a:buChar char="l"/>
            </a:pPr>
            <a:r>
              <a:rPr lang="zh-CN" altLang="en-US" b="1" dirty="0">
                <a:solidFill>
                  <a:schemeClr val="accent1">
                    <a:lumMod val="75000"/>
                  </a:schemeClr>
                </a:solidFill>
              </a:rPr>
              <a:t>企业负责人餐补报销</a:t>
            </a:r>
            <a:endParaRPr lang="en-US" altLang="zh-CN" b="1" dirty="0">
              <a:solidFill>
                <a:schemeClr val="accent1">
                  <a:lumMod val="75000"/>
                </a:schemeClr>
              </a:solidFill>
            </a:endParaRPr>
          </a:p>
        </p:txBody>
      </p:sp>
      <p:sp>
        <p:nvSpPr>
          <p:cNvPr id="6" name="矩形 5"/>
          <p:cNvSpPr/>
          <p:nvPr/>
        </p:nvSpPr>
        <p:spPr>
          <a:xfrm>
            <a:off x="338609" y="96971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08757" y="1108859"/>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a:stretch>
            <a:fillRect/>
          </a:stretch>
        </p:blipFill>
        <p:spPr>
          <a:xfrm>
            <a:off x="799713" y="1580942"/>
            <a:ext cx="10928461" cy="4068398"/>
          </a:xfrm>
          <a:prstGeom prst="rect">
            <a:avLst/>
          </a:prstGeom>
        </p:spPr>
      </p:pic>
      <p:sp>
        <p:nvSpPr>
          <p:cNvPr id="8" name="矩形 7"/>
          <p:cNvSpPr/>
          <p:nvPr/>
        </p:nvSpPr>
        <p:spPr>
          <a:xfrm>
            <a:off x="8454887" y="175688"/>
            <a:ext cx="3182931" cy="398780"/>
          </a:xfrm>
          <a:prstGeom prst="rect">
            <a:avLst/>
          </a:prstGeom>
        </p:spPr>
        <p:txBody>
          <a:bodyPr wrap="square">
            <a:spAutoFit/>
          </a:bodyPr>
          <a:lstStyle/>
          <a:p>
            <a:pPr algn="ctr"/>
            <a:r>
              <a:rPr sz="2000" b="1" dirty="0">
                <a:solidFill>
                  <a:srgbClr val="403F44"/>
                </a:solidFill>
                <a:effectLst>
                  <a:innerShdw blurRad="114300">
                    <a:prstClr val="black"/>
                  </a:innerShdw>
                </a:effectLst>
                <a:latin typeface="+mj-ea"/>
                <a:cs typeface="Segoe UI Light" panose="020B0502040204020203" pitchFamily="34" charset="0"/>
              </a:rPr>
              <a:t>⑮</a:t>
            </a:r>
            <a:r>
              <a:rPr lang="zh-CN" altLang="en-US" sz="2000" b="1" dirty="0">
                <a:solidFill>
                  <a:srgbClr val="403F44"/>
                </a:solidFill>
                <a:effectLst>
                  <a:innerShdw blurRad="114300">
                    <a:prstClr val="black"/>
                  </a:innerShdw>
                </a:effectLst>
                <a:latin typeface="+mj-ea"/>
                <a:cs typeface="Segoe UI Light" panose="020B0502040204020203" pitchFamily="34" charset="0"/>
              </a:rPr>
              <a:t>企业负责人餐补报销</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90154" y="372669"/>
            <a:ext cx="7627505" cy="5950870"/>
          </a:xfrm>
          <a:prstGeom prst="rect">
            <a:avLst/>
          </a:prstGeom>
        </p:spPr>
      </p:pic>
      <p:sp>
        <p:nvSpPr>
          <p:cNvPr id="8" name="鲲鹏展翅 比翼齐飞…"/>
          <p:cNvSpPr txBox="1"/>
          <p:nvPr/>
        </p:nvSpPr>
        <p:spPr>
          <a:xfrm>
            <a:off x="5783457" y="3052354"/>
            <a:ext cx="6217382" cy="716093"/>
          </a:xfrm>
          <a:prstGeom prst="rect">
            <a:avLst/>
          </a:prstGeom>
          <a:ln w="12700">
            <a:miter lim="400000"/>
          </a:ln>
        </p:spPr>
        <p:txBody>
          <a:bodyPr wrap="square" lIns="25400" tIns="25400" rIns="25400" bIns="25400" anchor="t">
            <a:spAutoFit/>
          </a:bodyPr>
          <a:lstStyle/>
          <a:p>
            <a:pPr algn="ctr" defTabSz="457200" hangingPunct="1">
              <a:lnSpc>
                <a:spcPct val="90000"/>
              </a:lnSpc>
              <a:spcBef>
                <a:spcPts val="500"/>
              </a:spcBef>
              <a:defRPr/>
            </a:pPr>
            <a:r>
              <a:rPr lang="zh-CN" altLang="en-US" sz="4800" b="1" spc="151" dirty="0">
                <a:latin typeface="FZLanTingHei-M-GBK" charset="-122"/>
                <a:ea typeface="FZLanTingHei-M-GBK" charset="-122"/>
                <a:cs typeface="FZLanTingHei-M-GBK" charset="-122"/>
              </a:rPr>
              <a:t>培训结束</a:t>
            </a:r>
            <a:endParaRPr lang="zh-CN" altLang="en-US" sz="4800" b="1" kern="1200" spc="151" dirty="0">
              <a:latin typeface="FZLanTingHei-M-GBK" charset="-122"/>
              <a:ea typeface="FZLanTingHei-M-GBK" charset="-122"/>
              <a:cs typeface="FZLanTingHei-M-GBK" charset="-122"/>
            </a:endParaRPr>
          </a:p>
        </p:txBody>
      </p:sp>
      <p:sp>
        <p:nvSpPr>
          <p:cNvPr id="9" name="文本框 8"/>
          <p:cNvSpPr txBox="1"/>
          <p:nvPr/>
        </p:nvSpPr>
        <p:spPr>
          <a:xfrm>
            <a:off x="10670526" y="6064494"/>
            <a:ext cx="1038747" cy="2590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457200" hangingPunct="1">
              <a:lnSpc>
                <a:spcPct val="150000"/>
              </a:lnSpc>
            </a:pPr>
            <a:r>
              <a:rPr lang="zh-CN" altLang="en-US" sz="900" b="0" kern="1200" dirty="0">
                <a:solidFill>
                  <a:prstClr val="white">
                    <a:lumMod val="50000"/>
                  </a:prstClr>
                </a:solidFill>
                <a:latin typeface="FZLanTingHei-M-GBK" charset="-122"/>
                <a:ea typeface="FZLanTingHei-M-GBK" charset="-122"/>
                <a:cs typeface="FZLanTingHei-M-GBK" charset="-122"/>
              </a:rPr>
              <a:t>内部资料  严禁外传</a:t>
            </a:r>
            <a:endParaRPr lang="zh-CN" altLang="en-US" sz="900" b="0" kern="1200" dirty="0">
              <a:solidFill>
                <a:prstClr val="white">
                  <a:lumMod val="50000"/>
                </a:prstClr>
              </a:solidFill>
              <a:latin typeface="FZLanTingHei-M-GBK" charset="-122"/>
              <a:ea typeface="FZLanTingHei-M-GBK" charset="-122"/>
              <a:cs typeface="FZLanTingHei-M-GBK" charset="-122"/>
            </a:endParaRPr>
          </a:p>
        </p:txBody>
      </p:sp>
      <p:pic>
        <p:nvPicPr>
          <p:cNvPr id="11" name="图片 10"/>
          <p:cNvPicPr>
            <a:picLocks noChangeAspect="1"/>
          </p:cNvPicPr>
          <p:nvPr/>
        </p:nvPicPr>
        <p:blipFill>
          <a:blip r:embed="rId2"/>
          <a:stretch>
            <a:fillRect/>
          </a:stretch>
        </p:blipFill>
        <p:spPr>
          <a:xfrm>
            <a:off x="11070378" y="199292"/>
            <a:ext cx="597952" cy="844726"/>
          </a:xfrm>
          <a:prstGeom prst="rect">
            <a:avLst/>
          </a:prstGeom>
        </p:spPr>
      </p:pic>
      <p:sp>
        <p:nvSpPr>
          <p:cNvPr id="13" name="文本框 12"/>
          <p:cNvSpPr txBox="1"/>
          <p:nvPr/>
        </p:nvSpPr>
        <p:spPr>
          <a:xfrm>
            <a:off x="7717659" y="3924148"/>
            <a:ext cx="2441694" cy="769441"/>
          </a:xfrm>
          <a:prstGeom prst="rect">
            <a:avLst/>
          </a:prstGeom>
          <a:noFill/>
        </p:spPr>
        <p:txBody>
          <a:bodyPr wrap="none" rtlCol="0">
            <a:spAutoFit/>
          </a:bodyPr>
          <a:lstStyle/>
          <a:p>
            <a:r>
              <a:rPr kumimoji="1" lang="zh-CN" altLang="en-US" sz="4400" dirty="0">
                <a:latin typeface="+mj-lt"/>
              </a:rPr>
              <a:t>谢谢观看</a:t>
            </a:r>
            <a:endParaRPr kumimoji="1" lang="zh-CN" altLang="en-US" sz="4400" dirty="0">
              <a:latin typeface="+mj-lt"/>
            </a:endParaRPr>
          </a:p>
        </p:txBody>
      </p:sp>
      <p:sp>
        <p:nvSpPr>
          <p:cNvPr id="12" name="矩形 11"/>
          <p:cNvSpPr/>
          <p:nvPr/>
        </p:nvSpPr>
        <p:spPr>
          <a:xfrm>
            <a:off x="1" y="6651812"/>
            <a:ext cx="12192000" cy="21987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80">
                                          <p:stCondLst>
                                            <p:cond delay="0"/>
                                          </p:stCondLst>
                                        </p:cTn>
                                        <p:tgtEl>
                                          <p:spTgt spid="13"/>
                                        </p:tgtEl>
                                      </p:cBhvr>
                                    </p:animEffect>
                                    <p:anim calcmode="lin" valueType="num">
                                      <p:cBhvr>
                                        <p:cTn id="2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gtEl>
                                      </p:cBhvr>
                                      <p:to x="100000" y="60000"/>
                                    </p:animScale>
                                    <p:animScale>
                                      <p:cBhvr>
                                        <p:cTn id="32" dur="166" decel="50000">
                                          <p:stCondLst>
                                            <p:cond delay="676"/>
                                          </p:stCondLst>
                                        </p:cTn>
                                        <p:tgtEl>
                                          <p:spTgt spid="13"/>
                                        </p:tgtEl>
                                      </p:cBhvr>
                                      <p:to x="100000" y="100000"/>
                                    </p:animScale>
                                    <p:animScale>
                                      <p:cBhvr>
                                        <p:cTn id="33" dur="26">
                                          <p:stCondLst>
                                            <p:cond delay="1312"/>
                                          </p:stCondLst>
                                        </p:cTn>
                                        <p:tgtEl>
                                          <p:spTgt spid="13"/>
                                        </p:tgtEl>
                                      </p:cBhvr>
                                      <p:to x="100000" y="80000"/>
                                    </p:animScale>
                                    <p:animScale>
                                      <p:cBhvr>
                                        <p:cTn id="34" dur="166" decel="50000">
                                          <p:stCondLst>
                                            <p:cond delay="1338"/>
                                          </p:stCondLst>
                                        </p:cTn>
                                        <p:tgtEl>
                                          <p:spTgt spid="13"/>
                                        </p:tgtEl>
                                      </p:cBhvr>
                                      <p:to x="100000" y="100000"/>
                                    </p:animScale>
                                    <p:animScale>
                                      <p:cBhvr>
                                        <p:cTn id="35" dur="26">
                                          <p:stCondLst>
                                            <p:cond delay="1642"/>
                                          </p:stCondLst>
                                        </p:cTn>
                                        <p:tgtEl>
                                          <p:spTgt spid="13"/>
                                        </p:tgtEl>
                                      </p:cBhvr>
                                      <p:to x="100000" y="90000"/>
                                    </p:animScale>
                                    <p:animScale>
                                      <p:cBhvr>
                                        <p:cTn id="36" dur="166" decel="50000">
                                          <p:stCondLst>
                                            <p:cond delay="1668"/>
                                          </p:stCondLst>
                                        </p:cTn>
                                        <p:tgtEl>
                                          <p:spTgt spid="13"/>
                                        </p:tgtEl>
                                      </p:cBhvr>
                                      <p:to x="100000" y="100000"/>
                                    </p:animScale>
                                    <p:animScale>
                                      <p:cBhvr>
                                        <p:cTn id="37" dur="26">
                                          <p:stCondLst>
                                            <p:cond delay="1808"/>
                                          </p:stCondLst>
                                        </p:cTn>
                                        <p:tgtEl>
                                          <p:spTgt spid="13"/>
                                        </p:tgtEl>
                                      </p:cBhvr>
                                      <p:to x="100000" y="95000"/>
                                    </p:animScale>
                                    <p:animScale>
                                      <p:cBhvr>
                                        <p:cTn id="38"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D892769-B9A0-42A3-B798-F2DD9B97BD15}" type="slidenum">
              <a:rPr lang="zh-CN" altLang="en-US" smtClean="0"/>
            </a:fld>
            <a:endParaRPr lang="zh-CN" altLang="en-US"/>
          </a:p>
        </p:txBody>
      </p:sp>
      <p:sp>
        <p:nvSpPr>
          <p:cNvPr id="5" name="矩形 4"/>
          <p:cNvSpPr/>
          <p:nvPr/>
        </p:nvSpPr>
        <p:spPr>
          <a:xfrm>
            <a:off x="463826" y="993913"/>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1304" y="1166191"/>
            <a:ext cx="410817" cy="2782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086485" y="933450"/>
            <a:ext cx="6675120" cy="398780"/>
          </a:xfrm>
          <a:prstGeom prst="rect">
            <a:avLst/>
          </a:prstGeom>
          <a:noFill/>
        </p:spPr>
        <p:txBody>
          <a:bodyPr wrap="square" rtlCol="0">
            <a:spAutoFit/>
          </a:bodyPr>
          <a:lstStyle/>
          <a:p>
            <a:r>
              <a:rPr lang="en-US" altLang="zh-CN" sz="2000" b="1" dirty="0"/>
              <a:t>1</a:t>
            </a:r>
            <a:r>
              <a:rPr lang="zh-CN" altLang="en-US" sz="2000" b="1" dirty="0"/>
              <a:t>、</a:t>
            </a:r>
            <a:r>
              <a:rPr lang="zh-CN" sz="2000" b="1" dirty="0"/>
              <a:t>YPE02叶片日常费用报销流程</a:t>
            </a:r>
            <a:r>
              <a:rPr lang="en-US" altLang="zh-CN" sz="2000" b="1" dirty="0"/>
              <a:t> - </a:t>
            </a:r>
            <a:r>
              <a:rPr lang="zh-CN" altLang="en-US" sz="1600" b="1" dirty="0"/>
              <a:t>基础信息</a:t>
            </a:r>
            <a:r>
              <a:rPr lang="zh-CN" sz="1600" b="1" dirty="0"/>
              <a:t>表单展示</a:t>
            </a:r>
            <a:endParaRPr lang="zh-CN" sz="1600" b="1" dirty="0"/>
          </a:p>
        </p:txBody>
      </p:sp>
      <p:sp>
        <p:nvSpPr>
          <p:cNvPr id="9" name="矩形 8"/>
          <p:cNvSpPr/>
          <p:nvPr/>
        </p:nvSpPr>
        <p:spPr>
          <a:xfrm>
            <a:off x="9158605" y="271780"/>
            <a:ext cx="2860675" cy="398780"/>
          </a:xfrm>
          <a:prstGeom prst="rect">
            <a:avLst/>
          </a:prstGeom>
        </p:spPr>
        <p:txBody>
          <a:bodyPr wrap="square">
            <a:spAutoFit/>
          </a:bodyPr>
          <a:lstStyle/>
          <a:p>
            <a:pPr algn="ctr"/>
            <a:r>
              <a:rPr lang="zh-CN" altLang="en-US" sz="2000" b="1" dirty="0">
                <a:solidFill>
                  <a:srgbClr val="403F44"/>
                </a:solidFill>
                <a:effectLst>
                  <a:innerShdw blurRad="114300">
                    <a:prstClr val="black"/>
                  </a:innerShdw>
                </a:effectLst>
                <a:latin typeface="等线 Light" panose="02010600030101010101" pitchFamily="2" charset="-122"/>
                <a:cs typeface="Segoe UI Light" panose="020B0502040204020203" pitchFamily="34" charset="0"/>
              </a:rPr>
              <a:t>日常</a:t>
            </a:r>
            <a:r>
              <a:rPr lang="zh-CN" altLang="en-US" sz="2000" b="1" dirty="0">
                <a:solidFill>
                  <a:srgbClr val="403F44"/>
                </a:solidFill>
                <a:effectLst>
                  <a:innerShdw blurRad="114300">
                    <a:prstClr val="black"/>
                  </a:innerShdw>
                </a:effectLst>
                <a:latin typeface="+mj-ea"/>
                <a:cs typeface="Segoe UI Light" panose="020B0502040204020203" pitchFamily="34" charset="0"/>
              </a:rPr>
              <a:t>流程填报指南</a:t>
            </a:r>
            <a:endParaRPr lang="en-US" altLang="zh-CN" sz="2000" b="1" dirty="0">
              <a:solidFill>
                <a:srgbClr val="403F44"/>
              </a:solidFill>
              <a:effectLst>
                <a:innerShdw blurRad="114300">
                  <a:prstClr val="black"/>
                </a:innerShdw>
              </a:effectLst>
              <a:latin typeface="+mj-ea"/>
              <a:cs typeface="Segoe UI Light" panose="020B0502040204020203" pitchFamily="34" charset="0"/>
            </a:endParaRPr>
          </a:p>
        </p:txBody>
      </p:sp>
      <p:sp>
        <p:nvSpPr>
          <p:cNvPr id="3" name="文本框 2"/>
          <p:cNvSpPr txBox="1"/>
          <p:nvPr/>
        </p:nvSpPr>
        <p:spPr>
          <a:xfrm>
            <a:off x="927735" y="6210935"/>
            <a:ext cx="10596245" cy="508000"/>
          </a:xfrm>
          <a:prstGeom prst="rect">
            <a:avLst/>
          </a:prstGeom>
          <a:noFill/>
        </p:spPr>
        <p:txBody>
          <a:bodyPr wrap="square" rtlCol="0">
            <a:noAutofit/>
          </a:bodyPr>
          <a:p>
            <a:endParaRPr lang="en-US" altLang="zh-CN" sz="2000" b="1" dirty="0">
              <a:solidFill>
                <a:srgbClr val="FF0000"/>
              </a:solidFill>
            </a:endParaRPr>
          </a:p>
          <a:p>
            <a:endParaRPr lang="zh-CN" altLang="en-US" sz="2000"/>
          </a:p>
        </p:txBody>
      </p:sp>
      <p:pic>
        <p:nvPicPr>
          <p:cNvPr id="16" name="图片 15">
            <a:hlinkHover r:id="" action="ppaction://hlinkshowjump?jump=nextslide"/>
          </p:cNvPr>
          <p:cNvPicPr>
            <a:picLocks noChangeAspect="1"/>
          </p:cNvPicPr>
          <p:nvPr/>
        </p:nvPicPr>
        <p:blipFill>
          <a:blip r:embed="rId1"/>
          <a:stretch>
            <a:fillRect/>
          </a:stretch>
        </p:blipFill>
        <p:spPr>
          <a:xfrm>
            <a:off x="742315" y="1378585"/>
            <a:ext cx="11090275" cy="4870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tags/tag1.xml><?xml version="1.0" encoding="utf-8"?>
<p:tagLst xmlns:p="http://schemas.openxmlformats.org/presentationml/2006/main">
  <p:tag name="KSO_WM_UNIT_PLACING_PICTURE_USER_VIEWPORT" val="{&quot;height&quot;:10800,&quot;width&quot;:19180}"/>
</p:tagLst>
</file>

<file path=ppt/tags/tag10.xml><?xml version="1.0" encoding="utf-8"?>
<p:tagLst xmlns:p="http://schemas.openxmlformats.org/presentationml/2006/main">
  <p:tag name="KSO_WM_UNIT_TABLE_BEAUTIFY" val="smartTable{c7a0de5d-b68a-4666-a682-336581e3eee1}"/>
</p:tagLst>
</file>

<file path=ppt/tags/tag11.xml><?xml version="1.0" encoding="utf-8"?>
<p:tagLst xmlns:p="http://schemas.openxmlformats.org/presentationml/2006/main">
  <p:tag name="KSO_WM_UNIT_TABLE_BEAUTIFY" val="smartTable{6a8ca87d-ad4f-4fe6-a299-055666bf1100}"/>
</p:tagLst>
</file>

<file path=ppt/tags/tag12.xml><?xml version="1.0" encoding="utf-8"?>
<p:tagLst xmlns:p="http://schemas.openxmlformats.org/presentationml/2006/main">
  <p:tag name="KSO_WM_UNIT_TABLE_BEAUTIFY" val="smartTable{c3b51449-ab01-43b8-ba5f-b51af49d33a0}"/>
</p:tagLst>
</file>

<file path=ppt/tags/tag13.xml><?xml version="1.0" encoding="utf-8"?>
<p:tagLst xmlns:p="http://schemas.openxmlformats.org/presentationml/2006/main">
  <p:tag name="KSO_WM_UNIT_PLACING_PICTURE_USER_VIEWPORT" val="{&quot;height&quot;:7733,&quot;width&quot;:5855}"/>
</p:tagLst>
</file>

<file path=ppt/tags/tag14.xml><?xml version="1.0" encoding="utf-8"?>
<p:tagLst xmlns:p="http://schemas.openxmlformats.org/presentationml/2006/main">
  <p:tag name="KSO_WM_UNIT_PLACING_PICTURE_USER_VIEWPORT" val="{&quot;height&quot;:7574,&quot;width&quot;:11408}"/>
</p:tagLst>
</file>

<file path=ppt/tags/tag15.xml><?xml version="1.0" encoding="utf-8"?>
<p:tagLst xmlns:p="http://schemas.openxmlformats.org/presentationml/2006/main">
  <p:tag name="KSO_WM_UNIT_PLACING_PICTURE_USER_VIEWPORT" val="{&quot;height&quot;:7554.565354330709,&quot;width&quot;:13197.363779527559}"/>
</p:tagLst>
</file>

<file path=ppt/tags/tag16.xml><?xml version="1.0" encoding="utf-8"?>
<p:tagLst xmlns:p="http://schemas.openxmlformats.org/presentationml/2006/main">
  <p:tag name="KSO_WM_UNIT_PLACING_PICTURE_USER_VIEWPORT" val="{&quot;height&quot;:7800,&quot;width&quot;:12230}"/>
</p:tagLst>
</file>

<file path=ppt/tags/tag17.xml><?xml version="1.0" encoding="utf-8"?>
<p:tagLst xmlns:p="http://schemas.openxmlformats.org/presentationml/2006/main">
  <p:tag name="KSO_WM_UNIT_PLACING_PICTURE_USER_VIEWPORT" val="{&quot;height&quot;:5196,&quot;width&quot;:4377}"/>
</p:tagLst>
</file>

<file path=ppt/tags/tag18.xml><?xml version="1.0" encoding="utf-8"?>
<p:tagLst xmlns:p="http://schemas.openxmlformats.org/presentationml/2006/main">
  <p:tag name="KSO_WM_UNIT_PLACING_PICTURE_USER_VIEWPORT" val="{&quot;height&quot;:8540,&quot;width&quot;:16640}"/>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TABLE_BEAUTIFY" val="smartTable{3a2040e2-9d89-49ff-b420-f01e6452183a}"/>
</p:tagLst>
</file>

<file path=ppt/tags/tag20.xml><?xml version="1.0" encoding="utf-8"?>
<p:tagLst xmlns:p="http://schemas.openxmlformats.org/presentationml/2006/main">
  <p:tag name="KSO_WM_UNIT_TABLE_BEAUTIFY" val="smartTable{4de4b7a3-58b2-43fb-abd1-9f704f3861a4}"/>
  <p:tag name="TABLE_ENDDRAG_ORIGIN_RECT" val="898*409"/>
  <p:tag name="TABLE_ENDDRAG_RECT" val="35*133*898*409"/>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2*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2"/>
  <p:tag name="KSO_WM_UNIT_ID" val="diagram20171182_2*n_i*1_2"/>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23.xml><?xml version="1.0" encoding="utf-8"?>
<p:tagLst xmlns:p="http://schemas.openxmlformats.org/presentationml/2006/main">
  <p:tag name="KSO_WM_UNIT_SUBTYPE" val="a"/>
  <p:tag name="KSO_WM_UNIT_NOCLEAR" val="0"/>
  <p:tag name="KSO_WM_UNIT_VALUE" val="8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171182_2*n_h_h_f*1_2_1_1"/>
  <p:tag name="KSO_WM_TEMPLATE_CATEGORY" val="diagram"/>
  <p:tag name="KSO_WM_TEMPLATE_INDEX" val="20171182"/>
  <p:tag name="KSO_WM_UNIT_LAYERLEVEL" val="1_1_1_1"/>
  <p:tag name="KSO_WM_TAG_VERSION" val="1.0"/>
  <p:tag name="KSO_WM_BEAUTIFY_FLAG" val="#wm#"/>
  <p:tag name="KSO_WM_UNIT_PRESET_TEXT" val="点击此处添加正文，文字是您思想的提炼，为了演示发布的良好效果，请您尽可能提炼思想的精髓，然后简单的阐述您的观点"/>
  <p:tag name="KSO_WM_UNIT_TEXT_FILL_FORE_SCHEMECOLOR_INDEX" val="13"/>
  <p:tag name="KSO_WM_UNIT_TEXT_FILL_TYPE"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71182_2*n_h_h_i*1_2_1_1"/>
  <p:tag name="KSO_WM_TEMPLATE_CATEGORY" val="diagram"/>
  <p:tag name="KSO_WM_TEMPLATE_INDEX" val="20171182"/>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1_2"/>
  <p:tag name="KSO_WM_UNIT_ID" val="diagram20171182_2*n_h_h_i*1_2_1_2"/>
  <p:tag name="KSO_WM_TEMPLATE_CATEGORY" val="diagram"/>
  <p:tag name="KSO_WM_TEMPLATE_INDEX" val="20171182"/>
  <p:tag name="KSO_WM_UNIT_LAYERLEVEL" val="1_1_1_1"/>
  <p:tag name="KSO_WM_TAG_VERSION" val="1.0"/>
  <p:tag name="KSO_WM_BEAUTIFY_FLAG" val="#wm#"/>
  <p:tag name="KSO_WM_UNIT_TEXT_FILL_FORE_SCHEMECOLOR_INDEX" val="14"/>
  <p:tag name="KSO_WM_UNIT_TEXT_FILL_TYPE"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171182_2*n_h_h_i*1_2_3_1"/>
  <p:tag name="KSO_WM_TEMPLATE_CATEGORY" val="diagram"/>
  <p:tag name="KSO_WM_TEMPLATE_INDEX" val="20171182"/>
  <p:tag name="KSO_WM_UNIT_LAYERLEVEL" val="1_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3_2"/>
  <p:tag name="KSO_WM_UNIT_ID" val="diagram20171182_2*n_h_h_i*1_2_3_2"/>
  <p:tag name="KSO_WM_TEMPLATE_CATEGORY" val="diagram"/>
  <p:tag name="KSO_WM_TEMPLATE_INDEX" val="20171182"/>
  <p:tag name="KSO_WM_UNIT_LAYERLEVEL" val="1_1_1_1"/>
  <p:tag name="KSO_WM_TAG_VERSION" val="1.0"/>
  <p:tag name="KSO_WM_BEAUTIFY_FLAG" val="#wm#"/>
  <p:tag name="KSO_WM_UNIT_TEXT_FILL_FORE_SCHEMECOLOR_INDEX" val="14"/>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171182_2*n_h_h_i*1_2_2_1"/>
  <p:tag name="KSO_WM_TEMPLATE_CATEGORY" val="diagram"/>
  <p:tag name="KSO_WM_TEMPLATE_INDEX" val="20171182"/>
  <p:tag name="KSO_WM_UNIT_LAYERLEVEL" val="1_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2_2"/>
  <p:tag name="KSO_WM_UNIT_ID" val="diagram20171182_2*n_h_h_i*1_2_2_2"/>
  <p:tag name="KSO_WM_TEMPLATE_CATEGORY" val="diagram"/>
  <p:tag name="KSO_WM_TEMPLATE_INDEX" val="20171182"/>
  <p:tag name="KSO_WM_UNIT_LAYERLEVEL" val="1_1_1_1"/>
  <p:tag name="KSO_WM_TAG_VERSION" val="1.0"/>
  <p:tag name="KSO_WM_BEAUTIFY_FLAG" val="#wm#"/>
  <p:tag name="KSO_WM_UNIT_TEXT_FILL_FORE_SCHEMECOLOR_INDEX" val="14"/>
  <p:tag name="KSO_WM_UNIT_TEXT_FILL_TYPE" val="1"/>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UNIT_SUBTYPE" val="a"/>
  <p:tag name="KSO_WM_UNIT_NOCLEAR" val="0"/>
  <p:tag name="KSO_WM_UNIT_VALUE" val="8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171182_2*n_h_h_f*1_2_2_1"/>
  <p:tag name="KSO_WM_TEMPLATE_CATEGORY" val="diagram"/>
  <p:tag name="KSO_WM_TEMPLATE_INDEX" val="20171182"/>
  <p:tag name="KSO_WM_UNIT_LAYERLEVEL" val="1_1_1_1"/>
  <p:tag name="KSO_WM_TAG_VERSION" val="1.0"/>
  <p:tag name="KSO_WM_BEAUTIFY_FLAG" val="#wm#"/>
  <p:tag name="KSO_WM_UNIT_PRESET_TEXT" val="点击此处添加正文，文字是您思想的提炼，为了演示发布的良好效果，请您尽可能提炼思想的精髓，然后简单的阐述您的观点"/>
  <p:tag name="KSO_WM_UNIT_TEXT_FILL_FORE_SCHEMECOLOR_INDEX" val="13"/>
  <p:tag name="KSO_WM_UNIT_TEXT_FILL_TYPE" val="1"/>
</p:tagLst>
</file>

<file path=ppt/tags/tag31.xml><?xml version="1.0" encoding="utf-8"?>
<p:tagLst xmlns:p="http://schemas.openxmlformats.org/presentationml/2006/main">
  <p:tag name="KSO_WM_UNIT_SUBTYPE" val="a"/>
  <p:tag name="KSO_WM_UNIT_NOCLEAR" val="0"/>
  <p:tag name="KSO_WM_UNIT_VALUE" val="8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171182_2*n_h_h_f*1_2_3_1"/>
  <p:tag name="KSO_WM_TEMPLATE_CATEGORY" val="diagram"/>
  <p:tag name="KSO_WM_TEMPLATE_INDEX" val="20171182"/>
  <p:tag name="KSO_WM_UNIT_LAYERLEVEL" val="1_1_1_1"/>
  <p:tag name="KSO_WM_TAG_VERSION" val="1.0"/>
  <p:tag name="KSO_WM_BEAUTIFY_FLAG" val="#wm#"/>
  <p:tag name="KSO_WM_UNIT_PRESET_TEXT" val="点击此处添加正文，文字是您思想的提炼，为了演示发布的良好效果，请您尽可能提炼思想的精髓，然后简单的阐述您的观点"/>
  <p:tag name="KSO_WM_UNIT_TEXT_FILL_FORE_SCHEMECOLOR_INDEX" val="13"/>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171182_2*n_h_i*1_1_1"/>
  <p:tag name="KSO_WM_TEMPLATE_CATEGORY" val="diagram"/>
  <p:tag name="KSO_WM_TEMPLATE_INDEX" val="20171182"/>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3.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171182_2*n_h_a*1_1_1"/>
  <p:tag name="KSO_WM_TEMPLATE_CATEGORY" val="diagram"/>
  <p:tag name="KSO_WM_TEMPLATE_INDEX" val="20171182"/>
  <p:tag name="KSO_WM_UNIT_LAYERLEVEL" val="1_1_1"/>
  <p:tag name="KSO_WM_TAG_VERSION" val="1.0"/>
  <p:tag name="KSO_WM_BEAUTIFY_FLAG" val="#wm#"/>
  <p:tag name="KSO_WM_UNIT_PRESET_TEXT" val="点击输&#13;入标题"/>
  <p:tag name="KSO_WM_UNIT_TEXT_FILL_FORE_SCHEMECOLOR_INDEX" val="14"/>
  <p:tag name="KSO_WM_UNIT_TEXT_FILL_TYPE" val="1"/>
</p:tagLst>
</file>

<file path=ppt/tags/tag34.xml><?xml version="1.0" encoding="utf-8"?>
<p:tagLst xmlns:p="http://schemas.openxmlformats.org/presentationml/2006/main">
  <p:tag name="KSO_WPP_MARK_KEY" val="1dfb9e5b-48ca-4630-aa41-0d37a934080d"/>
  <p:tag name="COMMONDATA" val="eyJoZGlkIjoiNjUxNzU5YTM4MTMyZDU2OTFkMGIxYTQxZDk2ZGEwZTUifQ=="/>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UNIT_TABLE_BEAUTIFY" val="smartTable{3a2040e2-9d89-49ff-b420-f01e6452183a}"/>
  <p:tag name="TABLE_ENDDRAG_ORIGIN_RECT" val="882*453"/>
  <p:tag name="TABLE_ENDDRAG_RECT" val="37*79*882*453"/>
</p:tagLst>
</file>

<file path=ppt/tags/tag6.xml><?xml version="1.0" encoding="utf-8"?>
<p:tagLst xmlns:p="http://schemas.openxmlformats.org/presentationml/2006/main">
  <p:tag name="KSO_WM_UNIT_TABLE_BEAUTIFY" val="smartTable{3a2040e2-9d89-49ff-b420-f01e6452183a}"/>
</p:tagLst>
</file>

<file path=ppt/tags/tag7.xml><?xml version="1.0" encoding="utf-8"?>
<p:tagLst xmlns:p="http://schemas.openxmlformats.org/presentationml/2006/main">
  <p:tag name="KSO_WM_UNIT_TABLE_BEAUTIFY" val="smartTable{3a2040e2-9d89-49ff-b420-f01e6452183a}"/>
</p:tagLst>
</file>

<file path=ppt/tags/tag8.xml><?xml version="1.0" encoding="utf-8"?>
<p:tagLst xmlns:p="http://schemas.openxmlformats.org/presentationml/2006/main">
  <p:tag name="KSO_WM_UNIT_TABLE_BEAUTIFY" val="smartTable{3a2040e2-9d89-49ff-b420-f01e6452183a}"/>
</p:tagLst>
</file>

<file path=ppt/tags/tag9.xml><?xml version="1.0" encoding="utf-8"?>
<p:tagLst xmlns:p="http://schemas.openxmlformats.org/presentationml/2006/main">
  <p:tag name="KSO_WM_UNIT_TABLE_BEAUTIFY" val="smartTable{36d0a0c3-0eb2-4f78-9ca0-984d96b0ca60}"/>
</p:tagLst>
</file>

<file path=ppt/theme/theme1.xml><?xml version="1.0" encoding="utf-8"?>
<a:theme xmlns:a="http://schemas.openxmlformats.org/drawingml/2006/main" name="2019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13104</Words>
  <Application>WPS 演示</Application>
  <PresentationFormat>宽屏</PresentationFormat>
  <Paragraphs>1698</Paragraphs>
  <Slides>86</Slides>
  <Notes>6</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86</vt:i4>
      </vt:variant>
    </vt:vector>
  </HeadingPairs>
  <TitlesOfParts>
    <vt:vector size="105" baseType="lpstr">
      <vt:lpstr>Arial</vt:lpstr>
      <vt:lpstr>宋体</vt:lpstr>
      <vt:lpstr>Wingdings</vt:lpstr>
      <vt:lpstr>等线</vt:lpstr>
      <vt:lpstr>等线 Light</vt:lpstr>
      <vt:lpstr>Lantinghei SC Demibold</vt:lpstr>
      <vt:lpstr>微软雅黑</vt:lpstr>
      <vt:lpstr>FZLanTingHeiS-R-GB</vt:lpstr>
      <vt:lpstr>Wingdings</vt:lpstr>
      <vt:lpstr>Segoe UI Light</vt:lpstr>
      <vt:lpstr>黑体</vt:lpstr>
      <vt:lpstr>Arial Unicode MS</vt:lpstr>
      <vt:lpstr>Helvetica Neue</vt:lpstr>
      <vt:lpstr>Helvetica Neue</vt:lpstr>
      <vt:lpstr>楷体</vt:lpstr>
      <vt:lpstr>Times New Roman</vt:lpstr>
      <vt:lpstr>Calibri</vt:lpstr>
      <vt:lpstr>FZLanTingHei-M-GBK</vt:lpstr>
      <vt:lpstr>2019LOGO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huangxl</dc:creator>
  <cp:lastModifiedBy>WPS_1657000452</cp:lastModifiedBy>
  <cp:revision>8</cp:revision>
  <dcterms:created xsi:type="dcterms:W3CDTF">2022-11-16T04:01:00Z</dcterms:created>
  <dcterms:modified xsi:type="dcterms:W3CDTF">2023-03-15T05:44:41Z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2308C0D8E6BC496FB57AC3184CAD662F</vt:lpwstr>
  </property>
</Properties>
</file>