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3"/>
  </p:notesMasterIdLst>
  <p:sldIdLst>
    <p:sldId id="401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李 思遥" initials="李" lastIdx="1" clrIdx="0">
    <p:extLst>
      <p:ext uri="{19B8F6BF-5375-455C-9EA6-DF929625EA0E}">
        <p15:presenceInfo xmlns:p15="http://schemas.microsoft.com/office/powerpoint/2012/main" xmlns="" userId="df9c0ff6b6b512b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1CF"/>
    <a:srgbClr val="ED7D31"/>
    <a:srgbClr val="F9E0CF"/>
    <a:srgbClr val="FFF6F0"/>
    <a:srgbClr val="FEF6F0"/>
    <a:srgbClr val="FFFFCC"/>
    <a:srgbClr val="F9F8D4"/>
    <a:srgbClr val="001C54"/>
    <a:srgbClr val="000E2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4" autoAdjust="0"/>
    <p:restoredTop sz="87575" autoAdjust="0"/>
  </p:normalViewPr>
  <p:slideViewPr>
    <p:cSldViewPr snapToGrid="0" showGuides="1">
      <p:cViewPr varScale="1">
        <p:scale>
          <a:sx n="89" d="100"/>
          <a:sy n="89" d="100"/>
        </p:scale>
        <p:origin x="-21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25F64-8596-4B84-A576-67C63C12C901}" type="datetimeFigureOut">
              <a:rPr lang="zh-CN" altLang="en-US" smtClean="0"/>
              <a:t>2020-04-23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351D8-7DF9-4752-BB2B-7B81839E60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715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A755-DBB9-436F-8E7D-1D8AF86643C5}" type="datetime1">
              <a:rPr lang="zh-CN" altLang="en-US" smtClean="0"/>
              <a:t>2020-04-23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2769-B9A0-42A3-B798-F2DD9B97BD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720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124990"/>
            <a:ext cx="10515600" cy="502426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思源黑体 Regular" panose="020B0500000000000000" pitchFamily="34" charset="-122"/>
                <a:ea typeface="思源黑体 Regular" panose="020B0500000000000000" pitchFamily="34" charset="-122"/>
              </a:defRPr>
            </a:lvl1pPr>
            <a:lvl2pPr>
              <a:defRPr sz="1600">
                <a:latin typeface="思源黑体 Regular" panose="020B0500000000000000" pitchFamily="34" charset="-122"/>
                <a:ea typeface="思源黑体 Regular" panose="020B0500000000000000" pitchFamily="34" charset="-122"/>
              </a:defRPr>
            </a:lvl2pPr>
            <a:lvl3pPr>
              <a:defRPr sz="1400">
                <a:latin typeface="思源黑体 Regular" panose="020B0500000000000000" pitchFamily="34" charset="-122"/>
                <a:ea typeface="思源黑体 Regular" panose="020B0500000000000000" pitchFamily="34" charset="-122"/>
              </a:defRPr>
            </a:lvl3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A175-CF42-4863-8485-0BF2AB9C128F}" type="datetime1">
              <a:rPr lang="zh-CN" altLang="en-US" smtClean="0"/>
              <a:t>2020-04-23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2769-B9A0-42A3-B798-F2DD9B97BD1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 flipV="1">
            <a:off x="0" y="725906"/>
            <a:ext cx="12192000" cy="45719"/>
          </a:xfrm>
          <a:prstGeom prst="rect">
            <a:avLst/>
          </a:prstGeom>
          <a:solidFill>
            <a:srgbClr val="CF03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占位符 3"/>
          <p:cNvSpPr>
            <a:spLocks noGrp="1"/>
          </p:cNvSpPr>
          <p:nvPr>
            <p:ph type="title"/>
          </p:nvPr>
        </p:nvSpPr>
        <p:spPr>
          <a:xfrm>
            <a:off x="3581400" y="123580"/>
            <a:ext cx="8433261" cy="555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思源黑体 Regular" panose="020B0500000000000000" pitchFamily="34" charset="-122"/>
                <a:ea typeface="思源黑体 Regular" panose="020B0500000000000000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19" y="93617"/>
            <a:ext cx="2975104" cy="58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39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-216131"/>
            <a:ext cx="12192000" cy="7121236"/>
            <a:chOff x="0" y="-216131"/>
            <a:chExt cx="12192000" cy="712123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39"/>
            <a:stretch/>
          </p:blipFill>
          <p:spPr>
            <a:xfrm>
              <a:off x="0" y="-38794"/>
              <a:ext cx="12192000" cy="6896793"/>
            </a:xfrm>
            <a:prstGeom prst="rect">
              <a:avLst/>
            </a:prstGeom>
          </p:spPr>
        </p:pic>
        <p:grpSp>
          <p:nvGrpSpPr>
            <p:cNvPr id="8" name="组合 7"/>
            <p:cNvGrpSpPr/>
            <p:nvPr/>
          </p:nvGrpSpPr>
          <p:grpSpPr>
            <a:xfrm>
              <a:off x="0" y="-216131"/>
              <a:ext cx="8432266" cy="7121236"/>
              <a:chOff x="0" y="-216131"/>
              <a:chExt cx="8432266" cy="7121236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-38794"/>
                <a:ext cx="4479131" cy="68967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" name="直角三角形 9"/>
              <p:cNvSpPr/>
              <p:nvPr/>
            </p:nvSpPr>
            <p:spPr>
              <a:xfrm>
                <a:off x="4419600" y="-216131"/>
                <a:ext cx="4012666" cy="712123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1" name="标题 16"/>
          <p:cNvSpPr>
            <a:spLocks noGrp="1"/>
          </p:cNvSpPr>
          <p:nvPr>
            <p:ph type="title"/>
          </p:nvPr>
        </p:nvSpPr>
        <p:spPr>
          <a:xfrm>
            <a:off x="838200" y="2959332"/>
            <a:ext cx="4509655" cy="465946"/>
          </a:xfrm>
          <a:prstGeom prst="rect">
            <a:avLst/>
          </a:prstGeom>
        </p:spPr>
        <p:txBody>
          <a:bodyPr anchor="ctr"/>
          <a:lstStyle>
            <a:lvl1pPr algn="l">
              <a:defRPr>
                <a:latin typeface="思源黑体 Regular" panose="020B0500000000000000" pitchFamily="34" charset="-122"/>
                <a:ea typeface="思源黑体 Regular" panose="020B0500000000000000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803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626833BF-186F-4C83-A542-E2CDEC7B7B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60"/>
          <a:stretch/>
        </p:blipFill>
        <p:spPr>
          <a:xfrm>
            <a:off x="0" y="-3722"/>
            <a:ext cx="12192000" cy="6908826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0" y="-216131"/>
            <a:ext cx="8432266" cy="7182196"/>
            <a:chOff x="0" y="-216131"/>
            <a:chExt cx="8432266" cy="7182196"/>
          </a:xfrm>
        </p:grpSpPr>
        <p:sp>
          <p:nvSpPr>
            <p:cNvPr id="9" name="矩形 8"/>
            <p:cNvSpPr/>
            <p:nvPr/>
          </p:nvSpPr>
          <p:spPr>
            <a:xfrm>
              <a:off x="0" y="-38794"/>
              <a:ext cx="4479131" cy="70048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直角三角形 9"/>
            <p:cNvSpPr/>
            <p:nvPr/>
          </p:nvSpPr>
          <p:spPr>
            <a:xfrm>
              <a:off x="4419600" y="-216131"/>
              <a:ext cx="4012666" cy="712123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1" name="标题 16"/>
          <p:cNvSpPr>
            <a:spLocks noGrp="1"/>
          </p:cNvSpPr>
          <p:nvPr>
            <p:ph type="title"/>
          </p:nvPr>
        </p:nvSpPr>
        <p:spPr>
          <a:xfrm>
            <a:off x="838200" y="2959332"/>
            <a:ext cx="4509655" cy="465946"/>
          </a:xfrm>
          <a:prstGeom prst="rect">
            <a:avLst/>
          </a:prstGeom>
        </p:spPr>
        <p:txBody>
          <a:bodyPr anchor="ctr"/>
          <a:lstStyle>
            <a:lvl1pPr algn="l">
              <a:defRPr>
                <a:latin typeface="思源黑体 Regular" panose="020B0500000000000000" pitchFamily="34" charset="-122"/>
                <a:ea typeface="思源黑体 Regular" panose="020B0500000000000000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4815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Related image">
            <a:extLst>
              <a:ext uri="{FF2B5EF4-FFF2-40B4-BE49-F238E27FC236}">
                <a16:creationId xmlns:a16="http://schemas.microsoft.com/office/drawing/2014/main" xmlns="" id="{C7B91F43-BC5A-464D-8ECB-F7B30E74256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32"/>
          <a:stretch/>
        </p:blipFill>
        <p:spPr bwMode="auto">
          <a:xfrm>
            <a:off x="4317770" y="-59142"/>
            <a:ext cx="8007234" cy="691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0" y="-216131"/>
            <a:ext cx="8432266" cy="7121236"/>
            <a:chOff x="0" y="-216131"/>
            <a:chExt cx="8432266" cy="7121236"/>
          </a:xfrm>
        </p:grpSpPr>
        <p:sp>
          <p:nvSpPr>
            <p:cNvPr id="9" name="矩形 8"/>
            <p:cNvSpPr/>
            <p:nvPr/>
          </p:nvSpPr>
          <p:spPr>
            <a:xfrm>
              <a:off x="0" y="-116378"/>
              <a:ext cx="4479131" cy="69743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直角三角形 9"/>
            <p:cNvSpPr/>
            <p:nvPr/>
          </p:nvSpPr>
          <p:spPr>
            <a:xfrm>
              <a:off x="4419600" y="-216131"/>
              <a:ext cx="4012666" cy="712123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1" name="标题 16"/>
          <p:cNvSpPr>
            <a:spLocks noGrp="1"/>
          </p:cNvSpPr>
          <p:nvPr>
            <p:ph type="title"/>
          </p:nvPr>
        </p:nvSpPr>
        <p:spPr>
          <a:xfrm>
            <a:off x="838200" y="2959332"/>
            <a:ext cx="4509655" cy="465946"/>
          </a:xfrm>
          <a:prstGeom prst="rect">
            <a:avLst/>
          </a:prstGeom>
        </p:spPr>
        <p:txBody>
          <a:bodyPr anchor="ctr"/>
          <a:lstStyle>
            <a:lvl1pPr algn="l">
              <a:defRPr>
                <a:latin typeface="思源黑体 Regular" panose="020B0500000000000000" pitchFamily="34" charset="-122"/>
                <a:ea typeface="思源黑体 Regular" panose="020B0500000000000000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4967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60962" y="-216131"/>
            <a:ext cx="12252962" cy="7121236"/>
            <a:chOff x="-60962" y="-216131"/>
            <a:chExt cx="12252962" cy="712123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39"/>
            <a:stretch/>
          </p:blipFill>
          <p:spPr>
            <a:xfrm>
              <a:off x="0" y="-38794"/>
              <a:ext cx="12192000" cy="6896793"/>
            </a:xfrm>
            <a:prstGeom prst="rect">
              <a:avLst/>
            </a:prstGeom>
          </p:spPr>
        </p:pic>
        <p:grpSp>
          <p:nvGrpSpPr>
            <p:cNvPr id="8" name="组合 7"/>
            <p:cNvGrpSpPr/>
            <p:nvPr/>
          </p:nvGrpSpPr>
          <p:grpSpPr>
            <a:xfrm>
              <a:off x="-60962" y="-216131"/>
              <a:ext cx="8487686" cy="7121236"/>
              <a:chOff x="-60962" y="-216131"/>
              <a:chExt cx="8487686" cy="7121236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-60962" y="-38794"/>
                <a:ext cx="4479131" cy="6896793"/>
              </a:xfrm>
              <a:prstGeom prst="rect">
                <a:avLst/>
              </a:prstGeom>
              <a:solidFill>
                <a:schemeClr val="bg1">
                  <a:lumMod val="95000"/>
                  <a:alpha val="74000"/>
                </a:scheme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" name="直角三角形 9"/>
              <p:cNvSpPr/>
              <p:nvPr/>
            </p:nvSpPr>
            <p:spPr>
              <a:xfrm>
                <a:off x="4414058" y="-216131"/>
                <a:ext cx="4012666" cy="7121236"/>
              </a:xfrm>
              <a:prstGeom prst="rtTriangle">
                <a:avLst/>
              </a:prstGeom>
              <a:solidFill>
                <a:schemeClr val="bg1">
                  <a:lumMod val="95000"/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1" name="标题 16"/>
          <p:cNvSpPr>
            <a:spLocks noGrp="1"/>
          </p:cNvSpPr>
          <p:nvPr>
            <p:ph type="title"/>
          </p:nvPr>
        </p:nvSpPr>
        <p:spPr>
          <a:xfrm>
            <a:off x="838200" y="2959332"/>
            <a:ext cx="4509655" cy="465946"/>
          </a:xfrm>
          <a:prstGeom prst="rect">
            <a:avLst/>
          </a:prstGeom>
        </p:spPr>
        <p:txBody>
          <a:bodyPr anchor="ctr"/>
          <a:lstStyle>
            <a:lvl1pPr algn="l">
              <a:defRPr sz="4800">
                <a:solidFill>
                  <a:srgbClr val="FF0000"/>
                </a:solidFill>
                <a:latin typeface="思源黑体 Regular" panose="020B0500000000000000" pitchFamily="34" charset="-122"/>
                <a:ea typeface="思源黑体 Regular" panose="020B0500000000000000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353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16D6C86-6CE8-41CD-8F7A-F568E122F4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60"/>
          <a:stretch/>
        </p:blipFill>
        <p:spPr>
          <a:xfrm>
            <a:off x="0" y="-3722"/>
            <a:ext cx="12192000" cy="6908826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0" y="-3721"/>
            <a:ext cx="8430835" cy="6908826"/>
            <a:chOff x="0" y="-3721"/>
            <a:chExt cx="8430835" cy="6908826"/>
          </a:xfrm>
        </p:grpSpPr>
        <p:sp>
          <p:nvSpPr>
            <p:cNvPr id="9" name="矩形 8"/>
            <p:cNvSpPr/>
            <p:nvPr/>
          </p:nvSpPr>
          <p:spPr>
            <a:xfrm>
              <a:off x="0" y="0"/>
              <a:ext cx="4418169" cy="6857999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直角三角形 9"/>
            <p:cNvSpPr/>
            <p:nvPr/>
          </p:nvSpPr>
          <p:spPr>
            <a:xfrm>
              <a:off x="4418169" y="-3721"/>
              <a:ext cx="4012666" cy="6908826"/>
            </a:xfrm>
            <a:prstGeom prst="rtTriangle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1" name="标题 16"/>
          <p:cNvSpPr>
            <a:spLocks noGrp="1"/>
          </p:cNvSpPr>
          <p:nvPr>
            <p:ph type="title"/>
          </p:nvPr>
        </p:nvSpPr>
        <p:spPr>
          <a:xfrm>
            <a:off x="827117" y="3176629"/>
            <a:ext cx="5180213" cy="465946"/>
          </a:xfrm>
          <a:prstGeom prst="rect">
            <a:avLst/>
          </a:prstGeom>
        </p:spPr>
        <p:txBody>
          <a:bodyPr anchor="ctr"/>
          <a:lstStyle>
            <a:lvl1pPr algn="l">
              <a:defRPr sz="4800">
                <a:solidFill>
                  <a:schemeClr val="bg1"/>
                </a:solidFill>
                <a:latin typeface="思源黑体 Regular" panose="020B0500000000000000" pitchFamily="34" charset="-122"/>
                <a:ea typeface="思源黑体 Regular" panose="020B0500000000000000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92354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0F6E7-8CCC-4F09-8B27-5E3E1F45EA75}" type="datetime1">
              <a:rPr lang="zh-CN" altLang="en-US" smtClean="0"/>
              <a:t>2020-04-23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92769-B9A0-42A3-B798-F2DD9B97BD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44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70" r:id="rId4"/>
    <p:sldLayoutId id="2147483668" r:id="rId5"/>
    <p:sldLayoutId id="2147483667" r:id="rId6"/>
    <p:sldLayoutId id="2147483669" r:id="rId7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94676920-E743-4C65-B717-0EADBE6DB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0000"/>
              </a:srgbClr>
            </a:outerShdw>
            <a:reflection endPos="0" dist="50800" dir="5400000" sy="-100000" algn="bl" rotWithShape="0"/>
          </a:effectLst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xmlns="" id="{CB3E9F03-4D47-470A-BD37-5E4D05086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2769-B9A0-42A3-B798-F2DD9B97BD15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9B001A69-09DC-4A15-8AEE-2751CFCFB21B}"/>
              </a:ext>
            </a:extLst>
          </p:cNvPr>
          <p:cNvSpPr/>
          <p:nvPr/>
        </p:nvSpPr>
        <p:spPr>
          <a:xfrm>
            <a:off x="114300" y="1654518"/>
            <a:ext cx="2915566" cy="795005"/>
          </a:xfrm>
          <a:prstGeom prst="roundRect">
            <a:avLst/>
          </a:prstGeom>
          <a:solidFill>
            <a:schemeClr val="accent2">
              <a:lumMod val="60000"/>
              <a:lumOff val="40000"/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xmlns="" id="{16CEC5F4-8C25-44FD-B2D2-CBF7513AC90A}"/>
              </a:ext>
            </a:extLst>
          </p:cNvPr>
          <p:cNvSpPr/>
          <p:nvPr/>
        </p:nvSpPr>
        <p:spPr>
          <a:xfrm>
            <a:off x="3104112" y="1654518"/>
            <a:ext cx="2915566" cy="795005"/>
          </a:xfrm>
          <a:prstGeom prst="roundRect">
            <a:avLst/>
          </a:prstGeom>
          <a:solidFill>
            <a:schemeClr val="accent2">
              <a:lumMod val="60000"/>
              <a:lumOff val="40000"/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xmlns="" id="{A0E70374-BBCC-443A-874C-37577F6F14E0}"/>
              </a:ext>
            </a:extLst>
          </p:cNvPr>
          <p:cNvSpPr/>
          <p:nvPr/>
        </p:nvSpPr>
        <p:spPr>
          <a:xfrm>
            <a:off x="6108281" y="1676126"/>
            <a:ext cx="2915566" cy="795005"/>
          </a:xfrm>
          <a:prstGeom prst="roundRect">
            <a:avLst/>
          </a:prstGeom>
          <a:solidFill>
            <a:schemeClr val="accent2">
              <a:lumMod val="60000"/>
              <a:lumOff val="40000"/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xmlns="" id="{6B9D5A3F-3FDB-41B4-AAAD-6B8F66B48FF0}"/>
              </a:ext>
            </a:extLst>
          </p:cNvPr>
          <p:cNvSpPr/>
          <p:nvPr/>
        </p:nvSpPr>
        <p:spPr>
          <a:xfrm>
            <a:off x="9136380" y="1657891"/>
            <a:ext cx="2915566" cy="795005"/>
          </a:xfrm>
          <a:prstGeom prst="roundRect">
            <a:avLst/>
          </a:prstGeom>
          <a:solidFill>
            <a:schemeClr val="accent2">
              <a:lumMod val="60000"/>
              <a:lumOff val="40000"/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E984A4F8-E30A-45A4-B536-572D0334EA5A}"/>
              </a:ext>
            </a:extLst>
          </p:cNvPr>
          <p:cNvGrpSpPr/>
          <p:nvPr/>
        </p:nvGrpSpPr>
        <p:grpSpPr>
          <a:xfrm>
            <a:off x="114300" y="2471131"/>
            <a:ext cx="2915566" cy="4345776"/>
            <a:chOff x="218209" y="1905740"/>
            <a:chExt cx="2875512" cy="4704066"/>
          </a:xfrm>
          <a:solidFill>
            <a:srgbClr val="F9E0CF">
              <a:alpha val="93000"/>
            </a:srgbClr>
          </a:solidFill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3578C85E-05BE-4E13-9B7B-CA1CD273660E}"/>
                </a:ext>
              </a:extLst>
            </p:cNvPr>
            <p:cNvSpPr/>
            <p:nvPr/>
          </p:nvSpPr>
          <p:spPr>
            <a:xfrm>
              <a:off x="218209" y="1905740"/>
              <a:ext cx="2875512" cy="22351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xmlns="" id="{C26B67A5-C70E-4AA6-9DC6-9C00A0ED581F}"/>
                </a:ext>
              </a:extLst>
            </p:cNvPr>
            <p:cNvSpPr/>
            <p:nvPr/>
          </p:nvSpPr>
          <p:spPr>
            <a:xfrm>
              <a:off x="218209" y="4244690"/>
              <a:ext cx="2875512" cy="236511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43EFC8D6-A2A5-4314-AAF5-1370AE7EB9B3}"/>
                </a:ext>
              </a:extLst>
            </p:cNvPr>
            <p:cNvSpPr/>
            <p:nvPr/>
          </p:nvSpPr>
          <p:spPr>
            <a:xfrm>
              <a:off x="218209" y="4244689"/>
              <a:ext cx="2875512" cy="248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7C0BAAAD-7513-4D7B-BA39-AC0C7E2E98A9}"/>
              </a:ext>
            </a:extLst>
          </p:cNvPr>
          <p:cNvGrpSpPr/>
          <p:nvPr/>
        </p:nvGrpSpPr>
        <p:grpSpPr>
          <a:xfrm>
            <a:off x="3119699" y="2499140"/>
            <a:ext cx="2915566" cy="4345776"/>
            <a:chOff x="218209" y="1905740"/>
            <a:chExt cx="2875512" cy="4704066"/>
          </a:xfrm>
          <a:solidFill>
            <a:srgbClr val="F9E0CF">
              <a:alpha val="93000"/>
            </a:srgbClr>
          </a:solidFill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6C34FFCA-2F00-4A96-8AC8-6B851C89E11A}"/>
                </a:ext>
              </a:extLst>
            </p:cNvPr>
            <p:cNvSpPr/>
            <p:nvPr/>
          </p:nvSpPr>
          <p:spPr>
            <a:xfrm>
              <a:off x="218209" y="1905740"/>
              <a:ext cx="2875512" cy="22351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xmlns="" id="{3173D441-720C-48F5-8CB7-2225EFE74A6B}"/>
                </a:ext>
              </a:extLst>
            </p:cNvPr>
            <p:cNvSpPr/>
            <p:nvPr/>
          </p:nvSpPr>
          <p:spPr>
            <a:xfrm>
              <a:off x="218209" y="4244690"/>
              <a:ext cx="2875512" cy="236511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A95626FD-3565-4CB7-839F-367A16023077}"/>
                </a:ext>
              </a:extLst>
            </p:cNvPr>
            <p:cNvSpPr/>
            <p:nvPr/>
          </p:nvSpPr>
          <p:spPr>
            <a:xfrm>
              <a:off x="218209" y="4244689"/>
              <a:ext cx="2875512" cy="248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FCA549FB-B987-4903-9565-DA8C92361687}"/>
              </a:ext>
            </a:extLst>
          </p:cNvPr>
          <p:cNvGrpSpPr/>
          <p:nvPr/>
        </p:nvGrpSpPr>
        <p:grpSpPr>
          <a:xfrm>
            <a:off x="6141828" y="2520748"/>
            <a:ext cx="2915566" cy="4345776"/>
            <a:chOff x="218209" y="1905740"/>
            <a:chExt cx="2875512" cy="4704066"/>
          </a:xfrm>
          <a:solidFill>
            <a:srgbClr val="F9E0CF">
              <a:alpha val="93000"/>
            </a:srgbClr>
          </a:solidFill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xmlns="" id="{DD44448E-0C20-4F99-90F3-98DE0D12795D}"/>
                </a:ext>
              </a:extLst>
            </p:cNvPr>
            <p:cNvSpPr/>
            <p:nvPr/>
          </p:nvSpPr>
          <p:spPr>
            <a:xfrm>
              <a:off x="218209" y="1905740"/>
              <a:ext cx="2875512" cy="22351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xmlns="" id="{D2C37133-D65B-409E-A42D-774DFD7CB70A}"/>
                </a:ext>
              </a:extLst>
            </p:cNvPr>
            <p:cNvSpPr/>
            <p:nvPr/>
          </p:nvSpPr>
          <p:spPr>
            <a:xfrm>
              <a:off x="218209" y="4244690"/>
              <a:ext cx="2875512" cy="236511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5395FC17-ABFA-4AB2-ABA2-DE0FBFD6ABEE}"/>
                </a:ext>
              </a:extLst>
            </p:cNvPr>
            <p:cNvSpPr/>
            <p:nvPr/>
          </p:nvSpPr>
          <p:spPr>
            <a:xfrm>
              <a:off x="218209" y="4244689"/>
              <a:ext cx="2875512" cy="248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D8ED1AB3-D869-4013-BC3C-CB918E10C4BA}"/>
              </a:ext>
            </a:extLst>
          </p:cNvPr>
          <p:cNvGrpSpPr/>
          <p:nvPr/>
        </p:nvGrpSpPr>
        <p:grpSpPr>
          <a:xfrm>
            <a:off x="9117107" y="2512224"/>
            <a:ext cx="2915566" cy="4345776"/>
            <a:chOff x="218209" y="1905740"/>
            <a:chExt cx="2875512" cy="4704066"/>
          </a:xfrm>
          <a:solidFill>
            <a:srgbClr val="F9E0CF">
              <a:alpha val="93000"/>
            </a:srgbClr>
          </a:solidFill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xmlns="" id="{4A2C0801-E784-4FFA-B0A9-89B556845790}"/>
                </a:ext>
              </a:extLst>
            </p:cNvPr>
            <p:cNvSpPr/>
            <p:nvPr/>
          </p:nvSpPr>
          <p:spPr>
            <a:xfrm>
              <a:off x="218209" y="1905740"/>
              <a:ext cx="2875512" cy="22351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xmlns="" id="{7A9F87F6-9938-4A51-8085-371F03031190}"/>
                </a:ext>
              </a:extLst>
            </p:cNvPr>
            <p:cNvSpPr/>
            <p:nvPr/>
          </p:nvSpPr>
          <p:spPr>
            <a:xfrm>
              <a:off x="218209" y="4244690"/>
              <a:ext cx="2875512" cy="236511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xmlns="" id="{286F1DD0-FD46-4A7B-BB8D-259E222EDCB6}"/>
                </a:ext>
              </a:extLst>
            </p:cNvPr>
            <p:cNvSpPr/>
            <p:nvPr/>
          </p:nvSpPr>
          <p:spPr>
            <a:xfrm>
              <a:off x="218209" y="4244689"/>
              <a:ext cx="2875512" cy="2489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xmlns="" id="{48577F93-79FB-4CFA-BDF4-BC047023A2A3}"/>
              </a:ext>
            </a:extLst>
          </p:cNvPr>
          <p:cNvSpPr txBox="1"/>
          <p:nvPr/>
        </p:nvSpPr>
        <p:spPr>
          <a:xfrm>
            <a:off x="1844040" y="222622"/>
            <a:ext cx="8614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</a:rPr>
              <a:t>《</a:t>
            </a:r>
            <a:r>
              <a:rPr lang="zh-CN" altLang="en-US" sz="3600" b="1" dirty="0">
                <a:solidFill>
                  <a:srgbClr val="FF0000"/>
                </a:solidFill>
              </a:rPr>
              <a:t>关于深化增值税改革有关政策的公告</a:t>
            </a:r>
            <a:r>
              <a:rPr lang="en-US" altLang="zh-CN" sz="3600" b="1" dirty="0">
                <a:solidFill>
                  <a:srgbClr val="FF0000"/>
                </a:solidFill>
              </a:rPr>
              <a:t>》</a:t>
            </a:r>
          </a:p>
          <a:p>
            <a:pPr algn="ctr"/>
            <a:r>
              <a:rPr lang="en-US" altLang="zh-CN" sz="1600" dirty="0"/>
              <a:t>——</a:t>
            </a:r>
            <a:r>
              <a:rPr lang="zh-CN" altLang="en-US" sz="1600" dirty="0"/>
              <a:t>财政部</a:t>
            </a:r>
            <a:r>
              <a:rPr lang="en-US" altLang="zh-CN" sz="1600" dirty="0"/>
              <a:t> </a:t>
            </a:r>
            <a:r>
              <a:rPr lang="zh-CN" altLang="en-US" sz="1600" dirty="0"/>
              <a:t>税务总局 海关总署公告</a:t>
            </a:r>
            <a:r>
              <a:rPr lang="en-US" altLang="zh-CN" sz="1600" dirty="0"/>
              <a:t>2019</a:t>
            </a:r>
            <a:r>
              <a:rPr lang="zh-CN" altLang="en-US" sz="1600" dirty="0"/>
              <a:t>年第</a:t>
            </a:r>
            <a:r>
              <a:rPr lang="en-US" altLang="zh-CN" sz="1600" dirty="0"/>
              <a:t>39</a:t>
            </a:r>
            <a:r>
              <a:rPr lang="zh-CN" altLang="en-US" sz="1600" dirty="0"/>
              <a:t>号</a:t>
            </a:r>
            <a:endParaRPr lang="en-US" altLang="zh-CN" sz="1600" dirty="0"/>
          </a:p>
          <a:p>
            <a:pPr algn="ctr"/>
            <a:r>
              <a:rPr lang="zh-CN" altLang="en-US" sz="2000" dirty="0"/>
              <a:t>纳税人购进国内旅客运输服务，其进项税额允许从销项税额中抵扣</a:t>
            </a:r>
            <a:endParaRPr lang="zh-CN" altLang="en-US" dirty="0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xmlns="" id="{B4EAAE00-C413-484B-B44F-5F0F229A9001}"/>
              </a:ext>
            </a:extLst>
          </p:cNvPr>
          <p:cNvSpPr txBox="1"/>
          <p:nvPr/>
        </p:nvSpPr>
        <p:spPr>
          <a:xfrm>
            <a:off x="246752" y="2676207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2"/>
                </a:solidFill>
              </a:rPr>
              <a:t>票面要求</a:t>
            </a: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xmlns="" id="{3B98ECB3-8A43-4C18-9288-0CF0BA9FC26E}"/>
              </a:ext>
            </a:extLst>
          </p:cNvPr>
          <p:cNvSpPr txBox="1"/>
          <p:nvPr/>
        </p:nvSpPr>
        <p:spPr>
          <a:xfrm>
            <a:off x="282491" y="4741817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2"/>
                </a:solidFill>
              </a:rPr>
              <a:t>流程填写</a:t>
            </a: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xmlns="" id="{53E805DB-A974-4A08-A861-53DE0A74D566}"/>
              </a:ext>
            </a:extLst>
          </p:cNvPr>
          <p:cNvSpPr txBox="1"/>
          <p:nvPr/>
        </p:nvSpPr>
        <p:spPr>
          <a:xfrm>
            <a:off x="3252562" y="2727566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2"/>
                </a:solidFill>
              </a:rPr>
              <a:t>票面要求</a:t>
            </a: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xmlns="" id="{C8015057-1F73-486D-8B2E-0DFBB2940EA7}"/>
              </a:ext>
            </a:extLst>
          </p:cNvPr>
          <p:cNvSpPr txBox="1"/>
          <p:nvPr/>
        </p:nvSpPr>
        <p:spPr>
          <a:xfrm>
            <a:off x="3350518" y="4727858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2"/>
                </a:solidFill>
              </a:rPr>
              <a:t>流程填写</a:t>
            </a: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xmlns="" id="{62C7F6B5-2E55-4CE7-B1E5-6704221C726B}"/>
              </a:ext>
            </a:extLst>
          </p:cNvPr>
          <p:cNvSpPr txBox="1"/>
          <p:nvPr/>
        </p:nvSpPr>
        <p:spPr>
          <a:xfrm>
            <a:off x="6271111" y="2736655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2"/>
                </a:solidFill>
              </a:rPr>
              <a:t>票面要求</a:t>
            </a: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xmlns="" id="{E86341C9-CF80-43DE-9F54-22BFAEC8EA20}"/>
              </a:ext>
            </a:extLst>
          </p:cNvPr>
          <p:cNvSpPr txBox="1"/>
          <p:nvPr/>
        </p:nvSpPr>
        <p:spPr>
          <a:xfrm>
            <a:off x="6369067" y="4736947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2"/>
                </a:solidFill>
              </a:rPr>
              <a:t>流程填写</a:t>
            </a: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xmlns="" id="{62FE805C-48E5-4C48-AAAF-1BBDDAD5E781}"/>
              </a:ext>
            </a:extLst>
          </p:cNvPr>
          <p:cNvSpPr txBox="1"/>
          <p:nvPr/>
        </p:nvSpPr>
        <p:spPr>
          <a:xfrm>
            <a:off x="9209396" y="2736655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2"/>
                </a:solidFill>
              </a:rPr>
              <a:t>票面要求</a:t>
            </a: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xmlns="" id="{41EFEDAB-B2E3-44D5-85D4-CA017B78C18C}"/>
              </a:ext>
            </a:extLst>
          </p:cNvPr>
          <p:cNvSpPr txBox="1"/>
          <p:nvPr/>
        </p:nvSpPr>
        <p:spPr>
          <a:xfrm>
            <a:off x="9307352" y="4736947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2"/>
                </a:solidFill>
              </a:rPr>
              <a:t>流程填写</a:t>
            </a:r>
          </a:p>
        </p:txBody>
      </p:sp>
      <p:sp>
        <p:nvSpPr>
          <p:cNvPr id="146" name="文本框 145">
            <a:extLst>
              <a:ext uri="{FF2B5EF4-FFF2-40B4-BE49-F238E27FC236}">
                <a16:creationId xmlns:a16="http://schemas.microsoft.com/office/drawing/2014/main" xmlns="" id="{044647E8-4E0B-456B-A93A-F084260899FD}"/>
              </a:ext>
            </a:extLst>
          </p:cNvPr>
          <p:cNvSpPr txBox="1"/>
          <p:nvPr/>
        </p:nvSpPr>
        <p:spPr>
          <a:xfrm>
            <a:off x="246752" y="1804956"/>
            <a:ext cx="270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、行程单</a:t>
            </a:r>
            <a:r>
              <a:rPr lang="en-US" altLang="zh-CN" sz="2000" dirty="0"/>
              <a:t>-</a:t>
            </a:r>
            <a:r>
              <a:rPr lang="zh-CN" altLang="en-US" sz="2000" dirty="0"/>
              <a:t>飞机票</a:t>
            </a:r>
          </a:p>
        </p:txBody>
      </p:sp>
      <p:sp>
        <p:nvSpPr>
          <p:cNvPr id="169" name="文本框 168">
            <a:extLst>
              <a:ext uri="{FF2B5EF4-FFF2-40B4-BE49-F238E27FC236}">
                <a16:creationId xmlns:a16="http://schemas.microsoft.com/office/drawing/2014/main" xmlns="" id="{C2BAAAD9-B75E-4123-9587-3DCF23DFF343}"/>
              </a:ext>
            </a:extLst>
          </p:cNvPr>
          <p:cNvSpPr txBox="1"/>
          <p:nvPr/>
        </p:nvSpPr>
        <p:spPr>
          <a:xfrm>
            <a:off x="3206824" y="1799422"/>
            <a:ext cx="270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2</a:t>
            </a:r>
            <a:r>
              <a:rPr lang="zh-CN" altLang="en-US" sz="2000" dirty="0"/>
              <a:t>、铁路车票</a:t>
            </a:r>
            <a:r>
              <a:rPr lang="en-US" altLang="zh-CN" sz="2000" dirty="0"/>
              <a:t>-</a:t>
            </a:r>
            <a:r>
              <a:rPr lang="zh-CN" altLang="en-US" sz="2000" dirty="0"/>
              <a:t>火车票</a:t>
            </a:r>
          </a:p>
        </p:txBody>
      </p:sp>
      <p:sp>
        <p:nvSpPr>
          <p:cNvPr id="170" name="文本框 169">
            <a:extLst>
              <a:ext uri="{FF2B5EF4-FFF2-40B4-BE49-F238E27FC236}">
                <a16:creationId xmlns:a16="http://schemas.microsoft.com/office/drawing/2014/main" xmlns="" id="{80365156-A8FD-4711-9EB7-F0141EC42420}"/>
              </a:ext>
            </a:extLst>
          </p:cNvPr>
          <p:cNvSpPr txBox="1"/>
          <p:nvPr/>
        </p:nvSpPr>
        <p:spPr>
          <a:xfrm>
            <a:off x="6141828" y="1826564"/>
            <a:ext cx="270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、公路、水路等客票</a:t>
            </a:r>
          </a:p>
        </p:txBody>
      </p:sp>
      <p:sp>
        <p:nvSpPr>
          <p:cNvPr id="171" name="文本框 170">
            <a:extLst>
              <a:ext uri="{FF2B5EF4-FFF2-40B4-BE49-F238E27FC236}">
                <a16:creationId xmlns:a16="http://schemas.microsoft.com/office/drawing/2014/main" xmlns="" id="{4BC4F38C-56DC-4FA6-9728-53DEA9572E79}"/>
              </a:ext>
            </a:extLst>
          </p:cNvPr>
          <p:cNvSpPr txBox="1"/>
          <p:nvPr/>
        </p:nvSpPr>
        <p:spPr>
          <a:xfrm>
            <a:off x="9209396" y="1806216"/>
            <a:ext cx="2868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4</a:t>
            </a:r>
            <a:r>
              <a:rPr lang="zh-CN" altLang="en-US" sz="2000" dirty="0"/>
              <a:t>、增值税电子普通发票</a:t>
            </a:r>
          </a:p>
        </p:txBody>
      </p:sp>
      <p:sp>
        <p:nvSpPr>
          <p:cNvPr id="175" name="文本框 174">
            <a:extLst>
              <a:ext uri="{FF2B5EF4-FFF2-40B4-BE49-F238E27FC236}">
                <a16:creationId xmlns:a16="http://schemas.microsoft.com/office/drawing/2014/main" xmlns="" id="{75431D57-92D4-4C30-A0BA-45E5D14717B4}"/>
              </a:ext>
            </a:extLst>
          </p:cNvPr>
          <p:cNvSpPr txBox="1"/>
          <p:nvPr/>
        </p:nvSpPr>
        <p:spPr>
          <a:xfrm>
            <a:off x="246751" y="3108005"/>
            <a:ext cx="2679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A:</a:t>
            </a:r>
            <a:r>
              <a:rPr lang="zh-CN" altLang="en-US" sz="1600" dirty="0"/>
              <a:t>行程为国内航班的</a:t>
            </a:r>
            <a:endParaRPr lang="en-US" altLang="zh-CN" sz="1600" dirty="0"/>
          </a:p>
          <a:p>
            <a:r>
              <a:rPr lang="en-US" altLang="zh-CN" sz="1600" dirty="0"/>
              <a:t>B:</a:t>
            </a:r>
            <a:r>
              <a:rPr lang="zh-CN" altLang="en-US" sz="1600" dirty="0"/>
              <a:t>注明旅客身份信息的</a:t>
            </a:r>
            <a:endParaRPr lang="en-US" altLang="zh-CN" sz="1600" dirty="0"/>
          </a:p>
          <a:p>
            <a:r>
              <a:rPr lang="en-US" altLang="zh-CN" sz="1600" dirty="0"/>
              <a:t>C:</a:t>
            </a:r>
            <a:r>
              <a:rPr lang="zh-CN" altLang="en-US" sz="1600" dirty="0"/>
              <a:t>开票日期是</a:t>
            </a:r>
            <a:r>
              <a:rPr lang="en-US" altLang="zh-CN" sz="1600" dirty="0"/>
              <a:t>4</a:t>
            </a:r>
            <a:r>
              <a:rPr lang="zh-CN" altLang="en-US" sz="1600" dirty="0"/>
              <a:t>月</a:t>
            </a:r>
            <a:r>
              <a:rPr lang="en-US" altLang="zh-CN" sz="1600" dirty="0"/>
              <a:t>1</a:t>
            </a:r>
            <a:r>
              <a:rPr lang="zh-CN" altLang="en-US" sz="1600" dirty="0"/>
              <a:t>日之后的</a:t>
            </a:r>
            <a:endParaRPr lang="en-US" altLang="zh-CN" sz="1600" dirty="0"/>
          </a:p>
          <a:p>
            <a:r>
              <a:rPr lang="en-US" altLang="zh-CN" sz="1600" dirty="0"/>
              <a:t>D:</a:t>
            </a:r>
            <a:r>
              <a:rPr lang="zh-CN" altLang="en-US" sz="1600" dirty="0"/>
              <a:t>可抵部分为票价</a:t>
            </a:r>
            <a:r>
              <a:rPr lang="en-US" altLang="zh-CN" sz="1600" dirty="0"/>
              <a:t>+</a:t>
            </a:r>
            <a:r>
              <a:rPr lang="zh-CN" altLang="en-US" sz="1600" dirty="0"/>
              <a:t>燃油附加</a:t>
            </a:r>
          </a:p>
        </p:txBody>
      </p:sp>
      <p:sp>
        <p:nvSpPr>
          <p:cNvPr id="176" name="文本框 175">
            <a:extLst>
              <a:ext uri="{FF2B5EF4-FFF2-40B4-BE49-F238E27FC236}">
                <a16:creationId xmlns:a16="http://schemas.microsoft.com/office/drawing/2014/main" xmlns="" id="{7F781122-B547-41AC-BB7E-8A8B2449B411}"/>
              </a:ext>
            </a:extLst>
          </p:cNvPr>
          <p:cNvSpPr txBox="1"/>
          <p:nvPr/>
        </p:nvSpPr>
        <p:spPr>
          <a:xfrm>
            <a:off x="191256" y="5172946"/>
            <a:ext cx="28705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a:</a:t>
            </a:r>
            <a:r>
              <a:rPr lang="zh-CN" altLang="en-US" sz="1600" dirty="0"/>
              <a:t>票价</a:t>
            </a:r>
            <a:r>
              <a:rPr lang="en-US" altLang="zh-CN" sz="1600" dirty="0"/>
              <a:t>+</a:t>
            </a:r>
            <a:r>
              <a:rPr lang="zh-CN" altLang="en-US" sz="1600" dirty="0"/>
              <a:t>燃油附加部分发票类别选择“航空运输电子客票行程单”</a:t>
            </a:r>
            <a:endParaRPr lang="en-US" altLang="zh-CN" sz="1600" dirty="0"/>
          </a:p>
          <a:p>
            <a:r>
              <a:rPr lang="en-US" altLang="zh-CN" sz="1600" dirty="0"/>
              <a:t>b:</a:t>
            </a:r>
            <a:r>
              <a:rPr lang="zh-CN" altLang="en-US" sz="1600" dirty="0"/>
              <a:t>民航发展基金</a:t>
            </a:r>
            <a:r>
              <a:rPr lang="en-US" altLang="zh-CN" sz="1600" dirty="0"/>
              <a:t>+</a:t>
            </a:r>
            <a:r>
              <a:rPr lang="zh-CN" altLang="en-US" sz="1600" dirty="0"/>
              <a:t>其他税费发票类别选择“其他发票”</a:t>
            </a:r>
            <a:endParaRPr lang="en-US" altLang="zh-CN" sz="1600" dirty="0"/>
          </a:p>
          <a:p>
            <a:r>
              <a:rPr lang="en-US" altLang="zh-CN" sz="1600" dirty="0"/>
              <a:t>c: </a:t>
            </a:r>
            <a:r>
              <a:rPr lang="zh-CN" altLang="en-US" sz="1600" dirty="0"/>
              <a:t>国际航班选择其他发票</a:t>
            </a:r>
            <a:endParaRPr lang="en-US" altLang="zh-CN" sz="1600" dirty="0"/>
          </a:p>
        </p:txBody>
      </p:sp>
      <p:sp>
        <p:nvSpPr>
          <p:cNvPr id="177" name="文本框 176">
            <a:extLst>
              <a:ext uri="{FF2B5EF4-FFF2-40B4-BE49-F238E27FC236}">
                <a16:creationId xmlns:a16="http://schemas.microsoft.com/office/drawing/2014/main" xmlns="" id="{59F9B95C-3214-4BB3-B396-F1E47560ED59}"/>
              </a:ext>
            </a:extLst>
          </p:cNvPr>
          <p:cNvSpPr txBox="1"/>
          <p:nvPr/>
        </p:nvSpPr>
        <p:spPr>
          <a:xfrm>
            <a:off x="3250569" y="3137872"/>
            <a:ext cx="2679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A:</a:t>
            </a:r>
            <a:r>
              <a:rPr lang="zh-CN" altLang="en-US" sz="1600" dirty="0"/>
              <a:t>不含退票费</a:t>
            </a:r>
            <a:endParaRPr lang="en-US" altLang="zh-CN" sz="1600" dirty="0"/>
          </a:p>
          <a:p>
            <a:r>
              <a:rPr lang="en-US" altLang="zh-CN" sz="1600" dirty="0"/>
              <a:t>B:</a:t>
            </a:r>
            <a:r>
              <a:rPr lang="zh-CN" altLang="en-US" sz="1600" dirty="0"/>
              <a:t>注明旅客身份信息的</a:t>
            </a:r>
            <a:endParaRPr lang="en-US" altLang="zh-CN" sz="1600" dirty="0"/>
          </a:p>
          <a:p>
            <a:r>
              <a:rPr lang="en-US" altLang="zh-CN" sz="1600" dirty="0"/>
              <a:t>C:</a:t>
            </a:r>
            <a:r>
              <a:rPr lang="zh-CN" altLang="en-US" sz="1600" dirty="0"/>
              <a:t>开票日期是</a:t>
            </a:r>
            <a:r>
              <a:rPr lang="en-US" altLang="zh-CN" sz="1600" dirty="0"/>
              <a:t>4</a:t>
            </a:r>
            <a:r>
              <a:rPr lang="zh-CN" altLang="en-US" sz="1600" dirty="0"/>
              <a:t>月</a:t>
            </a:r>
            <a:r>
              <a:rPr lang="en-US" altLang="zh-CN" sz="1600" dirty="0"/>
              <a:t>1</a:t>
            </a:r>
            <a:r>
              <a:rPr lang="zh-CN" altLang="en-US" sz="1600" dirty="0"/>
              <a:t>日之后的</a:t>
            </a:r>
            <a:endParaRPr lang="en-US" altLang="zh-CN" sz="1600" dirty="0"/>
          </a:p>
        </p:txBody>
      </p:sp>
      <p:sp>
        <p:nvSpPr>
          <p:cNvPr id="178" name="文本框 177">
            <a:extLst>
              <a:ext uri="{FF2B5EF4-FFF2-40B4-BE49-F238E27FC236}">
                <a16:creationId xmlns:a16="http://schemas.microsoft.com/office/drawing/2014/main" xmlns="" id="{7B800741-52B9-4A17-9988-9040540434F4}"/>
              </a:ext>
            </a:extLst>
          </p:cNvPr>
          <p:cNvSpPr txBox="1"/>
          <p:nvPr/>
        </p:nvSpPr>
        <p:spPr>
          <a:xfrm>
            <a:off x="6268955" y="3137871"/>
            <a:ext cx="2679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A:</a:t>
            </a:r>
            <a:r>
              <a:rPr lang="zh-CN" altLang="en-US" sz="1600" dirty="0"/>
              <a:t>注明旅客身份信息的</a:t>
            </a:r>
            <a:endParaRPr lang="en-US" altLang="zh-CN" sz="1600" dirty="0"/>
          </a:p>
          <a:p>
            <a:r>
              <a:rPr lang="en-US" altLang="zh-CN" sz="1600" dirty="0"/>
              <a:t>B:</a:t>
            </a:r>
            <a:r>
              <a:rPr lang="zh-CN" altLang="en-US" sz="1600" dirty="0"/>
              <a:t>开票日期是</a:t>
            </a:r>
            <a:r>
              <a:rPr lang="en-US" altLang="zh-CN" sz="1600" dirty="0"/>
              <a:t>4</a:t>
            </a:r>
            <a:r>
              <a:rPr lang="zh-CN" altLang="en-US" sz="1600" dirty="0"/>
              <a:t>月</a:t>
            </a:r>
            <a:r>
              <a:rPr lang="en-US" altLang="zh-CN" sz="1600" dirty="0"/>
              <a:t>1</a:t>
            </a:r>
            <a:r>
              <a:rPr lang="zh-CN" altLang="en-US" sz="1600" dirty="0"/>
              <a:t>日之后的</a:t>
            </a:r>
            <a:endParaRPr lang="en-US" altLang="zh-CN" sz="1600" dirty="0"/>
          </a:p>
        </p:txBody>
      </p:sp>
      <p:sp>
        <p:nvSpPr>
          <p:cNvPr id="179" name="文本框 178">
            <a:extLst>
              <a:ext uri="{FF2B5EF4-FFF2-40B4-BE49-F238E27FC236}">
                <a16:creationId xmlns:a16="http://schemas.microsoft.com/office/drawing/2014/main" xmlns="" id="{ACD06EE1-F789-46F4-BE64-647B1AAA0F31}"/>
              </a:ext>
            </a:extLst>
          </p:cNvPr>
          <p:cNvSpPr txBox="1"/>
          <p:nvPr/>
        </p:nvSpPr>
        <p:spPr>
          <a:xfrm>
            <a:off x="9149992" y="3152159"/>
            <a:ext cx="2679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A:</a:t>
            </a:r>
            <a:r>
              <a:rPr lang="zh-CN" altLang="en-US" sz="1600" dirty="0"/>
              <a:t>行程为国内航班的</a:t>
            </a:r>
            <a:endParaRPr lang="en-US" altLang="zh-CN" sz="1600" dirty="0"/>
          </a:p>
          <a:p>
            <a:r>
              <a:rPr lang="en-US" altLang="zh-CN" sz="1600" dirty="0"/>
              <a:t>B:</a:t>
            </a:r>
            <a:r>
              <a:rPr lang="zh-CN" altLang="en-US" sz="1600" dirty="0"/>
              <a:t>发票抬头为公司名称</a:t>
            </a:r>
            <a:endParaRPr lang="en-US" altLang="zh-CN" sz="1600" dirty="0"/>
          </a:p>
          <a:p>
            <a:r>
              <a:rPr lang="en-US" altLang="zh-CN" sz="1600" dirty="0"/>
              <a:t>C:</a:t>
            </a:r>
            <a:r>
              <a:rPr lang="zh-CN" altLang="en-US" sz="1600" dirty="0"/>
              <a:t>开票日期是</a:t>
            </a:r>
            <a:r>
              <a:rPr lang="en-US" altLang="zh-CN" sz="1600" dirty="0"/>
              <a:t>4</a:t>
            </a:r>
            <a:r>
              <a:rPr lang="zh-CN" altLang="en-US" sz="1600" dirty="0"/>
              <a:t>月</a:t>
            </a:r>
            <a:r>
              <a:rPr lang="en-US" altLang="zh-CN" sz="1600" dirty="0"/>
              <a:t>1</a:t>
            </a:r>
            <a:r>
              <a:rPr lang="zh-CN" altLang="en-US" sz="1600" dirty="0"/>
              <a:t>日之后的</a:t>
            </a:r>
            <a:endParaRPr lang="en-US" altLang="zh-CN" sz="1600" dirty="0"/>
          </a:p>
          <a:p>
            <a:r>
              <a:rPr lang="en-US" altLang="zh-CN" sz="1600" dirty="0"/>
              <a:t>D:</a:t>
            </a:r>
            <a:r>
              <a:rPr lang="zh-CN" altLang="en-US" sz="1600" dirty="0"/>
              <a:t>开具的税收分类编码为“旅客运输”</a:t>
            </a:r>
          </a:p>
        </p:txBody>
      </p:sp>
      <p:sp>
        <p:nvSpPr>
          <p:cNvPr id="180" name="文本框 179">
            <a:extLst>
              <a:ext uri="{FF2B5EF4-FFF2-40B4-BE49-F238E27FC236}">
                <a16:creationId xmlns:a16="http://schemas.microsoft.com/office/drawing/2014/main" xmlns="" id="{1E4F1DB0-35BC-47C6-B9B2-1871AAA4B8FC}"/>
              </a:ext>
            </a:extLst>
          </p:cNvPr>
          <p:cNvSpPr txBox="1"/>
          <p:nvPr/>
        </p:nvSpPr>
        <p:spPr>
          <a:xfrm>
            <a:off x="3353495" y="5198612"/>
            <a:ext cx="2679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a:</a:t>
            </a:r>
            <a:r>
              <a:rPr lang="zh-CN" altLang="en-US" sz="1600" dirty="0"/>
              <a:t>满足</a:t>
            </a:r>
            <a:r>
              <a:rPr lang="en-US" altLang="zh-CN" sz="1600" dirty="0"/>
              <a:t>B</a:t>
            </a:r>
            <a:r>
              <a:rPr lang="zh-CN" altLang="en-US" sz="1600" dirty="0"/>
              <a:t>和</a:t>
            </a:r>
            <a:r>
              <a:rPr lang="en-US" altLang="zh-CN" sz="1600" dirty="0"/>
              <a:t>C</a:t>
            </a:r>
            <a:r>
              <a:rPr lang="zh-CN" altLang="en-US" sz="1600" dirty="0"/>
              <a:t>要求的车票发票类别选择“铁路车票”</a:t>
            </a:r>
            <a:endParaRPr lang="en-US" altLang="zh-CN" sz="1600" dirty="0"/>
          </a:p>
          <a:p>
            <a:r>
              <a:rPr lang="en-US" altLang="zh-CN" sz="1600" dirty="0"/>
              <a:t>b:</a:t>
            </a:r>
            <a:r>
              <a:rPr lang="zh-CN" altLang="en-US" sz="1600" dirty="0"/>
              <a:t>不满足</a:t>
            </a:r>
            <a:r>
              <a:rPr lang="en-US" altLang="zh-CN" sz="1600" dirty="0"/>
              <a:t>B</a:t>
            </a:r>
            <a:r>
              <a:rPr lang="zh-CN" altLang="en-US" sz="1600" dirty="0"/>
              <a:t>和</a:t>
            </a:r>
            <a:r>
              <a:rPr lang="en-US" altLang="zh-CN" sz="1600" dirty="0"/>
              <a:t>C</a:t>
            </a:r>
            <a:r>
              <a:rPr lang="zh-CN" altLang="en-US" sz="1600" dirty="0"/>
              <a:t>要求的车票发票类别选择“其他发票”</a:t>
            </a:r>
            <a:endParaRPr lang="en-US" altLang="zh-CN" sz="1600" dirty="0"/>
          </a:p>
          <a:p>
            <a:r>
              <a:rPr lang="en-US" altLang="zh-CN" sz="1600" dirty="0"/>
              <a:t>c:</a:t>
            </a:r>
            <a:r>
              <a:rPr lang="zh-CN" altLang="en-US" sz="1600" dirty="0"/>
              <a:t>退票费等选择“其他发票”</a:t>
            </a:r>
            <a:endParaRPr lang="en-US" altLang="zh-CN" sz="1600" dirty="0"/>
          </a:p>
        </p:txBody>
      </p:sp>
      <p:sp>
        <p:nvSpPr>
          <p:cNvPr id="181" name="文本框 180">
            <a:extLst>
              <a:ext uri="{FF2B5EF4-FFF2-40B4-BE49-F238E27FC236}">
                <a16:creationId xmlns:a16="http://schemas.microsoft.com/office/drawing/2014/main" xmlns="" id="{343CF098-94E4-4812-8C01-5A9F70A64ECA}"/>
              </a:ext>
            </a:extLst>
          </p:cNvPr>
          <p:cNvSpPr txBox="1"/>
          <p:nvPr/>
        </p:nvSpPr>
        <p:spPr>
          <a:xfrm>
            <a:off x="6353292" y="5215472"/>
            <a:ext cx="2679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a:</a:t>
            </a:r>
            <a:r>
              <a:rPr lang="zh-CN" altLang="en-US" sz="1600" dirty="0"/>
              <a:t>同时满足</a:t>
            </a:r>
            <a:r>
              <a:rPr lang="en-US" altLang="zh-CN" sz="1600" dirty="0"/>
              <a:t>A</a:t>
            </a:r>
            <a:r>
              <a:rPr lang="zh-CN" altLang="en-US" sz="1600" dirty="0"/>
              <a:t>和</a:t>
            </a:r>
            <a:r>
              <a:rPr lang="en-US" altLang="zh-CN" sz="1600" dirty="0"/>
              <a:t>B</a:t>
            </a:r>
            <a:r>
              <a:rPr lang="zh-CN" altLang="en-US" sz="1600" dirty="0"/>
              <a:t>要求的发票类别选择为“公路、水路等客票（注明身份信息）”</a:t>
            </a:r>
            <a:endParaRPr lang="en-US" altLang="zh-CN" sz="1600" dirty="0"/>
          </a:p>
          <a:p>
            <a:r>
              <a:rPr lang="en-US" altLang="zh-CN" sz="1600" dirty="0"/>
              <a:t>b:</a:t>
            </a:r>
            <a:r>
              <a:rPr lang="zh-CN" altLang="en-US" sz="1600" dirty="0"/>
              <a:t>不满足选择为“其他发票”</a:t>
            </a:r>
            <a:endParaRPr lang="en-US" altLang="zh-CN" sz="1600" dirty="0"/>
          </a:p>
        </p:txBody>
      </p:sp>
      <p:sp>
        <p:nvSpPr>
          <p:cNvPr id="182" name="文本框 181">
            <a:extLst>
              <a:ext uri="{FF2B5EF4-FFF2-40B4-BE49-F238E27FC236}">
                <a16:creationId xmlns:a16="http://schemas.microsoft.com/office/drawing/2014/main" xmlns="" id="{119D173D-2EB9-49C9-B7B7-7131F6DEC424}"/>
              </a:ext>
            </a:extLst>
          </p:cNvPr>
          <p:cNvSpPr txBox="1"/>
          <p:nvPr/>
        </p:nvSpPr>
        <p:spPr>
          <a:xfrm>
            <a:off x="9254263" y="5198612"/>
            <a:ext cx="2679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a:</a:t>
            </a:r>
            <a:r>
              <a:rPr lang="zh-CN" altLang="en-US" sz="1600" dirty="0"/>
              <a:t>满足以上</a:t>
            </a:r>
            <a:r>
              <a:rPr lang="en-US" altLang="zh-CN" sz="1600" dirty="0"/>
              <a:t>4</a:t>
            </a:r>
            <a:r>
              <a:rPr lang="zh-CN" altLang="en-US" sz="1600" dirty="0"/>
              <a:t>个要求的发票类别选择为“旅客运输服务电子发票”</a:t>
            </a:r>
            <a:endParaRPr lang="en-US" altLang="zh-CN" sz="1600" dirty="0"/>
          </a:p>
          <a:p>
            <a:r>
              <a:rPr lang="en-US" altLang="zh-CN" sz="1600" dirty="0"/>
              <a:t>b:</a:t>
            </a:r>
            <a:r>
              <a:rPr lang="zh-CN" altLang="en-US" sz="1600" dirty="0"/>
              <a:t>发票项目根据票面上的税率选择即可</a:t>
            </a:r>
            <a:endParaRPr lang="en-US" altLang="zh-CN" sz="1600" dirty="0"/>
          </a:p>
        </p:txBody>
      </p:sp>
      <p:sp>
        <p:nvSpPr>
          <p:cNvPr id="45" name="文本框 36">
            <a:extLst>
              <a:ext uri="{FF2B5EF4-FFF2-40B4-BE49-F238E27FC236}">
                <a16:creationId xmlns:a16="http://schemas.microsoft.com/office/drawing/2014/main" xmlns="" id="{5B6AC645-F4AF-46EC-9F49-42A82DC8260D}"/>
              </a:ext>
            </a:extLst>
          </p:cNvPr>
          <p:cNvSpPr txBox="1"/>
          <p:nvPr/>
        </p:nvSpPr>
        <p:spPr>
          <a:xfrm>
            <a:off x="0" y="0"/>
            <a:ext cx="1787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2019</a:t>
            </a:r>
            <a:r>
              <a:rPr lang="zh-CN" altLang="en-US" dirty="0" smtClean="0">
                <a:solidFill>
                  <a:srgbClr val="FF0000"/>
                </a:solidFill>
              </a:rPr>
              <a:t>年</a:t>
            </a:r>
            <a:r>
              <a:rPr lang="en-US" altLang="zh-CN" dirty="0">
                <a:solidFill>
                  <a:srgbClr val="FF0000"/>
                </a:solidFill>
              </a:rPr>
              <a:t>4</a:t>
            </a:r>
            <a:r>
              <a:rPr lang="zh-CN" altLang="en-US" dirty="0" smtClean="0">
                <a:solidFill>
                  <a:srgbClr val="FF0000"/>
                </a:solidFill>
              </a:rPr>
              <a:t>月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622798"/>
      </p:ext>
    </p:extLst>
  </p:cSld>
  <p:clrMapOvr>
    <a:masterClrMapping/>
  </p:clrMapOvr>
</p:sld>
</file>

<file path=ppt/theme/theme1.xml><?xml version="1.0" encoding="utf-8"?>
<a:theme xmlns:a="http://schemas.openxmlformats.org/drawingml/2006/main" name="财务汇报图片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财务汇报图片版" id="{DC33DFDC-4CEF-4663-8688-A70C7F4B1783}" vid="{7D6C4BEE-9992-4392-A9DE-273DE272D73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财务汇报图片版</Template>
  <TotalTime>7013</TotalTime>
  <Words>320</Words>
  <Application>Microsoft Office PowerPoint</Application>
  <PresentationFormat>自定义</PresentationFormat>
  <Paragraphs>41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财务汇报图片版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huangxl</dc:creator>
  <cp:lastModifiedBy>杨丽华</cp:lastModifiedBy>
  <cp:revision>438</cp:revision>
  <dcterms:created xsi:type="dcterms:W3CDTF">2018-03-14T01:39:59Z</dcterms:created>
  <dcterms:modified xsi:type="dcterms:W3CDTF">2020-04-23T10:07:45Z</dcterms:modified>
</cp:coreProperties>
</file>