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emf" ContentType="image/x-emf"/>
  <Default Extension="tiff" ContentType="image/tif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colors3.xml" ContentType="application/vnd.ms-office.chartcolorstyle+xml"/>
  <Override PartName="/ppt/charts/colors4.xml" ContentType="application/vnd.ms-office.chartcolorstyle+xml"/>
  <Override PartName="/ppt/charts/colors5.xml" ContentType="application/vnd.ms-office.chartcolorstyle+xml"/>
  <Override PartName="/ppt/charts/colors6.xml" ContentType="application/vnd.ms-office.chartcolorstyle+xml"/>
  <Override PartName="/ppt/charts/colors7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charts/style3.xml" ContentType="application/vnd.ms-office.chartstyle+xml"/>
  <Override PartName="/ppt/charts/style4.xml" ContentType="application/vnd.ms-office.chartstyle+xml"/>
  <Override PartName="/ppt/charts/style5.xml" ContentType="application/vnd.ms-office.chartstyle+xml"/>
  <Override PartName="/ppt/charts/style6.xml" ContentType="application/vnd.ms-office.chartstyle+xml"/>
  <Override PartName="/ppt/charts/style7.xml" ContentType="application/vnd.ms-office.chartstyle+xml"/>
  <Override PartName="/ppt/commentAuthors.xml" ContentType="application/vnd.openxmlformats-officedocument.presentationml.commentAuthors+xml"/>
  <Override PartName="/ppt/drawings/drawing1.xml" ContentType="application/vnd.openxmlformats-officedocument.drawingml.chartshapes+xml"/>
  <Override PartName="/ppt/drawings/drawing2.xml" ContentType="application/vnd.openxmlformats-officedocument.drawingml.chartshapes+xml"/>
  <Override PartName="/ppt/drawings/drawing3.xml" ContentType="application/vnd.openxmlformats-officedocument.drawingml.chartshapes+xml"/>
  <Override PartName="/ppt/drawings/drawing4.xml" ContentType="application/vnd.openxmlformats-officedocument.drawingml.chartshapes+xml"/>
  <Override PartName="/ppt/drawings/drawing5.xml" ContentType="application/vnd.openxmlformats-officedocument.drawingml.chartshap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12"/>
  </p:notesMasterIdLst>
  <p:handoutMasterIdLst>
    <p:handoutMasterId r:id="rId67"/>
  </p:handoutMasterIdLst>
  <p:sldIdLst>
    <p:sldId id="2929" r:id="rId3"/>
    <p:sldId id="2885" r:id="rId4"/>
    <p:sldId id="2926" r:id="rId5"/>
    <p:sldId id="2966" r:id="rId6"/>
    <p:sldId id="2933" r:id="rId7"/>
    <p:sldId id="2967" r:id="rId8"/>
    <p:sldId id="3227" r:id="rId9"/>
    <p:sldId id="3230" r:id="rId10"/>
    <p:sldId id="3278" r:id="rId11"/>
    <p:sldId id="3228" r:id="rId13"/>
    <p:sldId id="2937" r:id="rId14"/>
    <p:sldId id="3348" r:id="rId15"/>
    <p:sldId id="3347" r:id="rId16"/>
    <p:sldId id="3229" r:id="rId17"/>
    <p:sldId id="3137" r:id="rId18"/>
    <p:sldId id="3346" r:id="rId19"/>
    <p:sldId id="3357" r:id="rId20"/>
    <p:sldId id="3358" r:id="rId21"/>
    <p:sldId id="3359" r:id="rId22"/>
    <p:sldId id="3360" r:id="rId23"/>
    <p:sldId id="3361" r:id="rId24"/>
    <p:sldId id="3362" r:id="rId25"/>
    <p:sldId id="3363" r:id="rId26"/>
    <p:sldId id="3364" r:id="rId27"/>
    <p:sldId id="3365" r:id="rId28"/>
    <p:sldId id="3366" r:id="rId29"/>
    <p:sldId id="3418" r:id="rId30"/>
    <p:sldId id="3367" r:id="rId31"/>
    <p:sldId id="3368" r:id="rId32"/>
    <p:sldId id="3369" r:id="rId33"/>
    <p:sldId id="3370" r:id="rId34"/>
    <p:sldId id="3371" r:id="rId35"/>
    <p:sldId id="3372" r:id="rId36"/>
    <p:sldId id="3385" r:id="rId37"/>
    <p:sldId id="3386" r:id="rId38"/>
    <p:sldId id="3387" r:id="rId39"/>
    <p:sldId id="3388" r:id="rId40"/>
    <p:sldId id="3389" r:id="rId41"/>
    <p:sldId id="3390" r:id="rId42"/>
    <p:sldId id="3391" r:id="rId43"/>
    <p:sldId id="3373" r:id="rId44"/>
    <p:sldId id="3374" r:id="rId45"/>
    <p:sldId id="2968" r:id="rId46"/>
    <p:sldId id="3393" r:id="rId47"/>
    <p:sldId id="3394" r:id="rId48"/>
    <p:sldId id="3395" r:id="rId49"/>
    <p:sldId id="3396" r:id="rId50"/>
    <p:sldId id="3397" r:id="rId51"/>
    <p:sldId id="3398" r:id="rId52"/>
    <p:sldId id="3399" r:id="rId53"/>
    <p:sldId id="3400" r:id="rId54"/>
    <p:sldId id="3405" r:id="rId55"/>
    <p:sldId id="3407" r:id="rId56"/>
    <p:sldId id="3406" r:id="rId57"/>
    <p:sldId id="3408" r:id="rId58"/>
    <p:sldId id="3409" r:id="rId59"/>
    <p:sldId id="3401" r:id="rId60"/>
    <p:sldId id="3402" r:id="rId61"/>
    <p:sldId id="3403" r:id="rId62"/>
    <p:sldId id="3404" r:id="rId63"/>
    <p:sldId id="2969" r:id="rId64"/>
    <p:sldId id="2941" r:id="rId65"/>
    <p:sldId id="2928" r:id="rId6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 " initials="" lastIdx="1" clrIdx="0"/>
  <p:cmAuthor id="2" name="Z RR" initials="ZR" lastIdx="1" clrIdx="1"/>
  <p:cmAuthor id="3" name="Administrator" initials="A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AAFF"/>
    <a:srgbClr val="EB895F"/>
    <a:srgbClr val="2E2657"/>
    <a:srgbClr val="B9A979"/>
    <a:srgbClr val="9E894A"/>
    <a:srgbClr val="E6000E"/>
    <a:srgbClr val="E6000D"/>
    <a:srgbClr val="C52922"/>
    <a:srgbClr val="D52C24"/>
    <a:srgbClr val="F6E1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67" autoAdjust="0"/>
    <p:restoredTop sz="94515" autoAdjust="0"/>
  </p:normalViewPr>
  <p:slideViewPr>
    <p:cSldViewPr snapToGrid="0" showGuides="1">
      <p:cViewPr varScale="1">
        <p:scale>
          <a:sx n="100" d="100"/>
          <a:sy n="100" d="100"/>
        </p:scale>
        <p:origin x="114" y="474"/>
      </p:cViewPr>
      <p:guideLst>
        <p:guide orient="horz" pos="3758"/>
        <p:guide pos="116"/>
        <p:guide orient="horz" pos="132"/>
        <p:guide pos="3283"/>
        <p:guide orient="horz" pos="732"/>
        <p:guide pos="645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86" d="100"/>
        <a:sy n="186" d="100"/>
      </p:scale>
      <p:origin x="0" y="0"/>
    </p:cViewPr>
  </p:sorterViewPr>
  <p:notesViewPr>
    <p:cSldViewPr snapToGrid="0">
      <p:cViewPr varScale="1">
        <p:scale>
          <a:sx n="105" d="100"/>
          <a:sy n="105" d="100"/>
        </p:scale>
        <p:origin x="4368" y="208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1" Type="http://schemas.openxmlformats.org/officeDocument/2006/relationships/commentAuthors" Target="commentAuthors.xml"/><Relationship Id="rId70" Type="http://schemas.openxmlformats.org/officeDocument/2006/relationships/tableStyles" Target="tableStyles.xml"/><Relationship Id="rId7" Type="http://schemas.openxmlformats.org/officeDocument/2006/relationships/slide" Target="slides/slide5.xml"/><Relationship Id="rId69" Type="http://schemas.openxmlformats.org/officeDocument/2006/relationships/viewProps" Target="viewProps.xml"/><Relationship Id="rId68" Type="http://schemas.openxmlformats.org/officeDocument/2006/relationships/presProps" Target="presProps.xml"/><Relationship Id="rId67" Type="http://schemas.openxmlformats.org/officeDocument/2006/relationships/handoutMaster" Target="handoutMasters/handoutMaster1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4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3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4" Type="http://schemas.microsoft.com/office/2011/relationships/chartColorStyle" Target="colors1.xml"/><Relationship Id="rId3" Type="http://schemas.microsoft.com/office/2011/relationships/chartStyle" Target="style1.xml"/><Relationship Id="rId2" Type="http://schemas.openxmlformats.org/officeDocument/2006/relationships/themeOverride" Target="../theme/themeOverride1.xml"/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5" Type="http://schemas.microsoft.com/office/2011/relationships/chartColorStyle" Target="colors2.xml"/><Relationship Id="rId4" Type="http://schemas.microsoft.com/office/2011/relationships/chartStyle" Target="style2.xml"/><Relationship Id="rId3" Type="http://schemas.openxmlformats.org/officeDocument/2006/relationships/chartUserShapes" Target="../drawings/drawing1.xml"/><Relationship Id="rId2" Type="http://schemas.openxmlformats.org/officeDocument/2006/relationships/themeOverride" Target="../theme/themeOverride2.xml"/><Relationship Id="rId1" Type="http://schemas.openxmlformats.org/officeDocument/2006/relationships/package" Target="../embeddings/Workbook2.xlsx"/></Relationships>
</file>

<file path=ppt/charts/_rels/chart3.xml.rels><?xml version="1.0" encoding="UTF-8" standalone="yes"?>
<Relationships xmlns="http://schemas.openxmlformats.org/package/2006/relationships"><Relationship Id="rId4" Type="http://schemas.microsoft.com/office/2011/relationships/chartColorStyle" Target="colors3.xml"/><Relationship Id="rId3" Type="http://schemas.microsoft.com/office/2011/relationships/chartStyle" Target="style3.xml"/><Relationship Id="rId2" Type="http://schemas.openxmlformats.org/officeDocument/2006/relationships/themeOverride" Target="../theme/themeOverride3.xml"/><Relationship Id="rId1" Type="http://schemas.openxmlformats.org/officeDocument/2006/relationships/package" Target="../embeddings/Workbook3.xlsx"/></Relationships>
</file>

<file path=ppt/charts/_rels/chart4.xml.rels><?xml version="1.0" encoding="UTF-8" standalone="yes"?>
<Relationships xmlns="http://schemas.openxmlformats.org/package/2006/relationships"><Relationship Id="rId5" Type="http://schemas.microsoft.com/office/2011/relationships/chartColorStyle" Target="colors4.xml"/><Relationship Id="rId4" Type="http://schemas.microsoft.com/office/2011/relationships/chartStyle" Target="style4.xml"/><Relationship Id="rId3" Type="http://schemas.openxmlformats.org/officeDocument/2006/relationships/chartUserShapes" Target="../drawings/drawing2.xml"/><Relationship Id="rId2" Type="http://schemas.openxmlformats.org/officeDocument/2006/relationships/themeOverride" Target="../theme/themeOverride4.xml"/><Relationship Id="rId1" Type="http://schemas.openxmlformats.org/officeDocument/2006/relationships/package" Target="../embeddings/Workbook4.xlsx"/></Relationships>
</file>

<file path=ppt/charts/_rels/chart5.xml.rels><?xml version="1.0" encoding="UTF-8" standalone="yes"?>
<Relationships xmlns="http://schemas.openxmlformats.org/package/2006/relationships"><Relationship Id="rId5" Type="http://schemas.microsoft.com/office/2011/relationships/chartColorStyle" Target="colors5.xml"/><Relationship Id="rId4" Type="http://schemas.microsoft.com/office/2011/relationships/chartStyle" Target="style5.xml"/><Relationship Id="rId3" Type="http://schemas.openxmlformats.org/officeDocument/2006/relationships/chartUserShapes" Target="../drawings/drawing3.xml"/><Relationship Id="rId2" Type="http://schemas.openxmlformats.org/officeDocument/2006/relationships/themeOverride" Target="../theme/themeOverride5.xml"/><Relationship Id="rId1" Type="http://schemas.openxmlformats.org/officeDocument/2006/relationships/package" Target="../embeddings/Workbook5.xlsx"/></Relationships>
</file>

<file path=ppt/charts/_rels/chart6.xml.rels><?xml version="1.0" encoding="UTF-8" standalone="yes"?>
<Relationships xmlns="http://schemas.openxmlformats.org/package/2006/relationships"><Relationship Id="rId5" Type="http://schemas.microsoft.com/office/2011/relationships/chartColorStyle" Target="colors6.xml"/><Relationship Id="rId4" Type="http://schemas.microsoft.com/office/2011/relationships/chartStyle" Target="style6.xml"/><Relationship Id="rId3" Type="http://schemas.openxmlformats.org/officeDocument/2006/relationships/chartUserShapes" Target="../drawings/drawing4.xml"/><Relationship Id="rId2" Type="http://schemas.openxmlformats.org/officeDocument/2006/relationships/themeOverride" Target="../theme/themeOverride6.xml"/><Relationship Id="rId1" Type="http://schemas.openxmlformats.org/officeDocument/2006/relationships/package" Target="../embeddings/Workbook6.xlsx"/></Relationships>
</file>

<file path=ppt/charts/_rels/chart7.xml.rels><?xml version="1.0" encoding="UTF-8" standalone="yes"?>
<Relationships xmlns="http://schemas.openxmlformats.org/package/2006/relationships"><Relationship Id="rId5" Type="http://schemas.microsoft.com/office/2011/relationships/chartColorStyle" Target="colors7.xml"/><Relationship Id="rId4" Type="http://schemas.microsoft.com/office/2011/relationships/chartStyle" Target="style7.xml"/><Relationship Id="rId3" Type="http://schemas.openxmlformats.org/officeDocument/2006/relationships/chartUserShapes" Target="../drawings/drawing5.xml"/><Relationship Id="rId2" Type="http://schemas.openxmlformats.org/officeDocument/2006/relationships/themeOverride" Target="../theme/themeOverride7.xml"/><Relationship Id="rId1" Type="http://schemas.openxmlformats.org/officeDocument/2006/relationships/package" Target="../embeddings/Workbook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  <a:cs typeface="+mn-cs"/>
              </a:defRPr>
            </a:pPr>
            <a:r>
              <a:rPr lang="en-US" altLang="zh-CN" sz="1800" b="1" dirty="0">
                <a:latin typeface="黑体" panose="02010609060101010101" charset="-122"/>
                <a:ea typeface="黑体" panose="02010609060101010101" charset="-122"/>
              </a:rPr>
              <a:t>2021</a:t>
            </a:r>
            <a:r>
              <a:rPr lang="zh-CN" altLang="en-US" sz="1800" b="1" dirty="0">
                <a:latin typeface="黑体" panose="02010609060101010101" charset="-122"/>
                <a:ea typeface="黑体" panose="02010609060101010101" charset="-122"/>
              </a:rPr>
              <a:t>年</a:t>
            </a:r>
            <a:r>
              <a:rPr lang="en-US" altLang="zh-CN" sz="1800" b="1" dirty="0">
                <a:latin typeface="黑体" panose="02010609060101010101" charset="-122"/>
                <a:ea typeface="黑体" panose="02010609060101010101" charset="-122"/>
              </a:rPr>
              <a:t>1-10</a:t>
            </a:r>
            <a:r>
              <a:rPr lang="zh-CN" altLang="en-US" sz="1800" b="1" dirty="0">
                <a:latin typeface="黑体" panose="02010609060101010101" charset="-122"/>
                <a:ea typeface="黑体" panose="02010609060101010101" charset="-122"/>
              </a:rPr>
              <a:t>月份全公司平均归档耗时分析</a:t>
            </a:r>
            <a:endParaRPr lang="zh-CN" altLang="en-US" sz="1800" b="1" dirty="0">
              <a:latin typeface="黑体" panose="02010609060101010101" charset="-122"/>
              <a:ea typeface="黑体" panose="02010609060101010101" charset="-122"/>
            </a:endParaRPr>
          </a:p>
        </c:rich>
      </c:tx>
      <c:layout>
        <c:manualLayout>
          <c:xMode val="edge"/>
          <c:yMode val="edge"/>
          <c:x val="0.296180094685099"/>
          <c:y val="0.038226865409578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'2021-10'!$A$114</c:f>
              <c:strCache>
                <c:ptCount val="1"/>
                <c:pt idx="0">
                  <c:v>各月平均归档耗时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'2021-10'!$B$1:$K$1</c:f>
              <c:strCache>
                <c:ptCount val="10"/>
                <c:pt idx="0">
                  <c:v>2021年1月</c:v>
                </c:pt>
                <c:pt idx="1">
                  <c:v>2021年2月</c:v>
                </c:pt>
                <c:pt idx="2">
                  <c:v>2021年3月</c:v>
                </c:pt>
                <c:pt idx="3">
                  <c:v>2021年4月</c:v>
                </c:pt>
                <c:pt idx="4">
                  <c:v>2021年5月</c:v>
                </c:pt>
                <c:pt idx="5">
                  <c:v>2021年6月</c:v>
                </c:pt>
                <c:pt idx="6">
                  <c:v>2021年7月</c:v>
                </c:pt>
                <c:pt idx="7">
                  <c:v>2021年8月</c:v>
                </c:pt>
                <c:pt idx="8">
                  <c:v>2021年9月</c:v>
                </c:pt>
                <c:pt idx="9">
                  <c:v>2021年10月</c:v>
                </c:pt>
              </c:strCache>
            </c:strRef>
          </c:cat>
          <c:val>
            <c:numRef>
              <c:f>'2021-10'!$A$115:$A$124</c:f>
              <c:numCache>
                <c:formatCode>0.00_ </c:formatCode>
                <c:ptCount val="10"/>
                <c:pt idx="0">
                  <c:v>3.03398771638503</c:v>
                </c:pt>
                <c:pt idx="1">
                  <c:v>2.40864631499942</c:v>
                </c:pt>
                <c:pt idx="2">
                  <c:v>3.13687239168692</c:v>
                </c:pt>
                <c:pt idx="3">
                  <c:v>2.72844174962877</c:v>
                </c:pt>
                <c:pt idx="4">
                  <c:v>3.08857590906125</c:v>
                </c:pt>
                <c:pt idx="5">
                  <c:v>3.61</c:v>
                </c:pt>
                <c:pt idx="6">
                  <c:v>5</c:v>
                </c:pt>
                <c:pt idx="7">
                  <c:v>3.9</c:v>
                </c:pt>
                <c:pt idx="8">
                  <c:v>4.88</c:v>
                </c:pt>
                <c:pt idx="9" c:formatCode="General">
                  <c:v>3.88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'2021-10'!$B$114</c:f>
              <c:strCache>
                <c:ptCount val="1"/>
                <c:pt idx="0">
                  <c:v>1-10月平均归档耗时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delete val="1"/>
            </c:dLbl>
            <c:dLbl>
              <c:idx val="6"/>
              <c:delete val="1"/>
            </c:dLbl>
            <c:dLbl>
              <c:idx val="7"/>
              <c:delete val="1"/>
            </c:dLbl>
            <c:dLbl>
              <c:idx val="8"/>
              <c:delete val="1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'2021-10'!$B$1:$K$1</c:f>
              <c:strCache>
                <c:ptCount val="10"/>
                <c:pt idx="0">
                  <c:v>2021年1月</c:v>
                </c:pt>
                <c:pt idx="1">
                  <c:v>2021年2月</c:v>
                </c:pt>
                <c:pt idx="2">
                  <c:v>2021年3月</c:v>
                </c:pt>
                <c:pt idx="3">
                  <c:v>2021年4月</c:v>
                </c:pt>
                <c:pt idx="4">
                  <c:v>2021年5月</c:v>
                </c:pt>
                <c:pt idx="5">
                  <c:v>2021年6月</c:v>
                </c:pt>
                <c:pt idx="6">
                  <c:v>2021年7月</c:v>
                </c:pt>
                <c:pt idx="7">
                  <c:v>2021年8月</c:v>
                </c:pt>
                <c:pt idx="8">
                  <c:v>2021年9月</c:v>
                </c:pt>
                <c:pt idx="9">
                  <c:v>2021年10月</c:v>
                </c:pt>
              </c:strCache>
            </c:strRef>
          </c:cat>
          <c:val>
            <c:numRef>
              <c:f>'2021-10'!$B$115:$B$124</c:f>
              <c:numCache>
                <c:formatCode>0.00_ </c:formatCode>
                <c:ptCount val="10"/>
                <c:pt idx="0">
                  <c:v>3.57</c:v>
                </c:pt>
                <c:pt idx="1">
                  <c:v>3.57</c:v>
                </c:pt>
                <c:pt idx="2">
                  <c:v>3.57</c:v>
                </c:pt>
                <c:pt idx="3">
                  <c:v>3.57</c:v>
                </c:pt>
                <c:pt idx="4">
                  <c:v>3.57</c:v>
                </c:pt>
                <c:pt idx="5">
                  <c:v>3.57</c:v>
                </c:pt>
                <c:pt idx="6">
                  <c:v>3.57</c:v>
                </c:pt>
                <c:pt idx="7">
                  <c:v>3.57</c:v>
                </c:pt>
                <c:pt idx="8">
                  <c:v>3.57</c:v>
                </c:pt>
                <c:pt idx="9">
                  <c:v>3.57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31829664"/>
        <c:axId val="931831632"/>
      </c:lineChart>
      <c:catAx>
        <c:axId val="931829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931831632"/>
        <c:crosses val="autoZero"/>
        <c:auto val="1"/>
        <c:lblAlgn val="ctr"/>
        <c:lblOffset val="100"/>
        <c:noMultiLvlLbl val="0"/>
      </c:catAx>
      <c:valAx>
        <c:axId val="931831632"/>
        <c:scaling>
          <c:orientation val="minMax"/>
          <c:min val="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_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931829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0662981627296588"/>
          <c:y val="0.0788530465949821"/>
          <c:w val="0.90259072615923"/>
          <c:h val="0.792873310191065"/>
        </c:manualLayout>
      </c:layout>
      <c:lineChart>
        <c:grouping val="standard"/>
        <c:varyColors val="0"/>
        <c:ser>
          <c:idx val="0"/>
          <c:order val="0"/>
          <c:tx>
            <c:strRef>
              <c:f>'2021-10'!$A$137</c:f>
              <c:strCache>
                <c:ptCount val="1"/>
                <c:pt idx="0">
                  <c:v>6-10月各公司平均归档耗时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zh-CN"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'2021-10'!$B$131:$J$131</c:f>
              <c:strCache>
                <c:ptCount val="9"/>
                <c:pt idx="0">
                  <c:v>总部</c:v>
                </c:pt>
                <c:pt idx="1">
                  <c:v>酒泉</c:v>
                </c:pt>
                <c:pt idx="2">
                  <c:v>白城</c:v>
                </c:pt>
                <c:pt idx="3">
                  <c:v>阜宁</c:v>
                </c:pt>
                <c:pt idx="4">
                  <c:v>锡林</c:v>
                </c:pt>
                <c:pt idx="5">
                  <c:v>萍乡</c:v>
                </c:pt>
                <c:pt idx="6">
                  <c:v>邯郸</c:v>
                </c:pt>
                <c:pt idx="7">
                  <c:v>瑞达</c:v>
                </c:pt>
                <c:pt idx="8">
                  <c:v>兴安盟</c:v>
                </c:pt>
              </c:strCache>
            </c:strRef>
          </c:cat>
          <c:val>
            <c:numRef>
              <c:f>'2021-10'!$B$137:$J$137</c:f>
              <c:numCache>
                <c:formatCode>0.00_ </c:formatCode>
                <c:ptCount val="9"/>
                <c:pt idx="0">
                  <c:v>5.28393451957407</c:v>
                </c:pt>
                <c:pt idx="1">
                  <c:v>3.6407431563748</c:v>
                </c:pt>
                <c:pt idx="2">
                  <c:v>4.41338292009218</c:v>
                </c:pt>
                <c:pt idx="3">
                  <c:v>4.35835117738074</c:v>
                </c:pt>
                <c:pt idx="4">
                  <c:v>3.4069429821651</c:v>
                </c:pt>
                <c:pt idx="5">
                  <c:v>3.04257238329192</c:v>
                </c:pt>
                <c:pt idx="6">
                  <c:v>3.59536832690407</c:v>
                </c:pt>
                <c:pt idx="7">
                  <c:v>3.8107257515457</c:v>
                </c:pt>
                <c:pt idx="8">
                  <c:v>6.74230061966361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'2021-10'!$A$138</c:f>
              <c:strCache>
                <c:ptCount val="1"/>
                <c:pt idx="0">
                  <c:v>6-10月全公司平均归档耗时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delete val="1"/>
            </c:dLbl>
            <c:dLbl>
              <c:idx val="6"/>
              <c:delete val="1"/>
            </c:dLbl>
            <c:dLbl>
              <c:idx val="7"/>
              <c:delete val="1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zh-CN"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'2021-10'!$B$131:$J$131</c:f>
              <c:strCache>
                <c:ptCount val="9"/>
                <c:pt idx="0">
                  <c:v>总部</c:v>
                </c:pt>
                <c:pt idx="1">
                  <c:v>酒泉</c:v>
                </c:pt>
                <c:pt idx="2">
                  <c:v>白城</c:v>
                </c:pt>
                <c:pt idx="3">
                  <c:v>阜宁</c:v>
                </c:pt>
                <c:pt idx="4">
                  <c:v>锡林</c:v>
                </c:pt>
                <c:pt idx="5">
                  <c:v>萍乡</c:v>
                </c:pt>
                <c:pt idx="6">
                  <c:v>邯郸</c:v>
                </c:pt>
                <c:pt idx="7">
                  <c:v>瑞达</c:v>
                </c:pt>
                <c:pt idx="8">
                  <c:v>兴安盟</c:v>
                </c:pt>
              </c:strCache>
            </c:strRef>
          </c:cat>
          <c:val>
            <c:numRef>
              <c:f>'2021-10'!$B$138:$J$138</c:f>
              <c:numCache>
                <c:formatCode>0.00_ </c:formatCode>
                <c:ptCount val="9"/>
                <c:pt idx="0">
                  <c:v>4.25492464855469</c:v>
                </c:pt>
                <c:pt idx="1">
                  <c:v>4.25492464855469</c:v>
                </c:pt>
                <c:pt idx="2">
                  <c:v>4.25492464855469</c:v>
                </c:pt>
                <c:pt idx="3">
                  <c:v>4.25492464855469</c:v>
                </c:pt>
                <c:pt idx="4">
                  <c:v>4.25492464855469</c:v>
                </c:pt>
                <c:pt idx="5">
                  <c:v>4.25492464855469</c:v>
                </c:pt>
                <c:pt idx="6">
                  <c:v>4.25492464855469</c:v>
                </c:pt>
                <c:pt idx="7">
                  <c:v>4.25492464855469</c:v>
                </c:pt>
                <c:pt idx="8">
                  <c:v>4.25492464855469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'2021-10'!$A$139</c:f>
              <c:strCache>
                <c:ptCount val="1"/>
                <c:pt idx="0">
                  <c:v>2021年目标归档耗时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delete val="1"/>
            </c:dLbl>
            <c:dLbl>
              <c:idx val="6"/>
              <c:delete val="1"/>
            </c:dLbl>
            <c:dLbl>
              <c:idx val="7"/>
              <c:delete val="1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zh-CN"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'2021-10'!$B$131:$J$131</c:f>
              <c:strCache>
                <c:ptCount val="9"/>
                <c:pt idx="0">
                  <c:v>总部</c:v>
                </c:pt>
                <c:pt idx="1">
                  <c:v>酒泉</c:v>
                </c:pt>
                <c:pt idx="2">
                  <c:v>白城</c:v>
                </c:pt>
                <c:pt idx="3">
                  <c:v>阜宁</c:v>
                </c:pt>
                <c:pt idx="4">
                  <c:v>锡林</c:v>
                </c:pt>
                <c:pt idx="5">
                  <c:v>萍乡</c:v>
                </c:pt>
                <c:pt idx="6">
                  <c:v>邯郸</c:v>
                </c:pt>
                <c:pt idx="7">
                  <c:v>瑞达</c:v>
                </c:pt>
                <c:pt idx="8">
                  <c:v>兴安盟</c:v>
                </c:pt>
              </c:strCache>
            </c:strRef>
          </c:cat>
          <c:val>
            <c:numRef>
              <c:f>'2021-10'!$B$139:$J$139</c:f>
              <c:numCache>
                <c:formatCode>0.00_ </c:formatCode>
                <c:ptCount val="9"/>
                <c:pt idx="0">
                  <c:v>4</c:v>
                </c:pt>
                <c:pt idx="1">
                  <c:v>4</c:v>
                </c:pt>
                <c:pt idx="2">
                  <c:v>4</c:v>
                </c:pt>
                <c:pt idx="3">
                  <c:v>4</c:v>
                </c:pt>
                <c:pt idx="4">
                  <c:v>4</c:v>
                </c:pt>
                <c:pt idx="5">
                  <c:v>4</c:v>
                </c:pt>
                <c:pt idx="6">
                  <c:v>4</c:v>
                </c:pt>
                <c:pt idx="7">
                  <c:v>4</c:v>
                </c:pt>
                <c:pt idx="8">
                  <c:v>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64434224"/>
        <c:axId val="1064433568"/>
      </c:lineChart>
      <c:catAx>
        <c:axId val="1064434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064433568"/>
        <c:crosses val="autoZero"/>
        <c:auto val="1"/>
        <c:lblAlgn val="ctr"/>
        <c:lblOffset val="100"/>
        <c:noMultiLvlLbl val="0"/>
      </c:catAx>
      <c:valAx>
        <c:axId val="1064433568"/>
        <c:scaling>
          <c:orientation val="minMax"/>
          <c:min val="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_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0644342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sz="1200"/>
      </a:pPr>
    </a:p>
  </c:txPr>
  <c:externalData r:id="rId1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CN" sz="1800" b="1" dirty="0">
                <a:latin typeface="黑体" panose="02010609060101010101" charset="-122"/>
                <a:ea typeface="黑体" panose="02010609060101010101" charset="-122"/>
              </a:rPr>
              <a:t>2021</a:t>
            </a:r>
            <a:r>
              <a:rPr lang="zh-CN" altLang="en-US" sz="1800" b="1" dirty="0">
                <a:latin typeface="黑体" panose="02010609060101010101" charset="-122"/>
                <a:ea typeface="黑体" panose="02010609060101010101" charset="-122"/>
              </a:rPr>
              <a:t>年</a:t>
            </a:r>
            <a:r>
              <a:rPr lang="en-US" altLang="zh-CN" sz="1800" b="1" dirty="0">
                <a:latin typeface="黑体" panose="02010609060101010101" charset="-122"/>
                <a:ea typeface="黑体" panose="02010609060101010101" charset="-122"/>
              </a:rPr>
              <a:t>10</a:t>
            </a:r>
            <a:r>
              <a:rPr lang="zh-CN" altLang="en-US" sz="1800" b="1" dirty="0">
                <a:latin typeface="黑体" panose="02010609060101010101" charset="-122"/>
                <a:ea typeface="黑体" panose="02010609060101010101" charset="-122"/>
              </a:rPr>
              <a:t>月份各公司平均收款耗时</a:t>
            </a:r>
            <a:endParaRPr lang="zh-CN" altLang="en-US" sz="1800" b="1" dirty="0">
              <a:latin typeface="黑体" panose="02010609060101010101" charset="-122"/>
              <a:ea typeface="黑体" panose="02010609060101010101" charset="-122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'2021-10'!$B$35</c:f>
              <c:strCache>
                <c:ptCount val="1"/>
                <c:pt idx="0">
                  <c:v>2021年10月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'2021-10'!$A$36:$A$44</c:f>
              <c:strCache>
                <c:ptCount val="9"/>
                <c:pt idx="0">
                  <c:v>总部</c:v>
                </c:pt>
                <c:pt idx="1">
                  <c:v>酒泉</c:v>
                </c:pt>
                <c:pt idx="2">
                  <c:v>白城</c:v>
                </c:pt>
                <c:pt idx="3">
                  <c:v>阜宁</c:v>
                </c:pt>
                <c:pt idx="4">
                  <c:v>锡林</c:v>
                </c:pt>
                <c:pt idx="5">
                  <c:v>萍乡</c:v>
                </c:pt>
                <c:pt idx="6">
                  <c:v>邯郸</c:v>
                </c:pt>
                <c:pt idx="7">
                  <c:v>瑞达</c:v>
                </c:pt>
                <c:pt idx="8">
                  <c:v>兴安盟</c:v>
                </c:pt>
              </c:strCache>
            </c:strRef>
          </c:cat>
          <c:val>
            <c:numRef>
              <c:f>'2021-10'!$B$36:$B$44</c:f>
              <c:numCache>
                <c:formatCode>0.00_ </c:formatCode>
                <c:ptCount val="9"/>
                <c:pt idx="0">
                  <c:v>4.86758593761898</c:v>
                </c:pt>
                <c:pt idx="1">
                  <c:v>2.37858805014423</c:v>
                </c:pt>
                <c:pt idx="2">
                  <c:v>4.27304996562806</c:v>
                </c:pt>
                <c:pt idx="3">
                  <c:v>5.12342156766113</c:v>
                </c:pt>
                <c:pt idx="4">
                  <c:v>2.22288410474855</c:v>
                </c:pt>
                <c:pt idx="5">
                  <c:v>2.76325644012163</c:v>
                </c:pt>
                <c:pt idx="6">
                  <c:v>2.63033479419419</c:v>
                </c:pt>
                <c:pt idx="7">
                  <c:v>3.63066921485281</c:v>
                </c:pt>
                <c:pt idx="8">
                  <c:v>7.06294880458647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'2021-10'!$C$35</c:f>
              <c:strCache>
                <c:ptCount val="1"/>
                <c:pt idx="0">
                  <c:v>2021年10月平均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delete val="1"/>
            </c:dLbl>
            <c:dLbl>
              <c:idx val="6"/>
              <c:delete val="1"/>
            </c:dLbl>
            <c:dLbl>
              <c:idx val="7"/>
              <c:delete val="1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'2021-10'!$A$36:$A$44</c:f>
              <c:strCache>
                <c:ptCount val="9"/>
                <c:pt idx="0">
                  <c:v>总部</c:v>
                </c:pt>
                <c:pt idx="1">
                  <c:v>酒泉</c:v>
                </c:pt>
                <c:pt idx="2">
                  <c:v>白城</c:v>
                </c:pt>
                <c:pt idx="3">
                  <c:v>阜宁</c:v>
                </c:pt>
                <c:pt idx="4">
                  <c:v>锡林</c:v>
                </c:pt>
                <c:pt idx="5">
                  <c:v>萍乡</c:v>
                </c:pt>
                <c:pt idx="6">
                  <c:v>邯郸</c:v>
                </c:pt>
                <c:pt idx="7">
                  <c:v>瑞达</c:v>
                </c:pt>
                <c:pt idx="8">
                  <c:v>兴安盟</c:v>
                </c:pt>
              </c:strCache>
            </c:strRef>
          </c:cat>
          <c:val>
            <c:numRef>
              <c:f>'2021-10'!$C$36:$C$44</c:f>
              <c:numCache>
                <c:formatCode>0.00_ </c:formatCode>
                <c:ptCount val="9"/>
                <c:pt idx="0">
                  <c:v>3.88</c:v>
                </c:pt>
                <c:pt idx="1">
                  <c:v>3.88</c:v>
                </c:pt>
                <c:pt idx="2">
                  <c:v>3.88</c:v>
                </c:pt>
                <c:pt idx="3">
                  <c:v>3.88</c:v>
                </c:pt>
                <c:pt idx="4">
                  <c:v>3.88</c:v>
                </c:pt>
                <c:pt idx="5">
                  <c:v>3.88</c:v>
                </c:pt>
                <c:pt idx="6">
                  <c:v>3.88</c:v>
                </c:pt>
                <c:pt idx="7">
                  <c:v>3.88</c:v>
                </c:pt>
                <c:pt idx="8">
                  <c:v>3.88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34808568"/>
        <c:axId val="834811848"/>
      </c:lineChart>
      <c:catAx>
        <c:axId val="834808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834811848"/>
        <c:crosses val="autoZero"/>
        <c:auto val="1"/>
        <c:lblAlgn val="ctr"/>
        <c:lblOffset val="100"/>
        <c:noMultiLvlLbl val="0"/>
      </c:catAx>
      <c:valAx>
        <c:axId val="834811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_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8348085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CN" altLang="en-US" sz="1800" b="1" dirty="0"/>
              <a:t>兴安盟、阜宁、总部各节点处理耗时</a:t>
            </a:r>
            <a:endParaRPr lang="zh-CN" altLang="en-US" sz="1800" b="1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'2021-10'!$B$67</c:f>
              <c:strCache>
                <c:ptCount val="1"/>
                <c:pt idx="0">
                  <c:v>兴安盟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l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'2021-10'!$A$68:$A$74</c:f>
              <c:strCache>
                <c:ptCount val="7"/>
                <c:pt idx="0">
                  <c:v>申请人</c:v>
                </c:pt>
                <c:pt idx="1">
                  <c:v>本地财务</c:v>
                </c:pt>
                <c:pt idx="2">
                  <c:v>部门经理</c:v>
                </c:pt>
                <c:pt idx="3">
                  <c:v>财务经理</c:v>
                </c:pt>
                <c:pt idx="4">
                  <c:v>总经理</c:v>
                </c:pt>
                <c:pt idx="5">
                  <c:v>报销中心稽核</c:v>
                </c:pt>
                <c:pt idx="6">
                  <c:v>报销中心付款</c:v>
                </c:pt>
              </c:strCache>
            </c:strRef>
          </c:cat>
          <c:val>
            <c:numRef>
              <c:f>'2021-10'!$B$68:$B$74</c:f>
              <c:numCache>
                <c:formatCode>0.00_ </c:formatCode>
                <c:ptCount val="7"/>
                <c:pt idx="0">
                  <c:v>64.2874702381003</c:v>
                </c:pt>
                <c:pt idx="1">
                  <c:v>63.6291559828992</c:v>
                </c:pt>
                <c:pt idx="2">
                  <c:v>4.37134057971517</c:v>
                </c:pt>
                <c:pt idx="3">
                  <c:v>3.60218599033744</c:v>
                </c:pt>
                <c:pt idx="4">
                  <c:v>8.16036231884146</c:v>
                </c:pt>
                <c:pt idx="5">
                  <c:v>14.8281365740695</c:v>
                </c:pt>
                <c:pt idx="6">
                  <c:v>6.19469696968074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'2021-10'!$C$67</c:f>
              <c:strCache>
                <c:ptCount val="1"/>
                <c:pt idx="0">
                  <c:v>阜宁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'2021-10'!$A$68:$A$74</c:f>
              <c:strCache>
                <c:ptCount val="7"/>
                <c:pt idx="0">
                  <c:v>申请人</c:v>
                </c:pt>
                <c:pt idx="1">
                  <c:v>本地财务</c:v>
                </c:pt>
                <c:pt idx="2">
                  <c:v>部门经理</c:v>
                </c:pt>
                <c:pt idx="3">
                  <c:v>财务经理</c:v>
                </c:pt>
                <c:pt idx="4">
                  <c:v>总经理</c:v>
                </c:pt>
                <c:pt idx="5">
                  <c:v>报销中心稽核</c:v>
                </c:pt>
                <c:pt idx="6">
                  <c:v>报销中心付款</c:v>
                </c:pt>
              </c:strCache>
            </c:strRef>
          </c:cat>
          <c:val>
            <c:numRef>
              <c:f>'2021-10'!$C$68:$C$74</c:f>
              <c:numCache>
                <c:formatCode>0.00_ </c:formatCode>
                <c:ptCount val="7"/>
                <c:pt idx="0">
                  <c:v>5.63520763187747</c:v>
                </c:pt>
                <c:pt idx="1">
                  <c:v>19.7646141975339</c:v>
                </c:pt>
                <c:pt idx="2">
                  <c:v>23.8040382317831</c:v>
                </c:pt>
                <c:pt idx="3">
                  <c:v>5.28831823670771</c:v>
                </c:pt>
                <c:pt idx="4">
                  <c:v>23.2064130434801</c:v>
                </c:pt>
                <c:pt idx="5">
                  <c:v>29.4450573671531</c:v>
                </c:pt>
                <c:pt idx="6">
                  <c:v>15.8184689153318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'2021-10'!$D$67</c:f>
              <c:strCache>
                <c:ptCount val="1"/>
                <c:pt idx="0">
                  <c:v>总部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Lbl>
              <c:idx val="0"/>
              <c:delete val="1"/>
            </c:dLbl>
            <c:dLbl>
              <c:idx val="1"/>
              <c:delete val="1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l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'2021-10'!$A$68:$A$74</c:f>
              <c:strCache>
                <c:ptCount val="7"/>
                <c:pt idx="0">
                  <c:v>申请人</c:v>
                </c:pt>
                <c:pt idx="1">
                  <c:v>本地财务</c:v>
                </c:pt>
                <c:pt idx="2">
                  <c:v>部门经理</c:v>
                </c:pt>
                <c:pt idx="3">
                  <c:v>财务经理</c:v>
                </c:pt>
                <c:pt idx="4">
                  <c:v>总经理</c:v>
                </c:pt>
                <c:pt idx="5">
                  <c:v>报销中心稽核</c:v>
                </c:pt>
                <c:pt idx="6">
                  <c:v>报销中心付款</c:v>
                </c:pt>
              </c:strCache>
            </c:strRef>
          </c:cat>
          <c:val>
            <c:numRef>
              <c:f>'2021-10'!$D$68:$D$74</c:f>
              <c:numCache>
                <c:formatCode>0.00_ </c:formatCode>
                <c:ptCount val="7"/>
                <c:pt idx="0">
                  <c:v>30.8669444444403</c:v>
                </c:pt>
                <c:pt idx="1">
                  <c:v>18.2013751868453</c:v>
                </c:pt>
                <c:pt idx="2">
                  <c:v>7.98452203600913</c:v>
                </c:pt>
                <c:pt idx="3">
                  <c:v>0</c:v>
                </c:pt>
                <c:pt idx="4">
                  <c:v>0</c:v>
                </c:pt>
                <c:pt idx="5">
                  <c:v>17.4120999396179</c:v>
                </c:pt>
                <c:pt idx="6">
                  <c:v>11.9417352320614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18391760"/>
        <c:axId val="1018383232"/>
      </c:lineChart>
      <c:catAx>
        <c:axId val="1018391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018383232"/>
        <c:crosses val="autoZero"/>
        <c:auto val="1"/>
        <c:lblAlgn val="ctr"/>
        <c:lblOffset val="100"/>
        <c:noMultiLvlLbl val="0"/>
      </c:catAx>
      <c:valAx>
        <c:axId val="1018383232"/>
        <c:scaling>
          <c:orientation val="minMax"/>
          <c:max val="7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_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0183917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  <c:userShapes r:id="rId3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CN" sz="1800" b="1" dirty="0">
                <a:latin typeface="黑体" panose="02010609060101010101" charset="-122"/>
                <a:ea typeface="黑体" panose="02010609060101010101" charset="-122"/>
              </a:rPr>
              <a:t>2021</a:t>
            </a:r>
            <a:r>
              <a:rPr lang="zh-CN" altLang="en-US" sz="1800" b="1" dirty="0">
                <a:latin typeface="黑体" panose="02010609060101010101" charset="-122"/>
                <a:ea typeface="黑体" panose="02010609060101010101" charset="-122"/>
              </a:rPr>
              <a:t>年</a:t>
            </a:r>
            <a:r>
              <a:rPr lang="en-US" altLang="zh-CN" sz="1800" b="1" dirty="0">
                <a:latin typeface="黑体" panose="02010609060101010101" charset="-122"/>
                <a:ea typeface="黑体" panose="02010609060101010101" charset="-122"/>
              </a:rPr>
              <a:t>10</a:t>
            </a:r>
            <a:r>
              <a:rPr lang="zh-CN" altLang="en-US" sz="1800" b="1" dirty="0">
                <a:latin typeface="黑体" panose="02010609060101010101" charset="-122"/>
                <a:ea typeface="黑体" panose="02010609060101010101" charset="-122"/>
              </a:rPr>
              <a:t>月兴安盟各节点审批处理耗时</a:t>
            </a:r>
            <a:endParaRPr lang="zh-CN" altLang="en-US" sz="1800" b="1" dirty="0">
              <a:latin typeface="黑体" panose="02010609060101010101" charset="-122"/>
              <a:ea typeface="黑体" panose="02010609060101010101" charset="-122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'2021-10'!$A$68:$A$74</c:f>
              <c:strCache>
                <c:ptCount val="7"/>
                <c:pt idx="0">
                  <c:v>申请人</c:v>
                </c:pt>
                <c:pt idx="1">
                  <c:v>本地财务</c:v>
                </c:pt>
                <c:pt idx="2">
                  <c:v>部门经理</c:v>
                </c:pt>
                <c:pt idx="3">
                  <c:v>财务经理</c:v>
                </c:pt>
                <c:pt idx="4">
                  <c:v>总经理</c:v>
                </c:pt>
                <c:pt idx="5">
                  <c:v>报销中心稽核</c:v>
                </c:pt>
                <c:pt idx="6">
                  <c:v>报销中心付款</c:v>
                </c:pt>
              </c:strCache>
            </c:strRef>
          </c:cat>
          <c:val>
            <c:numRef>
              <c:f>'2021-10'!$B$68:$B$74</c:f>
              <c:numCache>
                <c:formatCode>0.00_ </c:formatCode>
                <c:ptCount val="7"/>
                <c:pt idx="0">
                  <c:v>64.2874702381003</c:v>
                </c:pt>
                <c:pt idx="1">
                  <c:v>63.6291559828992</c:v>
                </c:pt>
                <c:pt idx="2">
                  <c:v>4.37134057971517</c:v>
                </c:pt>
                <c:pt idx="3">
                  <c:v>3.60218599033744</c:v>
                </c:pt>
                <c:pt idx="4">
                  <c:v>8.16036231884146</c:v>
                </c:pt>
                <c:pt idx="5">
                  <c:v>14.8281365740695</c:v>
                </c:pt>
                <c:pt idx="6">
                  <c:v>6.19469696968074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41943184"/>
        <c:axId val="941946136"/>
      </c:lineChart>
      <c:catAx>
        <c:axId val="941943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941946136"/>
        <c:crosses val="autoZero"/>
        <c:auto val="1"/>
        <c:lblAlgn val="ctr"/>
        <c:lblOffset val="100"/>
        <c:noMultiLvlLbl val="0"/>
      </c:catAx>
      <c:valAx>
        <c:axId val="941946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_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941943184"/>
        <c:crosses val="autoZero"/>
        <c:crossBetween val="between"/>
        <c:minorUnit val="3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  <c:userShapes r:id="rId3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CN" sz="1800" b="1" dirty="0">
                <a:latin typeface="黑体" panose="02010609060101010101" charset="-122"/>
                <a:ea typeface="黑体" panose="02010609060101010101" charset="-122"/>
              </a:rPr>
              <a:t>2021</a:t>
            </a:r>
            <a:r>
              <a:rPr lang="zh-CN" altLang="en-US" sz="1800" b="1" dirty="0">
                <a:latin typeface="黑体" panose="02010609060101010101" charset="-122"/>
                <a:ea typeface="黑体" panose="02010609060101010101" charset="-122"/>
              </a:rPr>
              <a:t>年</a:t>
            </a:r>
            <a:r>
              <a:rPr lang="en-US" altLang="zh-CN" sz="1800" b="1" dirty="0">
                <a:latin typeface="黑体" panose="02010609060101010101" charset="-122"/>
                <a:ea typeface="黑体" panose="02010609060101010101" charset="-122"/>
              </a:rPr>
              <a:t>10</a:t>
            </a:r>
            <a:r>
              <a:rPr lang="zh-CN" altLang="en-US" sz="1800" b="1" dirty="0">
                <a:latin typeface="黑体" panose="02010609060101010101" charset="-122"/>
                <a:ea typeface="黑体" panose="02010609060101010101" charset="-122"/>
              </a:rPr>
              <a:t>月阜宁各节点审批处理耗时</a:t>
            </a:r>
            <a:endParaRPr lang="zh-CN" altLang="en-US" sz="1800" b="1" dirty="0">
              <a:latin typeface="黑体" panose="02010609060101010101" charset="-122"/>
              <a:ea typeface="黑体" panose="02010609060101010101" charset="-122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'2021-10'!$B$80</c:f>
              <c:strCache>
                <c:ptCount val="1"/>
                <c:pt idx="0">
                  <c:v>阜宁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'2021-10'!$A$81:$A$87</c:f>
              <c:strCache>
                <c:ptCount val="7"/>
                <c:pt idx="0">
                  <c:v>申请人</c:v>
                </c:pt>
                <c:pt idx="1">
                  <c:v>本地财务</c:v>
                </c:pt>
                <c:pt idx="2">
                  <c:v>部门经理</c:v>
                </c:pt>
                <c:pt idx="3">
                  <c:v>财务经理</c:v>
                </c:pt>
                <c:pt idx="4">
                  <c:v>总经理</c:v>
                </c:pt>
                <c:pt idx="5">
                  <c:v>报销中心稽核</c:v>
                </c:pt>
                <c:pt idx="6">
                  <c:v>报销中心付款</c:v>
                </c:pt>
              </c:strCache>
            </c:strRef>
          </c:cat>
          <c:val>
            <c:numRef>
              <c:f>'2021-10'!$B$81:$B$87</c:f>
              <c:numCache>
                <c:formatCode>0.00_ </c:formatCode>
                <c:ptCount val="7"/>
                <c:pt idx="0">
                  <c:v>5.63520763187747</c:v>
                </c:pt>
                <c:pt idx="1">
                  <c:v>19.7646141975339</c:v>
                </c:pt>
                <c:pt idx="2">
                  <c:v>23.8040382317831</c:v>
                </c:pt>
                <c:pt idx="3">
                  <c:v>5.28831823670771</c:v>
                </c:pt>
                <c:pt idx="4">
                  <c:v>23.2064130434801</c:v>
                </c:pt>
                <c:pt idx="5">
                  <c:v>29.4450573671531</c:v>
                </c:pt>
                <c:pt idx="6">
                  <c:v>15.8184689153318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31878208"/>
        <c:axId val="931875584"/>
      </c:lineChart>
      <c:catAx>
        <c:axId val="931878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931875584"/>
        <c:crosses val="autoZero"/>
        <c:auto val="1"/>
        <c:lblAlgn val="ctr"/>
        <c:lblOffset val="100"/>
        <c:noMultiLvlLbl val="0"/>
      </c:catAx>
      <c:valAx>
        <c:axId val="931875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_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9318782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  <c:userShapes r:id="rId3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CN" sz="1800" b="1" dirty="0">
                <a:latin typeface="黑体" panose="02010609060101010101" charset="-122"/>
                <a:ea typeface="黑体" panose="02010609060101010101" charset="-122"/>
              </a:rPr>
              <a:t>2021</a:t>
            </a:r>
            <a:r>
              <a:rPr lang="zh-CN" altLang="en-US" sz="1800" b="1" dirty="0">
                <a:latin typeface="黑体" panose="02010609060101010101" charset="-122"/>
                <a:ea typeface="黑体" panose="02010609060101010101" charset="-122"/>
              </a:rPr>
              <a:t>年</a:t>
            </a:r>
            <a:r>
              <a:rPr lang="en-US" altLang="zh-CN" sz="1800" b="1" dirty="0">
                <a:latin typeface="黑体" panose="02010609060101010101" charset="-122"/>
                <a:ea typeface="黑体" panose="02010609060101010101" charset="-122"/>
              </a:rPr>
              <a:t>10</a:t>
            </a:r>
            <a:r>
              <a:rPr lang="zh-CN" altLang="en-US" sz="1800" b="1" dirty="0">
                <a:latin typeface="黑体" panose="02010609060101010101" charset="-122"/>
                <a:ea typeface="黑体" panose="02010609060101010101" charset="-122"/>
              </a:rPr>
              <a:t>月总部各节点审批处理耗时</a:t>
            </a:r>
            <a:endParaRPr lang="zh-CN" altLang="en-US" sz="1800" b="1" dirty="0">
              <a:latin typeface="黑体" panose="02010609060101010101" charset="-122"/>
              <a:ea typeface="黑体" panose="02010609060101010101" charset="-122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'2021-10'!$B$106</c:f>
              <c:strCache>
                <c:ptCount val="1"/>
                <c:pt idx="0">
                  <c:v>总部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3"/>
              <c:delete val="1"/>
            </c:dLbl>
            <c:dLbl>
              <c:idx val="4"/>
              <c:delete val="1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'2021-10'!$A$107:$A$113</c:f>
              <c:strCache>
                <c:ptCount val="7"/>
                <c:pt idx="0">
                  <c:v>申请人</c:v>
                </c:pt>
                <c:pt idx="1">
                  <c:v>本地财务</c:v>
                </c:pt>
                <c:pt idx="2">
                  <c:v>部门经理</c:v>
                </c:pt>
                <c:pt idx="3">
                  <c:v>财务经理</c:v>
                </c:pt>
                <c:pt idx="4">
                  <c:v>总经理</c:v>
                </c:pt>
                <c:pt idx="5">
                  <c:v>报销中心稽核</c:v>
                </c:pt>
                <c:pt idx="6">
                  <c:v>报销中心付款</c:v>
                </c:pt>
              </c:strCache>
            </c:strRef>
          </c:cat>
          <c:val>
            <c:numRef>
              <c:f>'2021-10'!$B$107:$B$113</c:f>
              <c:numCache>
                <c:formatCode>0.00_ </c:formatCode>
                <c:ptCount val="7"/>
                <c:pt idx="0">
                  <c:v>30.8669444444403</c:v>
                </c:pt>
                <c:pt idx="1">
                  <c:v>18.2013751868453</c:v>
                </c:pt>
                <c:pt idx="2">
                  <c:v>7.98452203600913</c:v>
                </c:pt>
                <c:pt idx="3">
                  <c:v>0</c:v>
                </c:pt>
                <c:pt idx="4">
                  <c:v>0</c:v>
                </c:pt>
                <c:pt idx="5">
                  <c:v>17.4120999396179</c:v>
                </c:pt>
                <c:pt idx="6">
                  <c:v>11.9417352320614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31878208"/>
        <c:axId val="931875584"/>
      </c:lineChart>
      <c:catAx>
        <c:axId val="931878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931875584"/>
        <c:crosses val="autoZero"/>
        <c:auto val="1"/>
        <c:lblAlgn val="ctr"/>
        <c:lblOffset val="100"/>
        <c:noMultiLvlLbl val="0"/>
      </c:catAx>
      <c:valAx>
        <c:axId val="931875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_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9318782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  <c:userShapes r:id="rId3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0.23946</cdr:x>
      <cdr:y>0</cdr:y>
    </cdr:from>
    <cdr:to>
      <cdr:x>0.86042</cdr:x>
      <cdr:y>0.0884</cdr:y>
    </cdr:to>
    <cdr:sp>
      <cdr:nvSpPr>
        <cdr:cNvPr id="2" name="矩形 1"/>
        <cdr:cNvSpPr/>
      </cdr:nvSpPr>
      <cdr:spPr xmlns:a="http://schemas.openxmlformats.org/drawingml/2006/main">
        <a:xfrm xmlns:a="http://schemas.openxmlformats.org/drawingml/2006/main">
          <a:off x="1965649" y="0"/>
          <a:ext cx="5097098" cy="400792"/>
        </a:xfrm>
        <a:prstGeom xmlns:a="http://schemas.openxmlformats.org/drawingml/2006/main" prst="rect">
          <a:avLst/>
        </a:prstGeom>
      </cdr:spPr>
      <cdr:txBody xmlns:a="http://schemas.openxmlformats.org/drawingml/2006/main">
        <a:bodyPr vert="horz" wrap="square" lIns="45720" tIns="45720" rIns="45720" bIns="45720" rtlCol="0" anchor="t" anchorCtr="0">
          <a:normAutofit/>
        </a:bodyPr>
        <a:lstStyle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>
          <a:r>
            <a:rPr lang="en-US" altLang="zh-CN" sz="1800" b="1" dirty="0"/>
            <a:t>2021</a:t>
          </a:r>
          <a:r>
            <a:rPr lang="zh-CN" altLang="en-US" sz="1800" b="1" dirty="0"/>
            <a:t>年</a:t>
          </a:r>
          <a:r>
            <a:rPr lang="en-US" altLang="zh-CN" sz="1800" b="1" dirty="0">
              <a:latin typeface="黑体" panose="02010609060101010101" charset="-122"/>
              <a:ea typeface="黑体" panose="02010609060101010101" charset="-122"/>
            </a:rPr>
            <a:t>6-10</a:t>
          </a:r>
          <a:r>
            <a:rPr lang="zh-CN" altLang="en-US" sz="1800" b="1" dirty="0"/>
            <a:t>月份各公司平均归档耗时对比</a:t>
          </a:r>
          <a:endParaRPr lang="zh-CN" altLang="en-US" sz="1800" b="1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0.02591</cdr:x>
      <cdr:y>0.69766</cdr:y>
    </cdr:from>
    <cdr:to>
      <cdr:x>1</cdr:x>
      <cdr:y>0.70273</cdr:y>
    </cdr:to>
    <cdr:cxnSp>
      <cdr:nvCxnSpPr>
        <cdr:cNvPr id="2" name="直接连接符 1"/>
        <cdr:cNvCxnSpPr/>
      </cdr:nvCxnSpPr>
      <cdr:spPr xmlns:a="http://schemas.openxmlformats.org/drawingml/2006/main">
        <a:xfrm xmlns:a="http://schemas.openxmlformats.org/drawingml/2006/main">
          <a:off x="206928" y="2930061"/>
          <a:ext cx="7779474" cy="21293"/>
        </a:xfrm>
        <a:prstGeom xmlns:a="http://schemas.openxmlformats.org/drawingml/2006/main" prst="line">
          <a:avLst/>
        </a:prstGeom>
        <a:ln w="31750">
          <a:solidFill>
            <a:srgbClr val="C00000"/>
          </a:solidFill>
          <a:prstDash val="sys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0.87523</cdr:x>
      <cdr:y>0.46434</cdr:y>
    </cdr:from>
    <cdr:to>
      <cdr:x>0.94921</cdr:x>
      <cdr:y>0.57153</cdr:y>
    </cdr:to>
    <cdr:sp>
      <cdr:nvSpPr>
        <cdr:cNvPr id="3" name="矩形标注 2"/>
        <cdr:cNvSpPr/>
      </cdr:nvSpPr>
      <cdr:spPr xmlns:a="http://schemas.openxmlformats.org/drawingml/2006/main">
        <a:xfrm xmlns:a="http://schemas.openxmlformats.org/drawingml/2006/main">
          <a:off x="6989934" y="1950159"/>
          <a:ext cx="590844" cy="450166"/>
        </a:xfrm>
        <a:prstGeom xmlns:a="http://schemas.openxmlformats.org/drawingml/2006/main" prst="wedgeRectCallout">
          <a:avLst/>
        </a:prstGeom>
        <a:solidFill>
          <a:schemeClr val="bg1">
            <a:lumMod val="95000"/>
          </a:schemeClr>
        </a:solidFill>
        <a:ln>
          <a:solidFill>
            <a:srgbClr val="FFC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 xmlns:a="http://schemas.openxmlformats.org/drawingml/2006/main">
        <a:bodyPr vert="horz" wrap="none" lIns="45720" tIns="45720" rIns="45720" bIns="45720" anchor="t" anchorCtr="0">
          <a:normAutofit/>
        </a:bodyPr>
        <a:lstStyle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>
          <a:r>
            <a:rPr lang="zh-CN" altLang="en-US" sz="900" dirty="0">
              <a:solidFill>
                <a:srgbClr val="C00000"/>
              </a:solidFill>
            </a:rPr>
            <a:t>目标</a:t>
          </a:r>
          <a:endParaRPr lang="en-US" altLang="zh-CN" sz="900" dirty="0">
            <a:solidFill>
              <a:srgbClr val="C00000"/>
            </a:solidFill>
          </a:endParaRPr>
        </a:p>
        <a:p>
          <a:r>
            <a:rPr lang="en-US" altLang="zh-CN" sz="900" dirty="0">
              <a:solidFill>
                <a:srgbClr val="C00000"/>
              </a:solidFill>
            </a:rPr>
            <a:t>13.71</a:t>
          </a:r>
          <a:r>
            <a:rPr lang="zh-CN" altLang="en-US" sz="900" dirty="0">
              <a:solidFill>
                <a:srgbClr val="C00000"/>
              </a:solidFill>
            </a:rPr>
            <a:t>小时</a:t>
          </a:r>
          <a:endParaRPr lang="zh-CN" sz="900" dirty="0">
            <a:solidFill>
              <a:srgbClr val="C00000"/>
            </a:soli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0.0363</cdr:x>
      <cdr:y>0.62264</cdr:y>
    </cdr:from>
    <cdr:to>
      <cdr:x>1</cdr:x>
      <cdr:y>0.62264</cdr:y>
    </cdr:to>
    <cdr:cxnSp>
      <cdr:nvCxnSpPr>
        <cdr:cNvPr id="2" name="直接连接符 1"/>
        <cdr:cNvCxnSpPr/>
      </cdr:nvCxnSpPr>
      <cdr:spPr xmlns:a="http://schemas.openxmlformats.org/drawingml/2006/main">
        <a:xfrm xmlns:a="http://schemas.openxmlformats.org/drawingml/2006/main">
          <a:off x="246363" y="2402840"/>
          <a:ext cx="6540504" cy="0"/>
        </a:xfrm>
        <a:prstGeom xmlns:a="http://schemas.openxmlformats.org/drawingml/2006/main" prst="line">
          <a:avLst/>
        </a:prstGeom>
        <a:ln w="31750">
          <a:solidFill>
            <a:srgbClr val="C00000"/>
          </a:solidFill>
          <a:prstDash val="sys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0.8531</cdr:x>
      <cdr:y>0.43428</cdr:y>
    </cdr:from>
    <cdr:to>
      <cdr:x>0.96435</cdr:x>
      <cdr:y>0.56572</cdr:y>
    </cdr:to>
    <cdr:sp>
      <cdr:nvSpPr>
        <cdr:cNvPr id="3" name="矩形标注 2"/>
        <cdr:cNvSpPr/>
      </cdr:nvSpPr>
      <cdr:spPr xmlns:a="http://schemas.openxmlformats.org/drawingml/2006/main">
        <a:xfrm xmlns:a="http://schemas.openxmlformats.org/drawingml/2006/main">
          <a:off x="5789869" y="1675947"/>
          <a:ext cx="755076" cy="507219"/>
        </a:xfrm>
        <a:prstGeom xmlns:a="http://schemas.openxmlformats.org/drawingml/2006/main" prst="wedgeRectCallout">
          <a:avLst/>
        </a:prstGeom>
        <a:solidFill>
          <a:schemeClr val="bg1">
            <a:lumMod val="95000"/>
          </a:schemeClr>
        </a:solidFill>
        <a:ln>
          <a:solidFill>
            <a:srgbClr val="FFC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 xmlns:a="http://schemas.openxmlformats.org/drawingml/2006/main">
        <a:bodyPr vertOverflow="clip" vert="horz" wrap="none" lIns="45720" tIns="45720" rIns="45720" bIns="45720" anchor="t" anchorCtr="0">
          <a:normAutofit/>
        </a:bodyPr>
        <a:lstStyle/>
        <a:p>
          <a:r>
            <a:rPr lang="zh-CN" altLang="en-US" sz="900" dirty="0">
              <a:solidFill>
                <a:srgbClr val="C00000"/>
              </a:solidFill>
            </a:rPr>
            <a:t>目标</a:t>
          </a:r>
          <a:endParaRPr lang="en-US" altLang="zh-CN" sz="900" dirty="0">
            <a:solidFill>
              <a:srgbClr val="C00000"/>
            </a:solidFill>
          </a:endParaRPr>
        </a:p>
        <a:p>
          <a:r>
            <a:rPr lang="en-US" altLang="zh-CN" sz="900" dirty="0">
              <a:solidFill>
                <a:srgbClr val="C00000"/>
              </a:solidFill>
            </a:rPr>
            <a:t>13.71</a:t>
          </a:r>
          <a:r>
            <a:rPr lang="zh-CN" altLang="en-US" sz="1200" dirty="0">
              <a:solidFill>
                <a:srgbClr val="C00000"/>
              </a:solidFill>
            </a:rPr>
            <a:t>小时</a:t>
          </a:r>
          <a:endParaRPr lang="zh-CN" sz="1200" dirty="0">
            <a:solidFill>
              <a:srgbClr val="C00000"/>
            </a:solidFill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0.01961</cdr:x>
      <cdr:y>0.55104</cdr:y>
    </cdr:from>
    <cdr:to>
      <cdr:x>1</cdr:x>
      <cdr:y>0.55581</cdr:y>
    </cdr:to>
    <cdr:cxnSp>
      <cdr:nvCxnSpPr>
        <cdr:cNvPr id="2" name="直接连接符 1"/>
        <cdr:cNvCxnSpPr/>
      </cdr:nvCxnSpPr>
      <cdr:spPr xmlns:a="http://schemas.openxmlformats.org/drawingml/2006/main">
        <a:xfrm xmlns:a="http://schemas.openxmlformats.org/drawingml/2006/main" flipV="1">
          <a:off x="133551" y="2592818"/>
          <a:ext cx="6676824" cy="22444"/>
        </a:xfrm>
        <a:prstGeom xmlns:a="http://schemas.openxmlformats.org/drawingml/2006/main" prst="line">
          <a:avLst/>
        </a:prstGeom>
        <a:ln w="31750">
          <a:solidFill>
            <a:srgbClr val="C00000"/>
          </a:solidFill>
          <a:prstDash val="sys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0.89613</cdr:x>
      <cdr:y>0.3753</cdr:y>
    </cdr:from>
    <cdr:to>
      <cdr:x>0.9834</cdr:x>
      <cdr:y>0.46275</cdr:y>
    </cdr:to>
    <cdr:sp>
      <cdr:nvSpPr>
        <cdr:cNvPr id="3" name="矩形标注 2"/>
        <cdr:cNvSpPr/>
      </cdr:nvSpPr>
      <cdr:spPr xmlns:a="http://schemas.openxmlformats.org/drawingml/2006/main">
        <a:xfrm xmlns:a="http://schemas.openxmlformats.org/drawingml/2006/main">
          <a:off x="6102985" y="1765935"/>
          <a:ext cx="594360" cy="411480"/>
        </a:xfrm>
        <a:prstGeom xmlns:a="http://schemas.openxmlformats.org/drawingml/2006/main" prst="wedgeRectCallout">
          <a:avLst/>
        </a:prstGeom>
        <a:solidFill>
          <a:schemeClr val="bg1">
            <a:lumMod val="95000"/>
          </a:schemeClr>
        </a:solidFill>
        <a:ln>
          <a:solidFill>
            <a:srgbClr val="FFC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 xmlns:a="http://schemas.openxmlformats.org/drawingml/2006/main">
        <a:bodyPr vert="horz" wrap="none" lIns="45720" tIns="45720" rIns="45720" bIns="45720" anchor="t" anchorCtr="0">
          <a:normAutofit/>
        </a:bodyPr>
        <a:lstStyle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>
          <a:r>
            <a:rPr lang="zh-CN" altLang="en-US" sz="900" dirty="0">
              <a:solidFill>
                <a:srgbClr val="C00000"/>
              </a:solidFill>
            </a:rPr>
            <a:t>目标</a:t>
          </a:r>
          <a:endParaRPr lang="en-US" altLang="zh-CN" sz="900" dirty="0">
            <a:solidFill>
              <a:srgbClr val="C00000"/>
            </a:solidFill>
          </a:endParaRPr>
        </a:p>
        <a:p>
          <a:r>
            <a:rPr lang="en-US" altLang="zh-CN" sz="900" dirty="0">
              <a:solidFill>
                <a:srgbClr val="C00000"/>
              </a:solidFill>
            </a:rPr>
            <a:t>13.71</a:t>
          </a:r>
          <a:r>
            <a:rPr lang="zh-CN" altLang="en-US" sz="900" dirty="0">
              <a:solidFill>
                <a:srgbClr val="C00000"/>
              </a:solidFill>
            </a:rPr>
            <a:t>小时</a:t>
          </a:r>
          <a:endParaRPr lang="zh-CN" sz="900" dirty="0">
            <a:solidFill>
              <a:srgbClr val="C00000"/>
            </a:solidFill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0.01961</cdr:x>
      <cdr:y>0.54005</cdr:y>
    </cdr:from>
    <cdr:to>
      <cdr:x>1</cdr:x>
      <cdr:y>0.54482</cdr:y>
    </cdr:to>
    <cdr:cxnSp>
      <cdr:nvCxnSpPr>
        <cdr:cNvPr id="2" name="直接连接符 1"/>
        <cdr:cNvCxnSpPr/>
      </cdr:nvCxnSpPr>
      <cdr:spPr xmlns:a="http://schemas.openxmlformats.org/drawingml/2006/main">
        <a:xfrm xmlns:a="http://schemas.openxmlformats.org/drawingml/2006/main" flipV="1">
          <a:off x="122991" y="2310682"/>
          <a:ext cx="6148886" cy="20409"/>
        </a:xfrm>
        <a:prstGeom xmlns:a="http://schemas.openxmlformats.org/drawingml/2006/main" prst="line">
          <a:avLst/>
        </a:prstGeom>
        <a:ln w="31750">
          <a:solidFill>
            <a:srgbClr val="C00000"/>
          </a:solidFill>
          <a:prstDash val="sys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0.86294</cdr:x>
      <cdr:y>0.3963</cdr:y>
    </cdr:from>
    <cdr:to>
      <cdr:x>0.96411</cdr:x>
      <cdr:y>0.49614</cdr:y>
    </cdr:to>
    <cdr:sp>
      <cdr:nvSpPr>
        <cdr:cNvPr id="3" name="矩形标注 2"/>
        <cdr:cNvSpPr/>
      </cdr:nvSpPr>
      <cdr:spPr xmlns:a="http://schemas.openxmlformats.org/drawingml/2006/main">
        <a:xfrm xmlns:a="http://schemas.openxmlformats.org/drawingml/2006/main">
          <a:off x="5412255" y="1695641"/>
          <a:ext cx="634540" cy="427166"/>
        </a:xfrm>
        <a:prstGeom xmlns:a="http://schemas.openxmlformats.org/drawingml/2006/main" prst="wedgeRectCallout">
          <a:avLst/>
        </a:prstGeom>
        <a:solidFill>
          <a:schemeClr val="bg1">
            <a:lumMod val="95000"/>
          </a:schemeClr>
        </a:solidFill>
        <a:ln>
          <a:solidFill>
            <a:srgbClr val="FFC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 xmlns:a="http://schemas.openxmlformats.org/drawingml/2006/main">
        <a:bodyPr vert="horz" wrap="none" lIns="45720" tIns="45720" rIns="45720" bIns="45720" anchor="t" anchorCtr="0">
          <a:normAutofit/>
        </a:bodyPr>
        <a:lstStyle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>
          <a:r>
            <a:rPr lang="zh-CN" altLang="en-US" sz="900">
              <a:solidFill>
                <a:srgbClr val="C00000"/>
              </a:solidFill>
            </a:rPr>
            <a:t>目标</a:t>
          </a:r>
          <a:endParaRPr lang="en-US" altLang="zh-CN" sz="900">
            <a:solidFill>
              <a:srgbClr val="C00000"/>
            </a:solidFill>
          </a:endParaRPr>
        </a:p>
        <a:p>
          <a:r>
            <a:rPr lang="en-US" altLang="zh-CN" sz="900">
              <a:solidFill>
                <a:srgbClr val="C00000"/>
              </a:solidFill>
            </a:rPr>
            <a:t>13.71</a:t>
          </a:r>
          <a:r>
            <a:rPr lang="zh-CN" altLang="en-US" sz="900">
              <a:solidFill>
                <a:srgbClr val="C00000"/>
              </a:solidFill>
            </a:rPr>
            <a:t>小时</a:t>
          </a:r>
          <a:endParaRPr lang="zh-CN" sz="900">
            <a:solidFill>
              <a:srgbClr val="C00000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9F80EA-39E5-F24A-83F9-2D4C47183AD7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0B850C-6127-AE4E-9AF9-D28FE4F4428B}" type="datetime1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95625D-FC14-4EA7-9336-1E258C9418C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fld id="{0D0B850C-6127-AE4E-9AF9-D28FE4F4428B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2995625D-FC14-4EA7-9336-1E258C9418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fld id="{0D0B850C-6127-AE4E-9AF9-D28FE4F4428B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2995625D-FC14-4EA7-9336-1E258C9418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fld id="{0D0B850C-6127-AE4E-9AF9-D28FE4F4428B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2995625D-FC14-4EA7-9336-1E258C9418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fld id="{0D0B850C-6127-AE4E-9AF9-D28FE4F4428B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2995625D-FC14-4EA7-9336-1E258C9418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D0B850C-6127-AE4E-9AF9-D28FE4F4428B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95625D-FC14-4EA7-9336-1E258C9418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D0B850C-6127-AE4E-9AF9-D28FE4F4428B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95625D-FC14-4EA7-9336-1E258C9418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D0B850C-6127-AE4E-9AF9-D28FE4F4428B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95625D-FC14-4EA7-9336-1E258C9418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fld id="{0D0B850C-6127-AE4E-9AF9-D28FE4F4428B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2995625D-FC14-4EA7-9336-1E258C9418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61047" y="162883"/>
            <a:ext cx="597952" cy="844726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15938" y="6655443"/>
            <a:ext cx="11676062" cy="202557"/>
          </a:xfrm>
          <a:prstGeom prst="rect">
            <a:avLst/>
          </a:prstGeom>
          <a:solidFill>
            <a:srgbClr val="D7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 showMasterSp="0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/>
          <p:nvPr/>
        </p:nvSpPr>
        <p:spPr>
          <a:xfrm>
            <a:off x="5149663" y="2969730"/>
            <a:ext cx="5671933" cy="2487847"/>
          </a:xfrm>
          <a:prstGeom prst="rect">
            <a:avLst/>
          </a:prstGeom>
          <a:ln w="12700">
            <a:miter lim="400000"/>
          </a:ln>
        </p:spPr>
        <p:txBody>
          <a:bodyPr lIns="60959" rIns="60959">
            <a:normAutofit/>
          </a:bodyPr>
          <a:lstStyle/>
          <a:p>
            <a:pPr algn="r">
              <a:lnSpc>
                <a:spcPct val="72000"/>
              </a:lnSpc>
              <a:spcBef>
                <a:spcPts val="935"/>
              </a:spcBef>
              <a:defRPr sz="2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  <a:r>
              <a:rPr sz="2935"/>
              <a:t>谢谢</a:t>
            </a:r>
            <a:endParaRPr sz="4800"/>
          </a:p>
          <a:p>
            <a:pPr algn="r">
              <a:lnSpc>
                <a:spcPct val="72000"/>
              </a:lnSpc>
              <a:spcBef>
                <a:spcPts val="935"/>
              </a:spcBef>
              <a:defRPr sz="18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  <a:r>
              <a:rPr sz="2400"/>
              <a:t>TCL集团股份有限公司</a:t>
            </a:r>
            <a:endParaRPr sz="3865"/>
          </a:p>
          <a:p>
            <a:pPr algn="r">
              <a:lnSpc>
                <a:spcPct val="72000"/>
              </a:lnSpc>
              <a:spcBef>
                <a:spcPts val="935"/>
              </a:spcBef>
              <a:defRPr sz="18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  <a:r>
              <a:rPr sz="2400"/>
              <a:t>www.tcl.com</a:t>
            </a:r>
            <a:endParaRPr sz="3865"/>
          </a:p>
          <a:p>
            <a:pPr algn="r">
              <a:lnSpc>
                <a:spcPct val="72000"/>
              </a:lnSpc>
              <a:spcBef>
                <a:spcPts val="935"/>
              </a:spcBef>
              <a:defRPr sz="18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  <a:r>
              <a:rPr sz="2400"/>
              <a:t>@TCL创意感动生活</a:t>
            </a:r>
            <a:endParaRPr sz="3865"/>
          </a:p>
        </p:txBody>
      </p:sp>
    </p:spTree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fld id="{B343A175-CF42-4863-8485-0BF2AB9C128F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fld id="{CD892769-B9A0-42A3-B798-F2DD9B97BD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线连接符 1"/>
          <p:cNvCxnSpPr/>
          <p:nvPr userDrawn="1"/>
        </p:nvCxnSpPr>
        <p:spPr>
          <a:xfrm>
            <a:off x="749066" y="7579210"/>
            <a:ext cx="10109833" cy="0"/>
          </a:xfrm>
          <a:prstGeom prst="line">
            <a:avLst/>
          </a:prstGeom>
          <a:ln w="9525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本占位符 25"/>
          <p:cNvSpPr>
            <a:spLocks noGrp="1"/>
          </p:cNvSpPr>
          <p:nvPr>
            <p:ph type="body" sz="quarter" idx="13" hasCustomPrompt="1"/>
          </p:nvPr>
        </p:nvSpPr>
        <p:spPr>
          <a:xfrm>
            <a:off x="446870" y="1732922"/>
            <a:ext cx="4186237" cy="573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latin typeface="Lantinghei SC Demibold" panose="02000000000000000000" pitchFamily="2" charset="-122"/>
                <a:ea typeface="Lantinghei SC Demibold" panose="02000000000000000000" pitchFamily="2" charset="-122"/>
              </a:defRPr>
            </a:lvl1pPr>
          </a:lstStyle>
          <a:p>
            <a:r>
              <a:rPr kumimoji="1" lang="zh-CN" altLang="en-US" dirty="0"/>
              <a:t>内文或图表的小标题</a:t>
            </a:r>
            <a:r>
              <a:rPr kumimoji="1" lang="en-US" altLang="zh-CN" dirty="0"/>
              <a:t>-</a:t>
            </a:r>
            <a:r>
              <a:rPr kumimoji="1" lang="zh-CN" altLang="en-US" dirty="0"/>
              <a:t>兰亭黑</a:t>
            </a:r>
            <a:r>
              <a:rPr kumimoji="1" lang="en-US" altLang="zh-CN" dirty="0"/>
              <a:t>-18</a:t>
            </a:r>
            <a:r>
              <a:rPr kumimoji="1" lang="zh-CN" altLang="en-US" dirty="0"/>
              <a:t>号</a:t>
            </a:r>
            <a:endParaRPr kumimoji="1"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0378" y="199292"/>
            <a:ext cx="597952" cy="844726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>
          <a:xfrm>
            <a:off x="515938" y="6655443"/>
            <a:ext cx="11676062" cy="202557"/>
          </a:xfrm>
          <a:prstGeom prst="rect">
            <a:avLst/>
          </a:prstGeom>
          <a:solidFill>
            <a:srgbClr val="D7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title" hasCustomPrompt="1"/>
          </p:nvPr>
        </p:nvSpPr>
        <p:spPr>
          <a:xfrm>
            <a:off x="422633" y="500554"/>
            <a:ext cx="10054849" cy="517909"/>
          </a:xfrm>
          <a:prstGeom prst="rect">
            <a:avLst/>
          </a:prstGeom>
        </p:spPr>
        <p:txBody>
          <a:bodyPr/>
          <a:lstStyle>
            <a:lvl1pPr>
              <a:defRPr sz="2400" b="1" i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kumimoji="1" lang="zh-CN" altLang="en-US" dirty="0"/>
              <a:t>一级标题</a:t>
            </a:r>
            <a:r>
              <a:rPr kumimoji="1" lang="en-US" altLang="zh-CN" dirty="0"/>
              <a:t>-</a:t>
            </a:r>
            <a:r>
              <a:rPr kumimoji="1" lang="zh-CN" altLang="en-US" dirty="0"/>
              <a:t>微软雅黑</a:t>
            </a:r>
            <a:r>
              <a:rPr kumimoji="1" lang="en-US" altLang="zh-CN" dirty="0"/>
              <a:t>-24</a:t>
            </a:r>
            <a:r>
              <a:rPr kumimoji="1" lang="zh-CN" altLang="en-US" dirty="0"/>
              <a:t>号</a:t>
            </a:r>
            <a:r>
              <a:rPr kumimoji="1" lang="en-US" altLang="zh-CN" dirty="0"/>
              <a:t>-</a:t>
            </a:r>
            <a:r>
              <a:rPr kumimoji="1" lang="zh-CN" altLang="en-US" dirty="0"/>
              <a:t>加粗体</a:t>
            </a:r>
            <a:endParaRPr kumimoji="1" lang="zh-CN" altLang="en-US" dirty="0"/>
          </a:p>
        </p:txBody>
      </p:sp>
      <p:sp>
        <p:nvSpPr>
          <p:cNvPr id="20" name="文本占位符 19"/>
          <p:cNvSpPr>
            <a:spLocks noGrp="1"/>
          </p:cNvSpPr>
          <p:nvPr>
            <p:ph type="body" sz="quarter" idx="11" hasCustomPrompt="1"/>
          </p:nvPr>
        </p:nvSpPr>
        <p:spPr>
          <a:xfrm>
            <a:off x="435121" y="1004456"/>
            <a:ext cx="6363737" cy="4289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FZLanTingHeiS-R-GB" panose="02000000000000000000" pitchFamily="2" charset="-122"/>
                <a:ea typeface="FZLanTingHeiS-R-GB" panose="02000000000000000000" pitchFamily="2" charset="-122"/>
              </a:defRPr>
            </a:lvl1pPr>
          </a:lstStyle>
          <a:p>
            <a:r>
              <a:rPr kumimoji="1" lang="zh-CN" altLang="en-US" dirty="0"/>
              <a:t>二级标题</a:t>
            </a:r>
            <a:r>
              <a:rPr kumimoji="1" lang="en-US" altLang="zh-CN" dirty="0"/>
              <a:t>-</a:t>
            </a:r>
            <a:r>
              <a:rPr kumimoji="1" lang="zh-CN" altLang="en-US" dirty="0"/>
              <a:t>方正兰亭简体</a:t>
            </a:r>
            <a:r>
              <a:rPr kumimoji="1" lang="en-US" altLang="zh-CN" dirty="0"/>
              <a:t>-20</a:t>
            </a:r>
            <a:r>
              <a:rPr kumimoji="1" lang="zh-CN" altLang="en-US" dirty="0"/>
              <a:t>号</a:t>
            </a:r>
            <a:endParaRPr kumimoji="1" lang="zh-CN" altLang="en-US" dirty="0"/>
          </a:p>
        </p:txBody>
      </p:sp>
      <p:sp>
        <p:nvSpPr>
          <p:cNvPr id="23" name="文本占位符 22"/>
          <p:cNvSpPr>
            <a:spLocks noGrp="1"/>
          </p:cNvSpPr>
          <p:nvPr>
            <p:ph type="body" sz="quarter" idx="12" hasCustomPrompt="1"/>
          </p:nvPr>
        </p:nvSpPr>
        <p:spPr>
          <a:xfrm>
            <a:off x="11593977" y="6299037"/>
            <a:ext cx="495202" cy="2339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kumimoji="1" lang="zh-CN" altLang="en-US" dirty="0"/>
              <a:t>页码</a:t>
            </a:r>
            <a:endParaRPr kumimoji="1" lang="zh-CN" altLang="en-US" dirty="0"/>
          </a:p>
        </p:txBody>
      </p:sp>
      <p:sp>
        <p:nvSpPr>
          <p:cNvPr id="31" name="文本占位符 30"/>
          <p:cNvSpPr>
            <a:spLocks noGrp="1"/>
          </p:cNvSpPr>
          <p:nvPr>
            <p:ph type="body" sz="quarter" idx="15" hasCustomPrompt="1"/>
          </p:nvPr>
        </p:nvSpPr>
        <p:spPr>
          <a:xfrm>
            <a:off x="446870" y="2398201"/>
            <a:ext cx="5322887" cy="3384669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1600">
                <a:latin typeface="FZLanTingHeiS-R-GB" panose="02000000000000000000" pitchFamily="2" charset="-122"/>
                <a:ea typeface="FZLanTingHeiS-R-GB" panose="02000000000000000000" pitchFamily="2" charset="-122"/>
              </a:defRPr>
            </a:lvl1pPr>
          </a:lstStyle>
          <a:p>
            <a:r>
              <a:rPr kumimoji="1" lang="zh-CN" altLang="en-US" dirty="0"/>
              <a:t>内容为图文时参见此页示例。</a:t>
            </a:r>
            <a:endParaRPr kumimoji="1" lang="en-US" altLang="zh-CN" dirty="0"/>
          </a:p>
          <a:p>
            <a:r>
              <a:rPr kumimoji="1" lang="zh-CN" altLang="en-US" dirty="0"/>
              <a:t>右图为图表的颜色风格示意，具体使用时根据实际需要参照此风格设计制作。</a:t>
            </a:r>
            <a:endParaRPr kumimoji="1" lang="en-US" altLang="zh-CN" dirty="0"/>
          </a:p>
          <a:p>
            <a:r>
              <a:rPr kumimoji="1" lang="zh-CN" altLang="en-US" dirty="0"/>
              <a:t>内容为文字时，根据文字多少来调整大小间距，原则上不能超过小标题，特殊情况除外。</a:t>
            </a:r>
            <a:endParaRPr kumimoji="1" lang="zh-CN" altLang="en-US" dirty="0"/>
          </a:p>
        </p:txBody>
      </p:sp>
    </p:spTree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5177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 dirty="0"/>
              <a:t>单击此处编辑母版标题样式</a:t>
            </a:r>
            <a:endParaRPr kumimoji="1"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quarter" idx="10" hasCustomPrompt="1"/>
          </p:nvPr>
        </p:nvSpPr>
        <p:spPr>
          <a:xfrm>
            <a:off x="905329" y="1455965"/>
            <a:ext cx="7454900" cy="1436526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 dirty="0"/>
              <a:t>编辑母版文本样式
第二级
第三级
第四级
第五级</a:t>
            </a:r>
            <a:endParaRPr kumimoji="1" lang="zh-CN" altLang="en-US" dirty="0"/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.emf"/><Relationship Id="rId1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47.png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5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2.tiff"/></Relationships>
</file>

<file path=ppt/slides/_rels/slide4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6.xml"/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73.png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tags" Target="../tags/tag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4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2.tif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chart" Target="../charts/char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chart" Target="../charts/chart2.xml"/></Relationships>
</file>

<file path=ppt/slides/_rels/slide4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chart" Target="../charts/char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chart" Target="../charts/char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chart" Target="../charts/char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chart" Target="../charts/char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chart" Target="../charts/chart7.xml"/></Relationships>
</file>

<file path=ppt/slides/_rels/slide5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80.png"/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image" Target="../media/image32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81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82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83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/Relationships>
</file>

<file path=ppt/slides/_rels/slide5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5.png"/><Relationship Id="rId2" Type="http://schemas.openxmlformats.org/officeDocument/2006/relationships/image" Target="../media/image11.png"/><Relationship Id="rId1" Type="http://schemas.openxmlformats.org/officeDocument/2006/relationships/image" Target="../media/image84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86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8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2.tif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88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2.tif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.emf"/><Relationship Id="rId1" Type="http://schemas.openxmlformats.org/officeDocument/2006/relationships/image" Target="../media/image3.tiff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00" y="0"/>
            <a:ext cx="12179300" cy="6858000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3977295" y="2658122"/>
            <a:ext cx="667976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报销中心月度报告</a:t>
            </a:r>
            <a:endParaRPr kumimoji="1" lang="zh-CN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977295" y="3480388"/>
            <a:ext cx="6679762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2021</a:t>
            </a:r>
            <a:r>
              <a:rPr kumimoji="1"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kumimoji="1"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kumimoji="1"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endParaRPr kumimoji="1"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45" y="553855"/>
            <a:ext cx="796812" cy="112565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46800" y="1167130"/>
            <a:ext cx="6045835" cy="5129530"/>
          </a:xfrm>
          <a:prstGeom prst="rect">
            <a:avLst/>
          </a:prstGeom>
        </p:spPr>
      </p:pic>
      <p:sp>
        <p:nvSpPr>
          <p:cNvPr id="17" name="标题 1"/>
          <p:cNvSpPr>
            <a:spLocks noGrp="1"/>
          </p:cNvSpPr>
          <p:nvPr>
            <p:ph type="title"/>
          </p:nvPr>
        </p:nvSpPr>
        <p:spPr>
          <a:xfrm>
            <a:off x="184785" y="208915"/>
            <a:ext cx="10054590" cy="379730"/>
          </a:xfrm>
        </p:spPr>
        <p:txBody>
          <a:bodyPr/>
          <a:lstStyle/>
          <a:p>
            <a:pPr fontAlgn="auto"/>
            <a:r>
              <a:rPr kumimoji="1" lang="zh-CN" dirty="0">
                <a:solidFill>
                  <a:schemeClr val="tx1">
                    <a:lumMod val="50000"/>
                  </a:schemeClr>
                </a:solidFill>
                <a:sym typeface="+mn-ea"/>
              </a:rPr>
              <a:t>三、</a:t>
            </a:r>
            <a:r>
              <a:rPr kumimoji="1" dirty="0">
                <a:solidFill>
                  <a:schemeClr val="tx1">
                    <a:lumMod val="50000"/>
                  </a:schemeClr>
                </a:solidFill>
                <a:sym typeface="+mn-ea"/>
              </a:rPr>
              <a:t>采购应付业务分析</a:t>
            </a:r>
            <a:r>
              <a:rPr kumimoji="1" lang="en-US" dirty="0">
                <a:solidFill>
                  <a:schemeClr val="tx1">
                    <a:lumMod val="50000"/>
                  </a:schemeClr>
                </a:solidFill>
                <a:sym typeface="+mn-ea"/>
              </a:rPr>
              <a:t>——</a:t>
            </a:r>
            <a:r>
              <a:rPr kumimoji="1" lang="zh-CN" altLang="en-US" dirty="0">
                <a:solidFill>
                  <a:schemeClr val="tx1">
                    <a:lumMod val="50000"/>
                  </a:schemeClr>
                </a:solidFill>
                <a:sym typeface="+mn-ea"/>
              </a:rPr>
              <a:t>（一）</a:t>
            </a:r>
            <a:r>
              <a:rPr kumimoji="1" dirty="0">
                <a:solidFill>
                  <a:schemeClr val="tx1">
                    <a:lumMod val="50000"/>
                  </a:schemeClr>
                </a:solidFill>
              </a:rPr>
              <a:t>合同评审流程分析</a:t>
            </a:r>
            <a:endParaRPr kumimoji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9" name="文本占位符 2"/>
          <p:cNvSpPr>
            <a:spLocks noGrp="1"/>
          </p:cNvSpPr>
          <p:nvPr/>
        </p:nvSpPr>
        <p:spPr>
          <a:xfrm>
            <a:off x="191135" y="740410"/>
            <a:ext cx="7244080" cy="4292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4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、</a:t>
            </a:r>
            <a:r>
              <a:rPr kumimoji="1" lang="zh-CN" b="1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ea"/>
                <a:sym typeface="+mn-ea"/>
              </a:rPr>
              <a:t>退回问题</a:t>
            </a:r>
            <a:r>
              <a:rPr kumimoji="1" b="1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ea"/>
                <a:sym typeface="+mn-ea"/>
              </a:rPr>
              <a:t>分析</a:t>
            </a:r>
            <a:r>
              <a:rPr kumimoji="1" lang="zh-CN" b="1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ea"/>
                <a:sym typeface="+mn-ea"/>
              </a:rPr>
              <a:t>：（</a:t>
            </a:r>
            <a:r>
              <a:rPr kumimoji="1" lang="en-US" altLang="zh-CN" b="1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ea"/>
                <a:sym typeface="+mn-ea"/>
              </a:rPr>
              <a:t>1</a:t>
            </a:r>
            <a:r>
              <a:rPr kumimoji="1" lang="zh-CN" b="1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ea"/>
                <a:sym typeface="+mn-ea"/>
              </a:rPr>
              <a:t>）标的行</a:t>
            </a:r>
            <a:endParaRPr kumimoji="1" lang="zh-CN" b="1" dirty="0">
              <a:solidFill>
                <a:schemeClr val="tx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ea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213090" y="1572260"/>
            <a:ext cx="2898140" cy="177101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p>
            <a:pPr indent="0" fontAlgn="auto">
              <a:lnSpc>
                <a:spcPct val="130000"/>
              </a:lnSpc>
            </a:pPr>
            <a:r>
              <a:rPr lang="en-US" altLang="zh-CN" sz="2000">
                <a:sym typeface="+mn-ea"/>
              </a:rPr>
              <a:t>10</a:t>
            </a:r>
            <a:r>
              <a:rPr lang="zh-CN" altLang="en-US" sz="2000">
                <a:sym typeface="+mn-ea"/>
              </a:rPr>
              <a:t>月标的行问题共</a:t>
            </a:r>
            <a:r>
              <a:rPr lang="en-US" altLang="zh-CN" sz="2000">
                <a:sym typeface="+mn-ea"/>
              </a:rPr>
              <a:t>31</a:t>
            </a:r>
            <a:r>
              <a:rPr lang="zh-CN" altLang="en-US" sz="2000">
                <a:sym typeface="+mn-ea"/>
              </a:rPr>
              <a:t>条。</a:t>
            </a:r>
            <a:endParaRPr lang="zh-CN" altLang="en-US" sz="2000">
              <a:sym typeface="+mn-ea"/>
            </a:endParaRPr>
          </a:p>
          <a:p>
            <a:pPr indent="0" fontAlgn="auto">
              <a:lnSpc>
                <a:spcPct val="130000"/>
              </a:lnSpc>
            </a:pPr>
            <a:r>
              <a:rPr lang="zh-CN" altLang="en-US" sz="1600">
                <a:sym typeface="+mn-ea"/>
              </a:rPr>
              <a:t>问题数量</a:t>
            </a:r>
            <a:r>
              <a:rPr lang="en-US" altLang="zh-CN" sz="1600">
                <a:sym typeface="+mn-ea"/>
              </a:rPr>
              <a:t>top3</a:t>
            </a:r>
            <a:r>
              <a:rPr lang="zh-CN" altLang="en-US" sz="1600">
                <a:sym typeface="+mn-ea"/>
              </a:rPr>
              <a:t>公司：</a:t>
            </a:r>
            <a:endParaRPr lang="zh-CN" altLang="en-US" sz="1600">
              <a:sym typeface="+mn-ea"/>
            </a:endParaRPr>
          </a:p>
          <a:p>
            <a:pPr marL="342900" indent="-342900" fontAlgn="auto">
              <a:lnSpc>
                <a:spcPct val="130000"/>
              </a:lnSpc>
              <a:buAutoNum type="arabicPeriod"/>
            </a:pPr>
            <a:r>
              <a:rPr lang="zh-CN" altLang="en-US" sz="1600" b="1">
                <a:sym typeface="+mn-ea"/>
              </a:rPr>
              <a:t>白城</a:t>
            </a:r>
            <a:r>
              <a:rPr lang="en-US" altLang="zh-CN" sz="1600" b="1">
                <a:sym typeface="+mn-ea"/>
              </a:rPr>
              <a:t>10</a:t>
            </a:r>
            <a:r>
              <a:rPr lang="zh-CN" altLang="en-US" sz="1600" b="1">
                <a:sym typeface="+mn-ea"/>
              </a:rPr>
              <a:t>条，</a:t>
            </a:r>
            <a:r>
              <a:rPr lang="en-US" altLang="zh-CN" sz="1600" b="1">
                <a:sym typeface="+mn-ea"/>
              </a:rPr>
              <a:t>32.25%</a:t>
            </a:r>
            <a:endParaRPr lang="zh-CN" altLang="en-US" sz="1600" b="1">
              <a:sym typeface="+mn-ea"/>
            </a:endParaRPr>
          </a:p>
          <a:p>
            <a:pPr marL="342900" indent="-342900" fontAlgn="auto">
              <a:lnSpc>
                <a:spcPct val="130000"/>
              </a:lnSpc>
              <a:buAutoNum type="arabicPeriod"/>
            </a:pPr>
            <a:r>
              <a:rPr lang="zh-CN" sz="1600">
                <a:sym typeface="+mn-ea"/>
              </a:rPr>
              <a:t>阜宁</a:t>
            </a:r>
            <a:r>
              <a:rPr lang="en-US" altLang="zh-CN" sz="1600">
                <a:sym typeface="+mn-ea"/>
              </a:rPr>
              <a:t>5</a:t>
            </a:r>
            <a:r>
              <a:rPr lang="zh-CN" altLang="en-US" sz="1600">
                <a:sym typeface="+mn-ea"/>
              </a:rPr>
              <a:t>条，</a:t>
            </a:r>
            <a:r>
              <a:rPr lang="en-US" altLang="zh-CN" sz="1600">
                <a:sym typeface="+mn-ea"/>
              </a:rPr>
              <a:t>16.13%</a:t>
            </a:r>
            <a:endParaRPr lang="zh-CN" altLang="en-US" sz="1600">
              <a:sym typeface="+mn-ea"/>
            </a:endParaRPr>
          </a:p>
          <a:p>
            <a:pPr marL="342900" indent="-342900" fontAlgn="auto">
              <a:lnSpc>
                <a:spcPct val="130000"/>
              </a:lnSpc>
              <a:buAutoNum type="arabicPeriod"/>
            </a:pPr>
            <a:r>
              <a:rPr lang="zh-CN" altLang="en-US" sz="1600">
                <a:sym typeface="+mn-ea"/>
              </a:rPr>
              <a:t>酒泉</a:t>
            </a:r>
            <a:r>
              <a:rPr lang="en-US" altLang="zh-CN" sz="1600">
                <a:sym typeface="+mn-ea"/>
              </a:rPr>
              <a:t>5</a:t>
            </a:r>
            <a:r>
              <a:rPr lang="zh-CN" altLang="en-US" sz="1600">
                <a:sym typeface="+mn-ea"/>
              </a:rPr>
              <a:t>条，</a:t>
            </a:r>
            <a:r>
              <a:rPr lang="en-US" altLang="zh-CN" sz="1600">
                <a:sym typeface="+mn-ea"/>
              </a:rPr>
              <a:t>16.13</a:t>
            </a:r>
            <a:r>
              <a:rPr lang="en-US" altLang="zh-CN" sz="1600">
                <a:sym typeface="+mn-ea"/>
              </a:rPr>
              <a:t>%</a:t>
            </a:r>
            <a:endParaRPr lang="en-US" altLang="zh-CN" sz="1600"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1168400"/>
            <a:ext cx="5956300" cy="515556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4785" y="1168400"/>
            <a:ext cx="9624060" cy="5427980"/>
          </a:xfrm>
          <a:prstGeom prst="rect">
            <a:avLst/>
          </a:prstGeom>
        </p:spPr>
      </p:pic>
      <p:sp>
        <p:nvSpPr>
          <p:cNvPr id="11" name="标题 1"/>
          <p:cNvSpPr>
            <a:spLocks noGrp="1"/>
          </p:cNvSpPr>
          <p:nvPr>
            <p:ph type="title"/>
          </p:nvPr>
        </p:nvSpPr>
        <p:spPr>
          <a:xfrm>
            <a:off x="184785" y="208915"/>
            <a:ext cx="10054590" cy="379730"/>
          </a:xfrm>
        </p:spPr>
        <p:txBody>
          <a:bodyPr/>
          <a:lstStyle/>
          <a:p>
            <a:pPr fontAlgn="auto"/>
            <a:r>
              <a:rPr kumimoji="1" lang="zh-CN" dirty="0">
                <a:solidFill>
                  <a:schemeClr val="tx1">
                    <a:lumMod val="50000"/>
                  </a:schemeClr>
                </a:solidFill>
                <a:sym typeface="+mn-ea"/>
              </a:rPr>
              <a:t>三、</a:t>
            </a:r>
            <a:r>
              <a:rPr kumimoji="1" dirty="0">
                <a:solidFill>
                  <a:schemeClr val="tx1">
                    <a:lumMod val="50000"/>
                  </a:schemeClr>
                </a:solidFill>
                <a:sym typeface="+mn-ea"/>
              </a:rPr>
              <a:t>采购应付业务分析</a:t>
            </a:r>
            <a:r>
              <a:rPr kumimoji="1" lang="en-US" dirty="0">
                <a:solidFill>
                  <a:schemeClr val="tx1">
                    <a:lumMod val="50000"/>
                  </a:schemeClr>
                </a:solidFill>
                <a:sym typeface="+mn-ea"/>
              </a:rPr>
              <a:t>——</a:t>
            </a:r>
            <a:r>
              <a:rPr kumimoji="1" lang="zh-CN" altLang="en-US" dirty="0">
                <a:solidFill>
                  <a:schemeClr val="tx1">
                    <a:lumMod val="50000"/>
                  </a:schemeClr>
                </a:solidFill>
                <a:sym typeface="+mn-ea"/>
              </a:rPr>
              <a:t>（一）</a:t>
            </a:r>
            <a:r>
              <a:rPr kumimoji="1" dirty="0">
                <a:solidFill>
                  <a:schemeClr val="tx1">
                    <a:lumMod val="50000"/>
                  </a:schemeClr>
                </a:solidFill>
              </a:rPr>
              <a:t>合同评审流程分析</a:t>
            </a:r>
            <a:endParaRPr kumimoji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2" name="文本占位符 2"/>
          <p:cNvSpPr>
            <a:spLocks noGrp="1"/>
          </p:cNvSpPr>
          <p:nvPr/>
        </p:nvSpPr>
        <p:spPr>
          <a:xfrm>
            <a:off x="191135" y="740410"/>
            <a:ext cx="7393940" cy="4292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b="1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ea"/>
                <a:sym typeface="+mn-ea"/>
              </a:rPr>
              <a:t>4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ea"/>
                <a:sym typeface="+mn-ea"/>
              </a:rPr>
              <a:t>、</a:t>
            </a:r>
            <a:r>
              <a:rPr kumimoji="1" lang="zh-CN" b="1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ea"/>
                <a:sym typeface="+mn-ea"/>
              </a:rPr>
              <a:t>退回问题</a:t>
            </a:r>
            <a:r>
              <a:rPr kumimoji="1" b="1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ea"/>
                <a:sym typeface="+mn-ea"/>
              </a:rPr>
              <a:t>分析</a:t>
            </a:r>
            <a:r>
              <a:rPr kumimoji="1" lang="zh-CN" b="1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ea"/>
                <a:sym typeface="+mn-ea"/>
              </a:rPr>
              <a:t>：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（</a:t>
            </a:r>
            <a:r>
              <a:rPr kumimoji="1" lang="en-US" alt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2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）合同文本内容</a:t>
            </a:r>
            <a:endParaRPr kumimoji="1" lang="zh-CN" b="1" dirty="0">
              <a:solidFill>
                <a:schemeClr val="tx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ea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221345" y="3725545"/>
            <a:ext cx="2938145" cy="156908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p>
            <a:pPr indent="0" fontAlgn="auto">
              <a:lnSpc>
                <a:spcPct val="130000"/>
              </a:lnSpc>
            </a:pPr>
            <a:r>
              <a:rPr lang="en-US" altLang="zh-CN">
                <a:sym typeface="+mn-ea"/>
              </a:rPr>
              <a:t>10</a:t>
            </a:r>
            <a:r>
              <a:rPr lang="zh-CN" altLang="en-US">
                <a:sym typeface="+mn-ea"/>
              </a:rPr>
              <a:t>月合同文本问题共</a:t>
            </a:r>
            <a:r>
              <a:rPr lang="en-US" altLang="zh-CN">
                <a:sym typeface="+mn-ea"/>
              </a:rPr>
              <a:t>32</a:t>
            </a:r>
            <a:r>
              <a:rPr lang="zh-CN" altLang="en-US">
                <a:sym typeface="+mn-ea"/>
              </a:rPr>
              <a:t>条。</a:t>
            </a:r>
            <a:endParaRPr lang="zh-CN" altLang="en-US" sz="1400">
              <a:sym typeface="+mn-ea"/>
            </a:endParaRPr>
          </a:p>
          <a:p>
            <a:pPr indent="0" fontAlgn="auto">
              <a:lnSpc>
                <a:spcPct val="130000"/>
              </a:lnSpc>
            </a:pPr>
            <a:r>
              <a:rPr lang="zh-CN" altLang="en-US" sz="1400">
                <a:sym typeface="+mn-ea"/>
              </a:rPr>
              <a:t>问题数量</a:t>
            </a:r>
            <a:r>
              <a:rPr lang="en-US" altLang="zh-CN" sz="1400">
                <a:sym typeface="+mn-ea"/>
              </a:rPr>
              <a:t>top3</a:t>
            </a:r>
            <a:r>
              <a:rPr lang="zh-CN" altLang="en-US" sz="1400">
                <a:sym typeface="+mn-ea"/>
              </a:rPr>
              <a:t>公司：</a:t>
            </a:r>
            <a:endParaRPr lang="zh-CN" altLang="en-US" sz="1400">
              <a:sym typeface="+mn-ea"/>
            </a:endParaRPr>
          </a:p>
          <a:p>
            <a:pPr marL="342900" indent="-342900" fontAlgn="auto">
              <a:lnSpc>
                <a:spcPct val="130000"/>
              </a:lnSpc>
              <a:buAutoNum type="arabicPeriod"/>
            </a:pPr>
            <a:r>
              <a:rPr lang="zh-CN" altLang="en-US" sz="1400" b="1">
                <a:sym typeface="+mn-ea"/>
              </a:rPr>
              <a:t>锡林</a:t>
            </a:r>
            <a:r>
              <a:rPr lang="en-US" altLang="zh-CN" sz="1400" b="1">
                <a:sym typeface="+mn-ea"/>
              </a:rPr>
              <a:t>8</a:t>
            </a:r>
            <a:r>
              <a:rPr lang="zh-CN" altLang="en-US" sz="1400" b="1">
                <a:sym typeface="+mn-ea"/>
              </a:rPr>
              <a:t>条，</a:t>
            </a:r>
            <a:r>
              <a:rPr lang="en-US" altLang="zh-CN" sz="1400" b="1">
                <a:sym typeface="+mn-ea"/>
              </a:rPr>
              <a:t>25%</a:t>
            </a:r>
            <a:endParaRPr lang="zh-CN" altLang="en-US" sz="1400" b="1">
              <a:sym typeface="+mn-ea"/>
            </a:endParaRPr>
          </a:p>
          <a:p>
            <a:pPr marL="342900" indent="-342900" fontAlgn="auto">
              <a:lnSpc>
                <a:spcPct val="130000"/>
              </a:lnSpc>
              <a:buAutoNum type="arabicPeriod"/>
            </a:pPr>
            <a:r>
              <a:rPr lang="zh-CN" altLang="en-US" sz="1400">
                <a:sym typeface="+mn-ea"/>
              </a:rPr>
              <a:t>酒泉</a:t>
            </a:r>
            <a:r>
              <a:rPr lang="en-US" altLang="zh-CN" sz="1400">
                <a:sym typeface="+mn-ea"/>
              </a:rPr>
              <a:t>6</a:t>
            </a:r>
            <a:r>
              <a:rPr lang="zh-CN" altLang="en-US" sz="1400">
                <a:sym typeface="+mn-ea"/>
              </a:rPr>
              <a:t>条，</a:t>
            </a:r>
            <a:r>
              <a:rPr lang="en-US" altLang="zh-CN" sz="1400">
                <a:sym typeface="+mn-ea"/>
              </a:rPr>
              <a:t>18.75%</a:t>
            </a:r>
            <a:endParaRPr lang="en-US" altLang="zh-CN" sz="1400">
              <a:sym typeface="+mn-ea"/>
            </a:endParaRPr>
          </a:p>
          <a:p>
            <a:pPr marL="342900" indent="-342900" fontAlgn="auto">
              <a:lnSpc>
                <a:spcPct val="130000"/>
              </a:lnSpc>
              <a:buAutoNum type="arabicPeriod"/>
            </a:pPr>
            <a:r>
              <a:rPr lang="zh-CN" sz="1400">
                <a:sym typeface="+mn-ea"/>
              </a:rPr>
              <a:t>白城、邯郸</a:t>
            </a:r>
            <a:r>
              <a:rPr lang="en-US" altLang="zh-CN" sz="1400">
                <a:sym typeface="+mn-ea"/>
              </a:rPr>
              <a:t>4</a:t>
            </a:r>
            <a:r>
              <a:rPr lang="zh-CN" altLang="en-US" sz="1400">
                <a:sym typeface="+mn-ea"/>
              </a:rPr>
              <a:t>条，</a:t>
            </a:r>
            <a:r>
              <a:rPr lang="en-US" altLang="zh-CN" sz="1400">
                <a:sym typeface="+mn-ea"/>
              </a:rPr>
              <a:t>12.5%</a:t>
            </a:r>
            <a:endParaRPr lang="en-US" altLang="zh-CN" sz="1400">
              <a:sym typeface="+mn-e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"/>
          <p:cNvSpPr>
            <a:spLocks noGrp="1"/>
          </p:cNvSpPr>
          <p:nvPr>
            <p:ph type="title"/>
          </p:nvPr>
        </p:nvSpPr>
        <p:spPr>
          <a:xfrm>
            <a:off x="184785" y="208915"/>
            <a:ext cx="10054590" cy="379730"/>
          </a:xfrm>
        </p:spPr>
        <p:txBody>
          <a:bodyPr/>
          <a:lstStyle/>
          <a:p>
            <a:pPr fontAlgn="auto"/>
            <a:r>
              <a:rPr kumimoji="1" lang="zh-CN" dirty="0">
                <a:solidFill>
                  <a:schemeClr val="tx1">
                    <a:lumMod val="50000"/>
                  </a:schemeClr>
                </a:solidFill>
                <a:sym typeface="+mn-ea"/>
              </a:rPr>
              <a:t>三、</a:t>
            </a:r>
            <a:r>
              <a:rPr kumimoji="1" dirty="0">
                <a:solidFill>
                  <a:schemeClr val="tx1">
                    <a:lumMod val="50000"/>
                  </a:schemeClr>
                </a:solidFill>
                <a:sym typeface="+mn-ea"/>
              </a:rPr>
              <a:t>采购应付业务分析</a:t>
            </a:r>
            <a:r>
              <a:rPr kumimoji="1" lang="en-US" dirty="0">
                <a:solidFill>
                  <a:schemeClr val="tx1">
                    <a:lumMod val="50000"/>
                  </a:schemeClr>
                </a:solidFill>
                <a:sym typeface="+mn-ea"/>
              </a:rPr>
              <a:t>——</a:t>
            </a:r>
            <a:r>
              <a:rPr kumimoji="1" lang="zh-CN" altLang="en-US" dirty="0">
                <a:solidFill>
                  <a:schemeClr val="tx1">
                    <a:lumMod val="50000"/>
                  </a:schemeClr>
                </a:solidFill>
                <a:sym typeface="+mn-ea"/>
              </a:rPr>
              <a:t>（一）</a:t>
            </a:r>
            <a:r>
              <a:rPr kumimoji="1" dirty="0">
                <a:solidFill>
                  <a:schemeClr val="tx1">
                    <a:lumMod val="50000"/>
                  </a:schemeClr>
                </a:solidFill>
              </a:rPr>
              <a:t>合同评审流程分析</a:t>
            </a:r>
            <a:endParaRPr kumimoji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2" name="文本占位符 2"/>
          <p:cNvSpPr>
            <a:spLocks noGrp="1"/>
          </p:cNvSpPr>
          <p:nvPr/>
        </p:nvSpPr>
        <p:spPr>
          <a:xfrm>
            <a:off x="191135" y="740410"/>
            <a:ext cx="7393940" cy="4292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b="1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ea"/>
                <a:sym typeface="+mn-ea"/>
              </a:rPr>
              <a:t>4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ea"/>
                <a:sym typeface="+mn-ea"/>
              </a:rPr>
              <a:t>、</a:t>
            </a:r>
            <a:r>
              <a:rPr kumimoji="1" lang="zh-CN" b="1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ea"/>
                <a:sym typeface="+mn-ea"/>
              </a:rPr>
              <a:t>退回问题</a:t>
            </a:r>
            <a:r>
              <a:rPr kumimoji="1" b="1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ea"/>
                <a:sym typeface="+mn-ea"/>
              </a:rPr>
              <a:t>分析</a:t>
            </a:r>
            <a:r>
              <a:rPr kumimoji="1" lang="zh-CN" b="1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ea"/>
                <a:sym typeface="+mn-ea"/>
              </a:rPr>
              <a:t>：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（</a:t>
            </a:r>
            <a:r>
              <a:rPr kumimoji="1" lang="en-US" alt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2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）合同文本内容</a:t>
            </a:r>
            <a:endParaRPr kumimoji="1" lang="zh-CN" b="1" dirty="0">
              <a:solidFill>
                <a:schemeClr val="tx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ea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t="277"/>
          <a:stretch>
            <a:fillRect/>
          </a:stretch>
        </p:blipFill>
        <p:spPr>
          <a:xfrm>
            <a:off x="1283335" y="1183640"/>
            <a:ext cx="9625965" cy="548132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18635" y="5815965"/>
            <a:ext cx="7705725" cy="523875"/>
          </a:xfrm>
          <a:prstGeom prst="rect">
            <a:avLst/>
          </a:prstGeom>
        </p:spPr>
      </p:pic>
      <p:sp>
        <p:nvSpPr>
          <p:cNvPr id="11" name="标题 1"/>
          <p:cNvSpPr>
            <a:spLocks noGrp="1"/>
          </p:cNvSpPr>
          <p:nvPr>
            <p:ph type="title"/>
          </p:nvPr>
        </p:nvSpPr>
        <p:spPr>
          <a:xfrm>
            <a:off x="184785" y="208915"/>
            <a:ext cx="10054590" cy="379730"/>
          </a:xfrm>
        </p:spPr>
        <p:txBody>
          <a:bodyPr/>
          <a:lstStyle/>
          <a:p>
            <a:pPr fontAlgn="auto"/>
            <a:r>
              <a:rPr kumimoji="1" lang="zh-CN" dirty="0">
                <a:solidFill>
                  <a:schemeClr val="tx1">
                    <a:lumMod val="50000"/>
                  </a:schemeClr>
                </a:solidFill>
                <a:sym typeface="+mn-ea"/>
              </a:rPr>
              <a:t>三、</a:t>
            </a:r>
            <a:r>
              <a:rPr kumimoji="1" dirty="0">
                <a:solidFill>
                  <a:schemeClr val="tx1">
                    <a:lumMod val="50000"/>
                  </a:schemeClr>
                </a:solidFill>
                <a:sym typeface="+mn-ea"/>
              </a:rPr>
              <a:t>采购应付业务分析</a:t>
            </a:r>
            <a:r>
              <a:rPr kumimoji="1" lang="en-US" dirty="0">
                <a:solidFill>
                  <a:schemeClr val="tx1">
                    <a:lumMod val="50000"/>
                  </a:schemeClr>
                </a:solidFill>
                <a:sym typeface="+mn-ea"/>
              </a:rPr>
              <a:t>——</a:t>
            </a:r>
            <a:r>
              <a:rPr kumimoji="1" lang="zh-CN" altLang="en-US" dirty="0">
                <a:solidFill>
                  <a:schemeClr val="tx1">
                    <a:lumMod val="50000"/>
                  </a:schemeClr>
                </a:solidFill>
                <a:sym typeface="+mn-ea"/>
              </a:rPr>
              <a:t>（一）</a:t>
            </a:r>
            <a:r>
              <a:rPr kumimoji="1" dirty="0">
                <a:solidFill>
                  <a:schemeClr val="tx1">
                    <a:lumMod val="50000"/>
                  </a:schemeClr>
                </a:solidFill>
              </a:rPr>
              <a:t>合同评审流程分析</a:t>
            </a:r>
            <a:endParaRPr kumimoji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2" name="文本占位符 2"/>
          <p:cNvSpPr>
            <a:spLocks noGrp="1"/>
          </p:cNvSpPr>
          <p:nvPr/>
        </p:nvSpPr>
        <p:spPr>
          <a:xfrm>
            <a:off x="191135" y="740410"/>
            <a:ext cx="7393940" cy="4292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b="1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ea"/>
                <a:sym typeface="+mn-ea"/>
              </a:rPr>
              <a:t>4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ea"/>
                <a:sym typeface="+mn-ea"/>
              </a:rPr>
              <a:t>、</a:t>
            </a:r>
            <a:r>
              <a:rPr kumimoji="1" lang="zh-CN" b="1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ea"/>
                <a:sym typeface="+mn-ea"/>
              </a:rPr>
              <a:t>退回问题</a:t>
            </a:r>
            <a:r>
              <a:rPr kumimoji="1" b="1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ea"/>
                <a:sym typeface="+mn-ea"/>
              </a:rPr>
              <a:t>分析</a:t>
            </a:r>
            <a:r>
              <a:rPr kumimoji="1" lang="zh-CN" b="1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ea"/>
                <a:sym typeface="+mn-ea"/>
              </a:rPr>
              <a:t>：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（</a:t>
            </a:r>
            <a:r>
              <a:rPr kumimoji="1" lang="en-US" alt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2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）合同文本内容</a:t>
            </a:r>
            <a:r>
              <a:rPr kumimoji="1" lang="en-US" alt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——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问题分析</a:t>
            </a:r>
            <a:endParaRPr kumimoji="1" lang="zh-CN" altLang="en-US" b="1" dirty="0">
              <a:solidFill>
                <a:schemeClr val="tx1">
                  <a:lumMod val="50000"/>
                </a:schemeClr>
              </a:solidFill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57200" y="1205865"/>
            <a:ext cx="9509760" cy="47675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 fontAlgn="auto">
              <a:lnSpc>
                <a:spcPct val="130000"/>
              </a:lnSpc>
              <a:buFont typeface="+mj-lt"/>
              <a:buAutoNum type="alphaUcPeriod"/>
            </a:pPr>
            <a:r>
              <a:rPr lang="zh-CN" altLang="en-US" b="1">
                <a:sym typeface="+mn-ea"/>
              </a:rPr>
              <a:t>合同金额</a:t>
            </a:r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计算错误</a:t>
            </a:r>
            <a:r>
              <a:rPr lang="zh-CN" altLang="en-US" b="1">
                <a:sym typeface="+mn-ea"/>
              </a:rPr>
              <a:t>：</a:t>
            </a:r>
            <a:r>
              <a:rPr lang="zh-CN" altLang="en-US">
                <a:sym typeface="+mn-ea"/>
              </a:rPr>
              <a:t>金额是合同中最关键的信息，请务必计算准确后提交流程。</a:t>
            </a:r>
            <a:endParaRPr lang="zh-CN" altLang="en-US">
              <a:sym typeface="+mn-ea"/>
            </a:endParaRPr>
          </a:p>
          <a:p>
            <a:pPr marL="457200" indent="-457200" fontAlgn="auto">
              <a:lnSpc>
                <a:spcPct val="130000"/>
              </a:lnSpc>
              <a:buFont typeface="+mj-lt"/>
              <a:buAutoNum type="alphaUcPeriod"/>
            </a:pPr>
            <a:endParaRPr lang="zh-CN" altLang="en-US">
              <a:sym typeface="+mn-ea"/>
            </a:endParaRPr>
          </a:p>
          <a:p>
            <a:pPr marL="457200" indent="-457200" fontAlgn="auto">
              <a:lnSpc>
                <a:spcPct val="130000"/>
              </a:lnSpc>
              <a:buFont typeface="+mj-lt"/>
              <a:buAutoNum type="alphaUcPeriod"/>
            </a:pPr>
            <a:endParaRPr lang="zh-CN" altLang="en-US">
              <a:sym typeface="+mn-ea"/>
            </a:endParaRPr>
          </a:p>
          <a:p>
            <a:pPr marL="457200" indent="-457200" fontAlgn="auto">
              <a:lnSpc>
                <a:spcPct val="130000"/>
              </a:lnSpc>
              <a:buFont typeface="+mj-lt"/>
              <a:buAutoNum type="alphaUcPeriod"/>
            </a:pPr>
            <a:endParaRPr lang="zh-CN" altLang="en-US">
              <a:sym typeface="+mn-ea"/>
            </a:endParaRPr>
          </a:p>
          <a:p>
            <a:pPr marL="457200" indent="-457200" fontAlgn="auto">
              <a:lnSpc>
                <a:spcPct val="130000"/>
              </a:lnSpc>
              <a:buFont typeface="+mj-lt"/>
              <a:buAutoNum type="alphaUcPeriod"/>
            </a:pPr>
            <a:endParaRPr lang="en-US" altLang="zh-CN">
              <a:sym typeface="+mn-ea"/>
            </a:endParaRPr>
          </a:p>
          <a:p>
            <a:pPr marL="457200" indent="-457200" fontAlgn="auto">
              <a:lnSpc>
                <a:spcPct val="130000"/>
              </a:lnSpc>
              <a:buFont typeface="+mj-lt"/>
              <a:buAutoNum type="alphaUcPeriod"/>
            </a:pPr>
            <a:endParaRPr lang="en-US" altLang="zh-CN">
              <a:sym typeface="+mn-ea"/>
            </a:endParaRPr>
          </a:p>
          <a:p>
            <a:pPr marL="457200" indent="-457200" fontAlgn="auto">
              <a:lnSpc>
                <a:spcPct val="130000"/>
              </a:lnSpc>
              <a:buFont typeface="+mj-lt"/>
              <a:buAutoNum type="alphaUcPeriod"/>
            </a:pPr>
            <a:endParaRPr lang="en-US" altLang="zh-CN">
              <a:sym typeface="+mn-ea"/>
            </a:endParaRPr>
          </a:p>
          <a:p>
            <a:pPr marL="457200" indent="-457200" fontAlgn="auto">
              <a:lnSpc>
                <a:spcPct val="130000"/>
              </a:lnSpc>
              <a:buFont typeface="+mj-lt"/>
              <a:buAutoNum type="alphaUcPeriod"/>
            </a:pPr>
            <a:r>
              <a:rPr lang="zh-CN" altLang="en-US">
                <a:sym typeface="+mn-ea"/>
              </a:rPr>
              <a:t>合同模板文本中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税率</a:t>
            </a:r>
            <a:r>
              <a:rPr lang="zh-CN" altLang="en-US">
                <a:sym typeface="+mn-ea"/>
              </a:rPr>
              <a:t>未根据实际业务进行修正。</a:t>
            </a:r>
            <a:endParaRPr lang="zh-CN" altLang="en-US">
              <a:sym typeface="+mn-ea"/>
            </a:endParaRPr>
          </a:p>
          <a:p>
            <a:pPr marL="457200" indent="-457200" fontAlgn="auto">
              <a:lnSpc>
                <a:spcPct val="130000"/>
              </a:lnSpc>
              <a:buFont typeface="+mj-lt"/>
              <a:buAutoNum type="alphaUcPeriod"/>
            </a:pPr>
            <a:endParaRPr lang="zh-CN" altLang="en-US">
              <a:sym typeface="+mn-ea"/>
            </a:endParaRPr>
          </a:p>
          <a:p>
            <a:pPr marL="457200" indent="-457200" fontAlgn="auto">
              <a:lnSpc>
                <a:spcPct val="130000"/>
              </a:lnSpc>
              <a:buFont typeface="+mj-lt"/>
              <a:buAutoNum type="alphaUcPeriod"/>
            </a:pPr>
            <a:endParaRPr lang="zh-CN" altLang="en-US">
              <a:sym typeface="+mn-ea"/>
            </a:endParaRPr>
          </a:p>
          <a:p>
            <a:pPr marL="457200" indent="-457200" fontAlgn="auto">
              <a:lnSpc>
                <a:spcPct val="130000"/>
              </a:lnSpc>
              <a:buFont typeface="+mj-lt"/>
              <a:buAutoNum type="alphaUcPeriod"/>
            </a:pPr>
            <a:endParaRPr lang="zh-CN" altLang="en-US">
              <a:sym typeface="+mn-ea"/>
            </a:endParaRPr>
          </a:p>
          <a:p>
            <a:pPr marL="457200" indent="-457200" fontAlgn="auto">
              <a:lnSpc>
                <a:spcPct val="130000"/>
              </a:lnSpc>
              <a:buFont typeface="+mj-lt"/>
              <a:buAutoNum type="alphaUcPeriod"/>
            </a:pPr>
            <a:endParaRPr lang="zh-CN" altLang="en-US">
              <a:sym typeface="+mn-ea"/>
            </a:endParaRPr>
          </a:p>
          <a:p>
            <a:pPr marL="457200" indent="-457200" fontAlgn="auto">
              <a:lnSpc>
                <a:spcPct val="130000"/>
              </a:lnSpc>
              <a:buFont typeface="+mj-lt"/>
              <a:buAutoNum type="alphaUcPeriod"/>
            </a:pPr>
            <a:r>
              <a:rPr lang="zh-CN" altLang="en-US">
                <a:sym typeface="+mn-ea"/>
              </a:rPr>
              <a:t>合同文本中《合同法》已废止。</a:t>
            </a:r>
            <a:endParaRPr lang="zh-CN" altLang="en-US"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933" y="1979295"/>
            <a:ext cx="5133975" cy="15779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7908" y="2220595"/>
            <a:ext cx="5638800" cy="10953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933" y="4199890"/>
            <a:ext cx="5048250" cy="12573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500" y="1168400"/>
            <a:ext cx="8806180" cy="546481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501380" y="1958975"/>
            <a:ext cx="3475355" cy="2369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30000"/>
              </a:lnSpc>
            </a:pPr>
            <a:r>
              <a:rPr lang="en-US" altLang="zh-CN" sz="2400">
                <a:sym typeface="+mn-ea"/>
              </a:rPr>
              <a:t>10</a:t>
            </a:r>
            <a:r>
              <a:rPr lang="zh-CN" altLang="en-US" sz="2400">
                <a:sym typeface="+mn-ea"/>
              </a:rPr>
              <a:t>月付款行问题共</a:t>
            </a:r>
            <a:r>
              <a:rPr lang="en-US" altLang="zh-CN" sz="2400">
                <a:sym typeface="+mn-ea"/>
              </a:rPr>
              <a:t>16</a:t>
            </a:r>
            <a:r>
              <a:rPr lang="zh-CN" altLang="en-US" sz="2400">
                <a:sym typeface="+mn-ea"/>
              </a:rPr>
              <a:t>条。</a:t>
            </a:r>
            <a:endParaRPr lang="zh-CN" altLang="en-US" sz="2400">
              <a:sym typeface="+mn-ea"/>
            </a:endParaRPr>
          </a:p>
          <a:p>
            <a:pPr indent="0" fontAlgn="auto">
              <a:lnSpc>
                <a:spcPct val="130000"/>
              </a:lnSpc>
            </a:pPr>
            <a:endParaRPr lang="zh-CN" altLang="en-US">
              <a:sym typeface="+mn-ea"/>
            </a:endParaRPr>
          </a:p>
          <a:p>
            <a:pPr indent="0" fontAlgn="auto">
              <a:lnSpc>
                <a:spcPct val="130000"/>
              </a:lnSpc>
            </a:pPr>
            <a:r>
              <a:rPr lang="zh-CN" altLang="en-US">
                <a:sym typeface="+mn-ea"/>
              </a:rPr>
              <a:t>问题数量</a:t>
            </a:r>
            <a:r>
              <a:rPr lang="en-US" altLang="zh-CN">
                <a:sym typeface="+mn-ea"/>
              </a:rPr>
              <a:t>top3</a:t>
            </a:r>
            <a:r>
              <a:rPr lang="zh-CN" altLang="en-US">
                <a:sym typeface="+mn-ea"/>
              </a:rPr>
              <a:t>公司：</a:t>
            </a:r>
            <a:endParaRPr lang="zh-CN" altLang="en-US">
              <a:sym typeface="+mn-ea"/>
            </a:endParaRPr>
          </a:p>
          <a:p>
            <a:pPr marL="342900" indent="-342900" fontAlgn="auto">
              <a:lnSpc>
                <a:spcPct val="130000"/>
              </a:lnSpc>
              <a:buAutoNum type="arabicPeriod"/>
            </a:pPr>
            <a:r>
              <a:rPr lang="zh-CN" altLang="en-US" b="1">
                <a:sym typeface="+mn-ea"/>
              </a:rPr>
              <a:t>锡林</a:t>
            </a:r>
            <a:r>
              <a:rPr lang="en-US" altLang="zh-CN" b="1">
                <a:sym typeface="+mn-ea"/>
              </a:rPr>
              <a:t>6条，37.5%</a:t>
            </a:r>
            <a:endParaRPr lang="en-US" altLang="zh-CN" b="1">
              <a:sym typeface="+mn-ea"/>
            </a:endParaRPr>
          </a:p>
          <a:p>
            <a:pPr marL="342900" indent="-342900" fontAlgn="auto">
              <a:lnSpc>
                <a:spcPct val="130000"/>
              </a:lnSpc>
              <a:buAutoNum type="arabicPeriod"/>
            </a:pPr>
            <a:r>
              <a:rPr lang="zh-CN">
                <a:sym typeface="+mn-ea"/>
              </a:rPr>
              <a:t>酒泉</a:t>
            </a:r>
            <a:r>
              <a:rPr lang="en-US" altLang="zh-CN">
                <a:sym typeface="+mn-ea"/>
              </a:rPr>
              <a:t>5</a:t>
            </a:r>
            <a:r>
              <a:rPr lang="zh-CN" altLang="en-US">
                <a:sym typeface="+mn-ea"/>
              </a:rPr>
              <a:t>条，</a:t>
            </a:r>
            <a:r>
              <a:rPr lang="en-US" altLang="zh-CN">
                <a:sym typeface="+mn-ea"/>
              </a:rPr>
              <a:t>31.25%</a:t>
            </a:r>
            <a:endParaRPr lang="zh-CN" altLang="en-US">
              <a:sym typeface="+mn-ea"/>
            </a:endParaRPr>
          </a:p>
          <a:p>
            <a:pPr marL="342900" indent="-342900" fontAlgn="auto">
              <a:lnSpc>
                <a:spcPct val="130000"/>
              </a:lnSpc>
              <a:buAutoNum type="arabicPeriod"/>
            </a:pPr>
            <a:r>
              <a:rPr lang="zh-CN">
                <a:sym typeface="+mn-ea"/>
              </a:rPr>
              <a:t>阜宁</a:t>
            </a:r>
            <a:r>
              <a:rPr lang="en-US" altLang="zh-CN">
                <a:sym typeface="+mn-ea"/>
              </a:rPr>
              <a:t>3</a:t>
            </a:r>
            <a:r>
              <a:rPr lang="zh-CN" altLang="en-US">
                <a:sym typeface="+mn-ea"/>
              </a:rPr>
              <a:t>条，</a:t>
            </a:r>
            <a:r>
              <a:rPr lang="en-US" altLang="zh-CN">
                <a:sym typeface="+mn-ea"/>
              </a:rPr>
              <a:t>18.75%</a:t>
            </a:r>
            <a:endParaRPr lang="en-US" altLang="zh-CN">
              <a:sym typeface="+mn-ea"/>
            </a:endParaRPr>
          </a:p>
        </p:txBody>
      </p:sp>
      <p:sp>
        <p:nvSpPr>
          <p:cNvPr id="11" name="标题 1"/>
          <p:cNvSpPr>
            <a:spLocks noGrp="1"/>
          </p:cNvSpPr>
          <p:nvPr>
            <p:ph type="title"/>
          </p:nvPr>
        </p:nvSpPr>
        <p:spPr>
          <a:xfrm>
            <a:off x="184785" y="208915"/>
            <a:ext cx="10054590" cy="379730"/>
          </a:xfrm>
        </p:spPr>
        <p:txBody>
          <a:bodyPr/>
          <a:lstStyle/>
          <a:p>
            <a:pPr fontAlgn="auto"/>
            <a:r>
              <a:rPr kumimoji="1" lang="zh-CN" dirty="0">
                <a:solidFill>
                  <a:schemeClr val="tx1">
                    <a:lumMod val="50000"/>
                  </a:schemeClr>
                </a:solidFill>
                <a:sym typeface="+mn-ea"/>
              </a:rPr>
              <a:t>三、</a:t>
            </a:r>
            <a:r>
              <a:rPr kumimoji="1" dirty="0">
                <a:solidFill>
                  <a:schemeClr val="tx1">
                    <a:lumMod val="50000"/>
                  </a:schemeClr>
                </a:solidFill>
                <a:sym typeface="+mn-ea"/>
              </a:rPr>
              <a:t>采购应付业务分析</a:t>
            </a:r>
            <a:r>
              <a:rPr kumimoji="1" lang="en-US" dirty="0">
                <a:solidFill>
                  <a:schemeClr val="tx1">
                    <a:lumMod val="50000"/>
                  </a:schemeClr>
                </a:solidFill>
                <a:sym typeface="+mn-ea"/>
              </a:rPr>
              <a:t>——</a:t>
            </a:r>
            <a:r>
              <a:rPr kumimoji="1" lang="zh-CN" altLang="en-US" dirty="0">
                <a:solidFill>
                  <a:schemeClr val="tx1">
                    <a:lumMod val="50000"/>
                  </a:schemeClr>
                </a:solidFill>
                <a:sym typeface="+mn-ea"/>
              </a:rPr>
              <a:t>（一）</a:t>
            </a:r>
            <a:r>
              <a:rPr kumimoji="1" dirty="0">
                <a:solidFill>
                  <a:schemeClr val="tx1">
                    <a:lumMod val="50000"/>
                  </a:schemeClr>
                </a:solidFill>
              </a:rPr>
              <a:t>合同评审流程分析</a:t>
            </a:r>
            <a:endParaRPr kumimoji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2" name="文本占位符 2"/>
          <p:cNvSpPr>
            <a:spLocks noGrp="1"/>
          </p:cNvSpPr>
          <p:nvPr/>
        </p:nvSpPr>
        <p:spPr>
          <a:xfrm>
            <a:off x="191135" y="740410"/>
            <a:ext cx="7393940" cy="4292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b="1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ea"/>
                <a:sym typeface="+mn-ea"/>
              </a:rPr>
              <a:t>4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ea"/>
                <a:sym typeface="+mn-ea"/>
              </a:rPr>
              <a:t>、</a:t>
            </a:r>
            <a:r>
              <a:rPr kumimoji="1" lang="zh-CN" b="1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ea"/>
                <a:sym typeface="+mn-ea"/>
              </a:rPr>
              <a:t>退回问题</a:t>
            </a:r>
            <a:r>
              <a:rPr kumimoji="1" b="1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ea"/>
                <a:sym typeface="+mn-ea"/>
              </a:rPr>
              <a:t>分析</a:t>
            </a:r>
            <a:r>
              <a:rPr kumimoji="1" lang="zh-CN" b="1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ea"/>
                <a:sym typeface="+mn-ea"/>
              </a:rPr>
              <a:t>：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（</a:t>
            </a:r>
            <a:r>
              <a:rPr kumimoji="1" lang="en-US" alt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3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）付款行</a:t>
            </a:r>
            <a:endParaRPr kumimoji="1" lang="en-US" altLang="zh-CN" b="1" dirty="0">
              <a:solidFill>
                <a:schemeClr val="tx1">
                  <a:lumMod val="50000"/>
                </a:schemeClr>
              </a:solidFill>
              <a:latin typeface="+mj-ea"/>
              <a:ea typeface="+mj-ea"/>
              <a:cs typeface="+mj-ea"/>
              <a:sym typeface="+mn-e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"/>
          <p:cNvSpPr>
            <a:spLocks noGrp="1"/>
          </p:cNvSpPr>
          <p:nvPr>
            <p:ph type="title"/>
          </p:nvPr>
        </p:nvSpPr>
        <p:spPr>
          <a:xfrm>
            <a:off x="184785" y="208915"/>
            <a:ext cx="10054590" cy="379730"/>
          </a:xfrm>
        </p:spPr>
        <p:txBody>
          <a:bodyPr/>
          <a:lstStyle/>
          <a:p>
            <a:pPr fontAlgn="auto"/>
            <a:r>
              <a:rPr kumimoji="1" lang="zh-CN" dirty="0">
                <a:solidFill>
                  <a:schemeClr val="tx1">
                    <a:lumMod val="50000"/>
                  </a:schemeClr>
                </a:solidFill>
                <a:sym typeface="+mn-ea"/>
              </a:rPr>
              <a:t>三、</a:t>
            </a:r>
            <a:r>
              <a:rPr kumimoji="1" dirty="0">
                <a:solidFill>
                  <a:schemeClr val="tx1">
                    <a:lumMod val="50000"/>
                  </a:schemeClr>
                </a:solidFill>
                <a:sym typeface="+mn-ea"/>
              </a:rPr>
              <a:t>采购应付业务分析</a:t>
            </a:r>
            <a:r>
              <a:rPr kumimoji="1" lang="en-US" dirty="0">
                <a:solidFill>
                  <a:schemeClr val="tx1">
                    <a:lumMod val="50000"/>
                  </a:schemeClr>
                </a:solidFill>
                <a:sym typeface="+mn-ea"/>
              </a:rPr>
              <a:t>——</a:t>
            </a:r>
            <a:r>
              <a:rPr kumimoji="1" lang="zh-CN" altLang="en-US" dirty="0">
                <a:solidFill>
                  <a:schemeClr val="tx1">
                    <a:lumMod val="50000"/>
                  </a:schemeClr>
                </a:solidFill>
                <a:sym typeface="+mn-ea"/>
              </a:rPr>
              <a:t>（一）</a:t>
            </a:r>
            <a:r>
              <a:rPr kumimoji="1" dirty="0">
                <a:solidFill>
                  <a:schemeClr val="tx1">
                    <a:lumMod val="50000"/>
                  </a:schemeClr>
                </a:solidFill>
              </a:rPr>
              <a:t>合同评审流程分析</a:t>
            </a:r>
            <a:endParaRPr kumimoji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2" name="文本占位符 2"/>
          <p:cNvSpPr>
            <a:spLocks noGrp="1"/>
          </p:cNvSpPr>
          <p:nvPr/>
        </p:nvSpPr>
        <p:spPr>
          <a:xfrm>
            <a:off x="191135" y="740410"/>
            <a:ext cx="7393940" cy="4292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b="1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ea"/>
                <a:sym typeface="+mn-ea"/>
              </a:rPr>
              <a:t>5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ea"/>
                <a:sym typeface="+mn-ea"/>
              </a:rPr>
              <a:t>、</a:t>
            </a:r>
            <a:r>
              <a:rPr kumimoji="1" b="1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ea"/>
                <a:sym typeface="+mn-ea"/>
              </a:rPr>
              <a:t>合同流程问题情况分解——总部</a:t>
            </a:r>
            <a:r>
              <a:rPr kumimoji="1" lang="zh-CN" b="1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ea"/>
                <a:sym typeface="+mn-ea"/>
              </a:rPr>
              <a:t>各部门</a:t>
            </a:r>
            <a:endParaRPr kumimoji="1" lang="zh-CN" b="1" dirty="0">
              <a:solidFill>
                <a:schemeClr val="tx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ea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318250" y="5990590"/>
            <a:ext cx="4256405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30000"/>
              </a:lnSpc>
            </a:pPr>
            <a:r>
              <a:rPr lang="zh-CN" altLang="en-US" b="1"/>
              <a:t>总部合同问题</a:t>
            </a:r>
            <a:r>
              <a:rPr lang="en-US" altLang="zh-CN" b="1"/>
              <a:t>8</a:t>
            </a:r>
            <a:r>
              <a:rPr lang="zh-CN" altLang="en-US" b="1">
                <a:solidFill>
                  <a:schemeClr val="tx1"/>
                </a:solidFill>
              </a:rPr>
              <a:t>条；总</a:t>
            </a:r>
            <a:r>
              <a:rPr lang="zh-CN" altLang="en-US" b="1"/>
              <a:t>扣分</a:t>
            </a:r>
            <a:r>
              <a:rPr lang="en-US" b="1"/>
              <a:t>9</a:t>
            </a:r>
            <a:r>
              <a:rPr lang="zh-CN" altLang="en-US" b="1"/>
              <a:t>.5分。</a:t>
            </a:r>
            <a:endParaRPr lang="zh-CN" altLang="en-US" b="1"/>
          </a:p>
        </p:txBody>
      </p:sp>
      <p:sp>
        <p:nvSpPr>
          <p:cNvPr id="3" name="文本框 2"/>
          <p:cNvSpPr txBox="1"/>
          <p:nvPr/>
        </p:nvSpPr>
        <p:spPr>
          <a:xfrm>
            <a:off x="191135" y="5989955"/>
            <a:ext cx="68110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l" fontAlgn="auto">
              <a:lnSpc>
                <a:spcPct val="100000"/>
              </a:lnSpc>
            </a:pPr>
            <a:r>
              <a:rPr sz="12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扣分说明：</a:t>
            </a:r>
            <a:endParaRPr sz="120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342900" indent="0" algn="l" fontAlgn="auto">
              <a:lnSpc>
                <a:spcPct val="100000"/>
              </a:lnSpc>
              <a:buAutoNum type="arabicPeriod"/>
            </a:pPr>
            <a:r>
              <a:rPr sz="12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异常等级</a:t>
            </a:r>
            <a:r>
              <a:rPr lang="zh-CN" sz="12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：</a:t>
            </a:r>
            <a:r>
              <a:rPr sz="12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严重-扣2分，重要-扣1分，一般-扣0.5分，轻微-扣0.3分</a:t>
            </a:r>
            <a:r>
              <a:rPr lang="zh-CN" sz="12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。</a:t>
            </a:r>
            <a:endParaRPr lang="zh-CN" sz="120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342900" indent="0" algn="l" fontAlgn="auto">
              <a:lnSpc>
                <a:spcPct val="100000"/>
              </a:lnSpc>
              <a:buAutoNum type="arabicPeriod"/>
            </a:pPr>
            <a:r>
              <a:rPr sz="12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付款单付款失败1条扣0.5分</a:t>
            </a:r>
            <a:r>
              <a:rPr lang="zh-CN" sz="12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。</a:t>
            </a:r>
            <a:endParaRPr lang="zh-CN" altLang="en-US" sz="120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66410" y="1168400"/>
            <a:ext cx="5987415" cy="49422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95" y="1168400"/>
            <a:ext cx="5011420" cy="483044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标题 1"/>
          <p:cNvSpPr>
            <a:spLocks noGrp="1"/>
          </p:cNvSpPr>
          <p:nvPr/>
        </p:nvSpPr>
        <p:spPr>
          <a:xfrm>
            <a:off x="184785" y="208915"/>
            <a:ext cx="10054590" cy="3797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fontAlgn="auto"/>
            <a:r>
              <a:rPr kumimoji="1" lang="zh-CN" dirty="0">
                <a:solidFill>
                  <a:schemeClr val="tx1">
                    <a:lumMod val="50000"/>
                  </a:schemeClr>
                </a:solidFill>
                <a:sym typeface="+mn-ea"/>
              </a:rPr>
              <a:t>三、</a:t>
            </a:r>
            <a:r>
              <a:rPr kumimoji="1" dirty="0">
                <a:solidFill>
                  <a:schemeClr val="tx1">
                    <a:lumMod val="50000"/>
                  </a:schemeClr>
                </a:solidFill>
                <a:sym typeface="+mn-ea"/>
              </a:rPr>
              <a:t>采购应付业务分析</a:t>
            </a:r>
            <a:r>
              <a:rPr kumimoji="1" lang="en-US" dirty="0">
                <a:solidFill>
                  <a:schemeClr val="tx1">
                    <a:lumMod val="50000"/>
                  </a:schemeClr>
                </a:solidFill>
                <a:sym typeface="+mn-ea"/>
              </a:rPr>
              <a:t>——</a:t>
            </a:r>
            <a:r>
              <a:rPr kumimoji="1" lang="zh-CN" altLang="en-US" dirty="0">
                <a:solidFill>
                  <a:schemeClr val="tx1">
                    <a:lumMod val="50000"/>
                  </a:schemeClr>
                </a:solidFill>
                <a:sym typeface="+mn-ea"/>
              </a:rPr>
              <a:t>（一）</a:t>
            </a:r>
            <a:r>
              <a:rPr kumimoji="1" dirty="0">
                <a:solidFill>
                  <a:schemeClr val="tx1">
                    <a:lumMod val="50000"/>
                  </a:schemeClr>
                </a:solidFill>
              </a:rPr>
              <a:t>合同评审流程分析</a:t>
            </a:r>
            <a:endParaRPr kumimoji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2" name="文本占位符 2"/>
          <p:cNvSpPr>
            <a:spLocks noGrp="1"/>
          </p:cNvSpPr>
          <p:nvPr/>
        </p:nvSpPr>
        <p:spPr>
          <a:xfrm>
            <a:off x="191135" y="740410"/>
            <a:ext cx="7393940" cy="4292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b="1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ea"/>
                <a:sym typeface="+mn-ea"/>
              </a:rPr>
              <a:t>6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ea"/>
                <a:sym typeface="+mn-ea"/>
              </a:rPr>
              <a:t>、</a:t>
            </a:r>
            <a:r>
              <a:rPr kumimoji="1" b="1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ea"/>
                <a:sym typeface="+mn-ea"/>
              </a:rPr>
              <a:t>合同</a:t>
            </a:r>
            <a:r>
              <a:rPr kumimoji="1" lang="zh-CN" b="1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ea"/>
                <a:sym typeface="+mn-ea"/>
              </a:rPr>
              <a:t>价格及付款的优化建议</a:t>
            </a:r>
            <a:endParaRPr kumimoji="1" lang="zh-CN" b="1" dirty="0">
              <a:solidFill>
                <a:schemeClr val="tx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ea"/>
              <a:sym typeface="+mn-ea"/>
            </a:endParaRPr>
          </a:p>
        </p:txBody>
      </p:sp>
      <p:graphicFrame>
        <p:nvGraphicFramePr>
          <p:cNvPr id="5" name="表格 4"/>
          <p:cNvGraphicFramePr/>
          <p:nvPr>
            <p:custDataLst>
              <p:tags r:id="rId1"/>
            </p:custDataLst>
          </p:nvPr>
        </p:nvGraphicFramePr>
        <p:xfrm>
          <a:off x="337820" y="3646170"/>
          <a:ext cx="11437620" cy="276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6420"/>
                <a:gridCol w="1392555"/>
                <a:gridCol w="1220470"/>
                <a:gridCol w="608965"/>
                <a:gridCol w="668020"/>
                <a:gridCol w="836930"/>
                <a:gridCol w="1259205"/>
                <a:gridCol w="1362075"/>
                <a:gridCol w="1049020"/>
                <a:gridCol w="1149350"/>
                <a:gridCol w="1324610"/>
              </a:tblGrid>
              <a:tr h="271780">
                <a:tc gridSpan="11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参考价格明细表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71780">
                <a:tc gridSpan="9">
                  <a:txBody>
                    <a:bodyPr/>
                    <a:p>
                      <a:pPr indent="0"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1、标的信息及价款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金额单位：</a:t>
                      </a:r>
                      <a:r>
                        <a:rPr lang="zh-CN" sz="1400" b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元</a:t>
                      </a: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(人民币)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48514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序号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名称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型号等详细信息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数量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单位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税率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不含税单价</a:t>
                      </a: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/元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不含税总价/元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税额/元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含税总价/元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发票类型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543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移动粘接胶机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A型号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PC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13%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￥10,000.00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￥20,000.00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￥2,600.00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￥22,600.00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6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增值税</a:t>
                      </a:r>
                      <a:r>
                        <a:rPr lang="zh-CN" sz="1400" b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专用</a:t>
                      </a: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发票/增值税</a:t>
                      </a:r>
                      <a:r>
                        <a:rPr lang="zh-CN" sz="1400" b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普通</a:t>
                      </a: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发票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543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模具行走平台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76.5</a:t>
                      </a: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型号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PC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13%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￥10,000.00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￥10,000.00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￥1,300.00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￥11,300.00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30543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3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移动粘接胶机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C型号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PC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13%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￥10,000.00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￥10,000.00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￥1,300.00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￥11,300.00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271780">
                <a:tc rowSpan="2"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合计</a:t>
                      </a:r>
                      <a:endParaRPr lang="zh-CN" altLang="en-US" sz="14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</a:tcPr>
                </a:tc>
                <a:tc rowSpan="2"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</a:tcPr>
                </a:tc>
                <a:tc rowSpan="2"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</a:tcPr>
                </a:tc>
                <a:tc rowSpan="2"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</a:tcPr>
                </a:tc>
                <a:tc rowSpan="2"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</a:tcPr>
                </a:tc>
                <a:tc rowSpan="2"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400" b="1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不含税合同总价</a:t>
                      </a:r>
                      <a:endParaRPr lang="zh-CN" altLang="en-US" sz="1400" b="1">
                        <a:solidFill>
                          <a:srgbClr val="000000"/>
                        </a:solidFill>
                        <a:highlight>
                          <a:srgbClr val="FFFF00"/>
                        </a:highlight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总税额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400" b="1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含税合同总价</a:t>
                      </a:r>
                      <a:endParaRPr lang="zh-CN" altLang="en-US" sz="1400" b="1">
                        <a:solidFill>
                          <a:srgbClr val="000000"/>
                        </a:solidFill>
                        <a:highlight>
                          <a:srgbClr val="FFFF00"/>
                        </a:highlight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274955">
                <a:tc vMerge="1" gridSpan="7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 hMerge="1">
                  <a:tcP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 hMerge="1">
                  <a:tcP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 hMerge="1">
                  <a:tcP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 hMerge="1">
                  <a:tcP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 hMerge="1">
                  <a:tcP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￥40,000.00</a:t>
                      </a:r>
                      <a:endParaRPr lang="zh-CN" altLang="en-US" sz="14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￥5,200.00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￥45,200.00</a:t>
                      </a:r>
                      <a:endParaRPr lang="zh-CN" altLang="en-US" sz="14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271780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含税总价（大写）</a:t>
                      </a:r>
                      <a:endParaRPr lang="zh-CN" altLang="en-US" sz="14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400" b="1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肆万伍仟贰佰元整</a:t>
                      </a:r>
                      <a:endParaRPr lang="zh-CN" altLang="en-US" sz="1400" b="1">
                        <a:solidFill>
                          <a:srgbClr val="000000"/>
                        </a:solidFill>
                        <a:highlight>
                          <a:srgbClr val="FFFF00"/>
                        </a:highlight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302895" y="1175385"/>
            <a:ext cx="11586210" cy="18897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 fontAlgn="auto">
              <a:lnSpc>
                <a:spcPct val="130000"/>
              </a:lnSpc>
              <a:buFont typeface="+mj-lt"/>
              <a:buAutoNum type="alphaUcPeriod"/>
            </a:pPr>
            <a:r>
              <a:rPr lang="zh-CN" altLang="en-US"/>
              <a:t>明确合同</a:t>
            </a:r>
            <a:r>
              <a:rPr lang="zh-CN" altLang="en-US">
                <a:solidFill>
                  <a:srgbClr val="FF0000"/>
                </a:solidFill>
              </a:rPr>
              <a:t>价格信息</a:t>
            </a:r>
            <a:r>
              <a:rPr lang="zh-CN" altLang="en-US"/>
              <a:t>：不含税单价、不含税合同总价、税率、发票种类、金额单位</a:t>
            </a:r>
            <a:r>
              <a:rPr lang="en-US" altLang="zh-CN"/>
              <a:t>“</a:t>
            </a:r>
            <a:r>
              <a:rPr lang="zh-CN" altLang="en-US"/>
              <a:t>元</a:t>
            </a:r>
            <a:r>
              <a:rPr lang="en-US" altLang="zh-CN"/>
              <a:t>”</a:t>
            </a:r>
            <a:r>
              <a:rPr lang="zh-CN" altLang="en-US"/>
              <a:t>。（可参考下表）</a:t>
            </a:r>
            <a:endParaRPr lang="zh-CN" altLang="en-US"/>
          </a:p>
          <a:p>
            <a:pPr marL="342900" indent="-342900" fontAlgn="auto">
              <a:lnSpc>
                <a:spcPct val="130000"/>
              </a:lnSpc>
              <a:buFont typeface="+mj-lt"/>
              <a:buAutoNum type="alphaUcPeriod"/>
            </a:pPr>
            <a:r>
              <a:rPr lang="zh-CN" altLang="en-US"/>
              <a:t>明确</a:t>
            </a:r>
            <a:r>
              <a:rPr lang="zh-CN" altLang="en-US">
                <a:solidFill>
                  <a:srgbClr val="FF0000"/>
                </a:solidFill>
              </a:rPr>
              <a:t>税率变化</a:t>
            </a:r>
            <a:r>
              <a:rPr lang="zh-CN" altLang="en-US"/>
              <a:t>时的结算情况：增值税税率为</a:t>
            </a:r>
            <a:r>
              <a:rPr lang="zh-CN" altLang="en-US" b="1"/>
              <a:t>合同签订日税率</a:t>
            </a:r>
            <a:r>
              <a:rPr lang="zh-CN" altLang="en-US"/>
              <a:t>，若合同约定应取得</a:t>
            </a:r>
            <a:r>
              <a:rPr lang="zh-CN" altLang="en-US">
                <a:solidFill>
                  <a:srgbClr val="FF0000"/>
                </a:solidFill>
              </a:rPr>
              <a:t>增值税专用发票</a:t>
            </a:r>
            <a:r>
              <a:rPr lang="zh-CN" altLang="en-US"/>
              <a:t>，合同执行时以国家规定的适用税率执行，以不含税价格和国家规定的适应税率计算含税价格，付款总额据此调整。（建议增值税普通发票以含税总额进行结算。）</a:t>
            </a:r>
            <a:endParaRPr lang="zh-CN" altLang="en-US"/>
          </a:p>
          <a:p>
            <a:pPr marL="342900" indent="-342900" fontAlgn="auto">
              <a:lnSpc>
                <a:spcPct val="130000"/>
              </a:lnSpc>
              <a:buFont typeface="+mj-lt"/>
              <a:buAutoNum type="alphaUcPeriod"/>
            </a:pPr>
            <a:r>
              <a:rPr lang="zh-CN" altLang="en-US"/>
              <a:t>明确</a:t>
            </a:r>
            <a:r>
              <a:rPr lang="zh-CN" altLang="en-US">
                <a:solidFill>
                  <a:srgbClr val="FF0000"/>
                </a:solidFill>
              </a:rPr>
              <a:t>结算条件</a:t>
            </a:r>
            <a:r>
              <a:rPr lang="zh-CN" altLang="en-US"/>
              <a:t>：说明结算时，标的</a:t>
            </a:r>
            <a:r>
              <a:rPr lang="zh-CN" altLang="en-US">
                <a:solidFill>
                  <a:srgbClr val="FF0000"/>
                </a:solidFill>
              </a:rPr>
              <a:t>业务完成进度</a:t>
            </a:r>
            <a:r>
              <a:rPr lang="zh-CN" altLang="en-US"/>
              <a:t>及</a:t>
            </a:r>
            <a:r>
              <a:rPr lang="zh-CN" altLang="en-US">
                <a:solidFill>
                  <a:srgbClr val="FF0000"/>
                </a:solidFill>
              </a:rPr>
              <a:t>发票收取比例</a:t>
            </a:r>
            <a:r>
              <a:rPr lang="zh-CN" altLang="en-US"/>
              <a:t>。</a:t>
            </a:r>
            <a:endParaRPr lang="en-US" altLang="zh-CN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/>
        </p:nvSpPr>
        <p:spPr>
          <a:xfrm>
            <a:off x="184785" y="208915"/>
            <a:ext cx="10054590" cy="3797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fontAlgn="auto"/>
            <a:r>
              <a:rPr kumimoji="1" lang="zh-CN" dirty="0">
                <a:solidFill>
                  <a:schemeClr val="tx1">
                    <a:lumMod val="50000"/>
                  </a:schemeClr>
                </a:solidFill>
                <a:sym typeface="+mn-ea"/>
              </a:rPr>
              <a:t>三、</a:t>
            </a:r>
            <a:r>
              <a:rPr kumimoji="1" dirty="0">
                <a:solidFill>
                  <a:schemeClr val="tx1">
                    <a:lumMod val="50000"/>
                  </a:schemeClr>
                </a:solidFill>
                <a:sym typeface="+mn-ea"/>
              </a:rPr>
              <a:t>采购应付业务分析</a:t>
            </a:r>
            <a:r>
              <a:rPr kumimoji="1" lang="en-US" dirty="0">
                <a:solidFill>
                  <a:schemeClr val="tx1">
                    <a:lumMod val="50000"/>
                  </a:schemeClr>
                </a:solidFill>
                <a:sym typeface="+mn-ea"/>
              </a:rPr>
              <a:t>——</a:t>
            </a:r>
            <a:r>
              <a:rPr kumimoji="1" lang="zh-CN" altLang="en-US" dirty="0">
                <a:solidFill>
                  <a:schemeClr val="tx1">
                    <a:lumMod val="50000"/>
                  </a:schemeClr>
                </a:solidFill>
                <a:sym typeface="+mn-ea"/>
              </a:rPr>
              <a:t>（二）</a:t>
            </a:r>
            <a:r>
              <a:rPr kumimoji="1" dirty="0">
                <a:solidFill>
                  <a:schemeClr val="tx1">
                    <a:lumMod val="50000"/>
                  </a:schemeClr>
                </a:solidFill>
              </a:rPr>
              <a:t>验收单审核分析</a:t>
            </a:r>
            <a:endParaRPr kumimoji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8" name="文本占位符 2"/>
          <p:cNvSpPr>
            <a:spLocks noGrp="1"/>
          </p:cNvSpPr>
          <p:nvPr/>
        </p:nvSpPr>
        <p:spPr>
          <a:xfrm>
            <a:off x="191135" y="732790"/>
            <a:ext cx="6363970" cy="4292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1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、</a:t>
            </a:r>
            <a:r>
              <a:rPr kumimoji="1" lang="en-US" alt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2021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年</a:t>
            </a:r>
            <a:r>
              <a:rPr kumimoji="1" lang="en-US" altLang="zh-CN" b="1" dirty="0">
                <a:solidFill>
                  <a:srgbClr val="FF0000"/>
                </a:solidFill>
                <a:latin typeface="+mj-ea"/>
                <a:ea typeface="+mj-ea"/>
                <a:cs typeface="+mj-ea"/>
                <a:sym typeface="+mn-ea"/>
              </a:rPr>
              <a:t>1-10</a:t>
            </a:r>
            <a:r>
              <a:rPr kumimoji="1" lang="zh-CN" altLang="en-US" b="1" dirty="0">
                <a:solidFill>
                  <a:srgbClr val="FF0000"/>
                </a:solidFill>
                <a:latin typeface="+mj-ea"/>
                <a:ea typeface="+mj-ea"/>
                <a:cs typeface="+mj-ea"/>
                <a:sym typeface="+mn-ea"/>
              </a:rPr>
              <a:t>月</a:t>
            </a:r>
            <a:r>
              <a:rPr kumimoji="1" 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工作量分析</a:t>
            </a:r>
            <a:endParaRPr kumimoji="1" lang="zh-CN" b="1" dirty="0">
              <a:solidFill>
                <a:schemeClr val="tx1">
                  <a:lumMod val="50000"/>
                </a:schemeClr>
              </a:solidFill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3" name="文本占位符 25"/>
          <p:cNvSpPr txBox="1"/>
          <p:nvPr/>
        </p:nvSpPr>
        <p:spPr>
          <a:xfrm>
            <a:off x="184785" y="6376035"/>
            <a:ext cx="4185920" cy="28194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4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数据来源：SCC采购分析报表。</a:t>
            </a:r>
            <a:endParaRPr kumimoji="1" lang="zh-CN" altLang="en-US" sz="1400" b="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/>
            <a:endParaRPr kumimoji="1" lang="zh-CN" altLang="en-US" sz="1400" b="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990840" y="2437765"/>
            <a:ext cx="4175760" cy="27349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 fontAlgn="auto">
              <a:lnSpc>
                <a:spcPct val="135000"/>
              </a:lnSpc>
            </a:pPr>
            <a:r>
              <a:rPr lang="en-US" altLang="zh-CN" sz="2000" dirty="0">
                <a:solidFill>
                  <a:schemeClr val="tx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2021</a:t>
            </a:r>
            <a:r>
              <a:rPr lang="zh-CN" altLang="en-US" sz="2000" dirty="0">
                <a:solidFill>
                  <a:schemeClr val="tx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年</a:t>
            </a:r>
            <a:r>
              <a:rPr lang="en-US" altLang="zh-CN" sz="2000" dirty="0">
                <a:solidFill>
                  <a:schemeClr val="tx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1-10</a:t>
            </a:r>
            <a:r>
              <a:rPr lang="zh-CN" altLang="en-US" sz="2000" dirty="0">
                <a:solidFill>
                  <a:schemeClr val="tx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月共处理</a:t>
            </a:r>
            <a:r>
              <a:rPr lang="en-US" altLang="zh-CN" sz="20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3463</a:t>
            </a:r>
            <a:r>
              <a:rPr lang="zh-CN" altLang="en-US" sz="2000" dirty="0">
                <a:solidFill>
                  <a:schemeClr val="tx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张验收单。</a:t>
            </a:r>
            <a:endParaRPr lang="zh-CN" altLang="en-US" sz="2000" dirty="0">
              <a:solidFill>
                <a:schemeClr val="tx1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 fontAlgn="auto">
              <a:lnSpc>
                <a:spcPct val="135000"/>
              </a:lnSpc>
            </a:pPr>
            <a:endParaRPr lang="zh-CN" altLang="en-US" sz="2000" b="1" dirty="0">
              <a:solidFill>
                <a:schemeClr val="tx1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 fontAlgn="auto">
              <a:lnSpc>
                <a:spcPct val="135000"/>
              </a:lnSpc>
            </a:pPr>
            <a:r>
              <a:rPr lang="zh-CN" altLang="en-US" sz="20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最后一周</a:t>
            </a:r>
            <a:r>
              <a:rPr lang="zh-CN" altLang="en-US" sz="2000" dirty="0">
                <a:solidFill>
                  <a:schemeClr val="tx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处理量合计为</a:t>
            </a:r>
            <a:r>
              <a:rPr lang="en-US" altLang="zh-CN" sz="20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1294</a:t>
            </a:r>
            <a:r>
              <a:rPr lang="zh-CN" altLang="en-US" sz="2000" dirty="0">
                <a:solidFill>
                  <a:schemeClr val="tx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张；</a:t>
            </a:r>
            <a:endParaRPr lang="zh-CN" altLang="en-US" sz="2000" dirty="0">
              <a:solidFill>
                <a:schemeClr val="tx1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 fontAlgn="auto">
              <a:lnSpc>
                <a:spcPct val="135000"/>
              </a:lnSpc>
            </a:pPr>
            <a:r>
              <a:rPr lang="zh-CN" altLang="en-US" sz="2000" dirty="0">
                <a:solidFill>
                  <a:schemeClr val="tx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占比为</a:t>
            </a:r>
            <a:r>
              <a:rPr lang="en-US" altLang="zh-CN" sz="2000" dirty="0">
                <a:solidFill>
                  <a:schemeClr val="tx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37.37</a:t>
            </a:r>
            <a:r>
              <a:rPr lang="en-US" altLang="zh-CN" sz="2000" dirty="0">
                <a:solidFill>
                  <a:schemeClr val="tx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%</a:t>
            </a:r>
            <a:r>
              <a:rPr lang="zh-CN" altLang="en-US" sz="2000" dirty="0">
                <a:solidFill>
                  <a:schemeClr val="tx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。</a:t>
            </a:r>
            <a:endParaRPr lang="zh-CN" altLang="en-US" dirty="0">
              <a:solidFill>
                <a:schemeClr val="tx1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2100" y="1173480"/>
            <a:ext cx="7500620" cy="523748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"/>
          <p:cNvSpPr>
            <a:spLocks noGrp="1"/>
          </p:cNvSpPr>
          <p:nvPr>
            <p:ph type="title"/>
          </p:nvPr>
        </p:nvSpPr>
        <p:spPr>
          <a:xfrm>
            <a:off x="184785" y="208915"/>
            <a:ext cx="10054590" cy="379730"/>
          </a:xfrm>
        </p:spPr>
        <p:txBody>
          <a:bodyPr/>
          <a:lstStyle/>
          <a:p>
            <a:pPr fontAlgn="auto"/>
            <a:r>
              <a:rPr kumimoji="1" lang="zh-CN" dirty="0">
                <a:solidFill>
                  <a:schemeClr val="tx1">
                    <a:lumMod val="50000"/>
                  </a:schemeClr>
                </a:solidFill>
                <a:sym typeface="+mn-ea"/>
              </a:rPr>
              <a:t>三、</a:t>
            </a:r>
            <a:r>
              <a:rPr kumimoji="1" dirty="0">
                <a:solidFill>
                  <a:schemeClr val="tx1">
                    <a:lumMod val="50000"/>
                  </a:schemeClr>
                </a:solidFill>
                <a:sym typeface="+mn-ea"/>
              </a:rPr>
              <a:t>采购应付业务分析</a:t>
            </a:r>
            <a:r>
              <a:rPr kumimoji="1" lang="en-US" dirty="0">
                <a:solidFill>
                  <a:schemeClr val="tx1">
                    <a:lumMod val="50000"/>
                  </a:schemeClr>
                </a:solidFill>
                <a:sym typeface="+mn-ea"/>
              </a:rPr>
              <a:t>——</a:t>
            </a:r>
            <a:r>
              <a:rPr kumimoji="1" lang="zh-CN" altLang="en-US" dirty="0">
                <a:solidFill>
                  <a:schemeClr val="tx1">
                    <a:lumMod val="50000"/>
                  </a:schemeClr>
                </a:solidFill>
                <a:sym typeface="+mn-ea"/>
              </a:rPr>
              <a:t>（二）</a:t>
            </a:r>
            <a:r>
              <a:rPr kumimoji="1" dirty="0">
                <a:solidFill>
                  <a:schemeClr val="tx1">
                    <a:lumMod val="50000"/>
                  </a:schemeClr>
                </a:solidFill>
              </a:rPr>
              <a:t>验收单审核分析</a:t>
            </a:r>
            <a:endParaRPr kumimoji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9" name="文本占位符 2"/>
          <p:cNvSpPr>
            <a:spLocks noGrp="1"/>
          </p:cNvSpPr>
          <p:nvPr/>
        </p:nvSpPr>
        <p:spPr>
          <a:xfrm>
            <a:off x="191135" y="732790"/>
            <a:ext cx="6363970" cy="4292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2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、</a:t>
            </a:r>
            <a:r>
              <a:rPr kumimoji="1" lang="en-US" alt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2021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年</a:t>
            </a:r>
            <a:r>
              <a:rPr kumimoji="1" lang="en-US" altLang="zh-CN" b="1" dirty="0">
                <a:solidFill>
                  <a:srgbClr val="FF0000"/>
                </a:solidFill>
                <a:latin typeface="+mj-ea"/>
                <a:ea typeface="+mj-ea"/>
                <a:cs typeface="+mj-ea"/>
                <a:sym typeface="+mn-ea"/>
              </a:rPr>
              <a:t>10</a:t>
            </a:r>
            <a:r>
              <a:rPr kumimoji="1" lang="zh-CN" altLang="en-US" b="1" dirty="0">
                <a:solidFill>
                  <a:srgbClr val="FF0000"/>
                </a:solidFill>
                <a:latin typeface="+mj-ea"/>
                <a:ea typeface="+mj-ea"/>
                <a:cs typeface="+mj-ea"/>
                <a:sym typeface="+mn-ea"/>
              </a:rPr>
              <a:t>月</a:t>
            </a:r>
            <a:r>
              <a:rPr kumimoji="1" 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工作量分析</a:t>
            </a:r>
            <a:endParaRPr kumimoji="1" lang="zh-CN" b="1" dirty="0">
              <a:solidFill>
                <a:schemeClr val="tx1">
                  <a:lumMod val="50000"/>
                </a:schemeClr>
              </a:solidFill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20" name="文本占位符 25"/>
          <p:cNvSpPr txBox="1"/>
          <p:nvPr/>
        </p:nvSpPr>
        <p:spPr>
          <a:xfrm>
            <a:off x="184785" y="6376035"/>
            <a:ext cx="4185920" cy="28194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4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数据来源：SCC采购分析报表。</a:t>
            </a:r>
            <a:endParaRPr kumimoji="1" lang="zh-CN" altLang="en-US" sz="1400" b="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/>
            <a:endParaRPr kumimoji="1" lang="zh-CN" altLang="en-US" sz="1400" b="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545705" y="2272665"/>
            <a:ext cx="4543425" cy="29686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 fontAlgn="auto">
              <a:lnSpc>
                <a:spcPct val="130000"/>
              </a:lnSpc>
            </a:pPr>
            <a:r>
              <a:rPr lang="en-US" altLang="zh-CN" dirty="0">
                <a:solidFill>
                  <a:schemeClr val="tx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2021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年</a:t>
            </a:r>
            <a:r>
              <a:rPr lang="en-US" altLang="zh-CN" dirty="0">
                <a:solidFill>
                  <a:schemeClr val="tx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9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月共处理</a:t>
            </a:r>
            <a:r>
              <a:rPr lang="en-US" altLang="zh-CN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438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张验收单。</a:t>
            </a:r>
            <a:endParaRPr lang="zh-CN" altLang="en-US" dirty="0">
              <a:solidFill>
                <a:schemeClr val="tx1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 fontAlgn="auto">
              <a:lnSpc>
                <a:spcPct val="130000"/>
              </a:lnSpc>
            </a:pPr>
            <a:r>
              <a:rPr lang="en-US" altLang="zh-CN" dirty="0">
                <a:solidFill>
                  <a:schemeClr val="tx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2021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年</a:t>
            </a:r>
            <a:r>
              <a:rPr lang="en-US" altLang="zh-CN" dirty="0">
                <a:solidFill>
                  <a:schemeClr val="tx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10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月共处理</a:t>
            </a:r>
            <a:r>
              <a:rPr lang="en-US" altLang="zh-CN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505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张验收单。</a:t>
            </a:r>
            <a:endParaRPr lang="zh-CN" altLang="en-US" dirty="0">
              <a:solidFill>
                <a:schemeClr val="tx1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 fontAlgn="auto">
              <a:lnSpc>
                <a:spcPct val="130000"/>
              </a:lnSpc>
            </a:pPr>
            <a:endParaRPr lang="en-US" altLang="zh-CN" b="1" dirty="0">
              <a:solidFill>
                <a:schemeClr val="tx1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342900" indent="-342900" algn="l" fontAlgn="auto">
              <a:lnSpc>
                <a:spcPct val="130000"/>
              </a:lnSpc>
              <a:buAutoNum type="arabicPeriod"/>
            </a:pP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与</a:t>
            </a:r>
            <a:r>
              <a:rPr lang="en-US" altLang="zh-CN" dirty="0">
                <a:solidFill>
                  <a:schemeClr val="tx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9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月相比，</a:t>
            </a:r>
            <a:r>
              <a:rPr lang="zh-CN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增加</a:t>
            </a:r>
            <a:r>
              <a:rPr lang="en-US" altLang="zh-CN" dirty="0">
                <a:solidFill>
                  <a:schemeClr val="tx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67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张。</a:t>
            </a:r>
            <a:endParaRPr lang="zh-CN" altLang="en-US" dirty="0">
              <a:solidFill>
                <a:schemeClr val="tx1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342900" indent="-342900" algn="l" fontAlgn="auto">
              <a:lnSpc>
                <a:spcPct val="130000"/>
              </a:lnSpc>
              <a:buAutoNum type="arabicPeriod"/>
            </a:pP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r>
              <a:rPr lang="zh-CN" altLang="en-US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最后一周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处理量为</a:t>
            </a:r>
            <a:r>
              <a:rPr lang="en-US" altLang="zh-CN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258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张，占比</a:t>
            </a:r>
            <a:r>
              <a:rPr lang="en-US" altLang="zh-CN" dirty="0">
                <a:solidFill>
                  <a:schemeClr val="tx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51.09</a:t>
            </a:r>
            <a:r>
              <a:rPr lang="en-US" altLang="zh-CN" dirty="0">
                <a:solidFill>
                  <a:schemeClr val="tx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%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</a:t>
            </a:r>
            <a:r>
              <a:rPr lang="en-US" altLang="zh-CN" dirty="0">
                <a:solidFill>
                  <a:schemeClr val="tx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较</a:t>
            </a:r>
            <a:r>
              <a:rPr lang="en-US" altLang="zh-CN" dirty="0">
                <a:solidFill>
                  <a:schemeClr val="tx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9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月上升</a:t>
            </a:r>
            <a:r>
              <a:rPr lang="en-US" altLang="zh-CN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14.79</a:t>
            </a:r>
            <a:r>
              <a:rPr lang="en-US" altLang="zh-CN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%</a:t>
            </a:r>
            <a:endParaRPr lang="zh-CN" altLang="en-US" dirty="0">
              <a:solidFill>
                <a:schemeClr val="tx1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 fontAlgn="auto">
              <a:lnSpc>
                <a:spcPct val="130000"/>
              </a:lnSpc>
            </a:pPr>
            <a:r>
              <a:rPr lang="zh-CN" altLang="en-US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【建议】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各家将验收环节提前处理，避免月底积压式集中验收，避免影响后续业务进行。</a:t>
            </a:r>
            <a:endParaRPr lang="zh-CN" altLang="en-US" dirty="0">
              <a:solidFill>
                <a:schemeClr val="tx1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9400" y="1162050"/>
            <a:ext cx="7089775" cy="518985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34000" y="1574165"/>
            <a:ext cx="6619875" cy="2860675"/>
          </a:xfrm>
          <a:prstGeom prst="rect">
            <a:avLst/>
          </a:prstGeom>
        </p:spPr>
      </p:pic>
      <p:sp>
        <p:nvSpPr>
          <p:cNvPr id="17" name="标题 1"/>
          <p:cNvSpPr>
            <a:spLocks noGrp="1"/>
          </p:cNvSpPr>
          <p:nvPr>
            <p:ph type="title"/>
          </p:nvPr>
        </p:nvSpPr>
        <p:spPr>
          <a:xfrm>
            <a:off x="184785" y="208915"/>
            <a:ext cx="10054590" cy="379730"/>
          </a:xfrm>
        </p:spPr>
        <p:txBody>
          <a:bodyPr/>
          <a:lstStyle/>
          <a:p>
            <a:pPr fontAlgn="auto"/>
            <a:r>
              <a:rPr kumimoji="1" lang="zh-CN" dirty="0">
                <a:solidFill>
                  <a:schemeClr val="tx1">
                    <a:lumMod val="50000"/>
                  </a:schemeClr>
                </a:solidFill>
                <a:sym typeface="+mn-ea"/>
              </a:rPr>
              <a:t>三、</a:t>
            </a:r>
            <a:r>
              <a:rPr kumimoji="1" dirty="0">
                <a:solidFill>
                  <a:schemeClr val="tx1">
                    <a:lumMod val="50000"/>
                  </a:schemeClr>
                </a:solidFill>
                <a:sym typeface="+mn-ea"/>
              </a:rPr>
              <a:t>采购应付业务分析</a:t>
            </a:r>
            <a:r>
              <a:rPr kumimoji="1" lang="en-US" dirty="0">
                <a:solidFill>
                  <a:schemeClr val="tx1">
                    <a:lumMod val="50000"/>
                  </a:schemeClr>
                </a:solidFill>
                <a:sym typeface="+mn-ea"/>
              </a:rPr>
              <a:t>——</a:t>
            </a:r>
            <a:r>
              <a:rPr kumimoji="1" lang="zh-CN" altLang="en-US" dirty="0">
                <a:solidFill>
                  <a:schemeClr val="tx1">
                    <a:lumMod val="50000"/>
                  </a:schemeClr>
                </a:solidFill>
                <a:sym typeface="+mn-ea"/>
              </a:rPr>
              <a:t>（二）</a:t>
            </a:r>
            <a:r>
              <a:rPr kumimoji="1" dirty="0">
                <a:solidFill>
                  <a:schemeClr val="tx1">
                    <a:lumMod val="50000"/>
                  </a:schemeClr>
                </a:solidFill>
              </a:rPr>
              <a:t>验收单审核分析</a:t>
            </a:r>
            <a:endParaRPr kumimoji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9" name="文本占位符 2"/>
          <p:cNvSpPr>
            <a:spLocks noGrp="1"/>
          </p:cNvSpPr>
          <p:nvPr/>
        </p:nvSpPr>
        <p:spPr>
          <a:xfrm>
            <a:off x="191135" y="732790"/>
            <a:ext cx="6363970" cy="4292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3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、</a:t>
            </a:r>
            <a:r>
              <a:rPr kumimoji="1" lang="en-US" alt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2021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年</a:t>
            </a:r>
            <a:r>
              <a:rPr kumimoji="1" lang="en-US" altLang="zh-CN" b="1" dirty="0">
                <a:solidFill>
                  <a:srgbClr val="FF0000"/>
                </a:solidFill>
                <a:latin typeface="+mj-ea"/>
                <a:ea typeface="+mj-ea"/>
                <a:cs typeface="+mj-ea"/>
                <a:sym typeface="+mn-ea"/>
              </a:rPr>
              <a:t>10</a:t>
            </a:r>
            <a:r>
              <a:rPr kumimoji="1" lang="zh-CN" altLang="en-US" b="1" dirty="0">
                <a:solidFill>
                  <a:srgbClr val="FF0000"/>
                </a:solidFill>
                <a:latin typeface="+mj-ea"/>
                <a:ea typeface="+mj-ea"/>
                <a:cs typeface="+mj-ea"/>
                <a:sym typeface="+mn-ea"/>
              </a:rPr>
              <a:t>月总部</a:t>
            </a:r>
            <a:r>
              <a:rPr kumimoji="1" 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工作量分析</a:t>
            </a:r>
            <a:endParaRPr kumimoji="1" lang="zh-CN" altLang="en-US" b="1" dirty="0">
              <a:solidFill>
                <a:schemeClr val="tx1">
                  <a:lumMod val="50000"/>
                </a:schemeClr>
              </a:solidFill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20" name="文本占位符 25"/>
          <p:cNvSpPr txBox="1"/>
          <p:nvPr/>
        </p:nvSpPr>
        <p:spPr>
          <a:xfrm>
            <a:off x="184785" y="6376035"/>
            <a:ext cx="4185920" cy="28194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4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数据来源：SCC采购分析报表。</a:t>
            </a:r>
            <a:endParaRPr kumimoji="1" lang="zh-CN" altLang="en-US" sz="1400" b="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/>
            <a:endParaRPr kumimoji="1" lang="zh-CN" altLang="en-US" sz="1400" b="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82675" y="4996815"/>
            <a:ext cx="10026650" cy="11703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 fontAlgn="auto">
              <a:lnSpc>
                <a:spcPct val="130000"/>
              </a:lnSpc>
            </a:pPr>
            <a:r>
              <a:rPr lang="en-US" altLang="zh-CN" dirty="0">
                <a:solidFill>
                  <a:schemeClr val="tx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2021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年</a:t>
            </a:r>
            <a:r>
              <a:rPr lang="en-US" altLang="zh-CN" dirty="0">
                <a:solidFill>
                  <a:schemeClr val="tx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10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月共处理总部</a:t>
            </a:r>
            <a:r>
              <a:rPr lang="en-US" altLang="zh-CN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118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张验收单。</a:t>
            </a:r>
            <a:endParaRPr lang="zh-CN" altLang="en-US" dirty="0">
              <a:solidFill>
                <a:schemeClr val="tx1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 fontAlgn="auto">
              <a:lnSpc>
                <a:spcPct val="130000"/>
              </a:lnSpc>
            </a:pPr>
            <a:r>
              <a:rPr lang="zh-CN" altLang="en-US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最后一周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处理量为</a:t>
            </a:r>
            <a:r>
              <a:rPr lang="en-US" altLang="zh-CN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79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张，占比为</a:t>
            </a:r>
            <a:r>
              <a:rPr lang="en-US" altLang="zh-CN" dirty="0">
                <a:solidFill>
                  <a:schemeClr val="tx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66.95</a:t>
            </a:r>
            <a:r>
              <a:rPr lang="en-US" altLang="zh-CN" dirty="0">
                <a:solidFill>
                  <a:schemeClr val="tx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%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。</a:t>
            </a:r>
            <a:r>
              <a:rPr lang="zh-CN" altLang="en-US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前三周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处理量仅为</a:t>
            </a:r>
            <a:r>
              <a:rPr lang="en-US" altLang="zh-CN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39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张，</a:t>
            </a:r>
            <a:r>
              <a:rPr lang="zh-CN" altLang="en-US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占比</a:t>
            </a:r>
            <a:r>
              <a:rPr lang="en-US" altLang="zh-CN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33.05</a:t>
            </a:r>
            <a:r>
              <a:rPr lang="en-US" altLang="zh-CN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%</a:t>
            </a:r>
            <a:r>
              <a:rPr lang="zh-CN" altLang="en-US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。</a:t>
            </a:r>
            <a:endParaRPr lang="zh-CN" altLang="en-US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 fontAlgn="auto">
              <a:lnSpc>
                <a:spcPct val="130000"/>
              </a:lnSpc>
            </a:pPr>
            <a:r>
              <a:rPr lang="zh-CN" altLang="en-US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【建议】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各部门将验收环节提前处理，避免月底积压式集中验收，避免影响后续业务进行。</a:t>
            </a:r>
            <a:endParaRPr lang="en-US" altLang="zh-CN" dirty="0">
              <a:solidFill>
                <a:schemeClr val="tx1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0920" y="3423920"/>
            <a:ext cx="9525" cy="95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803005" y="1455420"/>
            <a:ext cx="955040" cy="3098800"/>
          </a:xfrm>
          <a:prstGeom prst="rect">
            <a:avLst/>
          </a:prstGeom>
          <a:solidFill>
            <a:srgbClr val="000000">
              <a:alpha val="0"/>
            </a:srgbClr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00" y="1371600"/>
            <a:ext cx="4724400" cy="306324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00" y="0"/>
            <a:ext cx="12179300" cy="6858000"/>
          </a:xfrm>
          <a:prstGeom prst="rect">
            <a:avLst/>
          </a:prstGeom>
        </p:spPr>
      </p:pic>
      <p:sp>
        <p:nvSpPr>
          <p:cNvPr id="12" name="Rectangle 4"/>
          <p:cNvSpPr>
            <a:spLocks noGrp="1" noChangeArrowheads="1"/>
          </p:cNvSpPr>
          <p:nvPr/>
        </p:nvSpPr>
        <p:spPr bwMode="auto">
          <a:xfrm>
            <a:off x="427367" y="389981"/>
            <a:ext cx="1809751" cy="96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4000" b="1" dirty="0">
                <a:solidFill>
                  <a:srgbClr val="D6000F"/>
                </a:solidFill>
                <a:latin typeface="+mj-ea"/>
                <a:ea typeface="+mj-ea"/>
                <a:cs typeface="+mn-ea"/>
                <a:sym typeface="+mn-lt"/>
              </a:rPr>
              <a:t>目 录</a:t>
            </a:r>
            <a:endParaRPr lang="zh-CN" altLang="en-US" sz="4000" b="1" dirty="0">
              <a:solidFill>
                <a:srgbClr val="D6000F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78" name="矩形 77"/>
          <p:cNvSpPr/>
          <p:nvPr/>
        </p:nvSpPr>
        <p:spPr>
          <a:xfrm>
            <a:off x="8255826" y="3223260"/>
            <a:ext cx="3936189" cy="1706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sz="14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合同评审流程</a:t>
            </a:r>
            <a:endParaRPr sz="1400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sz="14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SCC验收</a:t>
            </a:r>
            <a:endParaRPr sz="1400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sz="14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发票报销分析</a:t>
            </a:r>
            <a:endParaRPr sz="1400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sz="14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SAP付款单</a:t>
            </a:r>
            <a:endParaRPr sz="1400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sz="14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OA流程-YPE04付款申请</a:t>
            </a:r>
            <a:endParaRPr sz="1400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81" name="矩形 80"/>
          <p:cNvSpPr/>
          <p:nvPr/>
        </p:nvSpPr>
        <p:spPr>
          <a:xfrm>
            <a:off x="7128701" y="2670175"/>
            <a:ext cx="4309067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zh-CN" altLang="en-US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第</a:t>
            </a:r>
            <a:r>
              <a:rPr lang="en-US" altLang="zh-CN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3</a:t>
            </a:r>
            <a:r>
              <a:rPr lang="zh-CN" altLang="en-US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部分   </a:t>
            </a:r>
            <a:r>
              <a:rPr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采购应付业务分析</a:t>
            </a:r>
            <a:endParaRPr sz="2000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8" name="矩形 97"/>
          <p:cNvSpPr/>
          <p:nvPr/>
        </p:nvSpPr>
        <p:spPr>
          <a:xfrm>
            <a:off x="7128701" y="4812665"/>
            <a:ext cx="3959114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zh-CN" altLang="en-US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第</a:t>
            </a:r>
            <a:r>
              <a:rPr lang="en-US" altLang="zh-CN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4</a:t>
            </a:r>
            <a:r>
              <a:rPr lang="zh-CN" altLang="en-US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部分   个人报销业务分析</a:t>
            </a:r>
            <a:endParaRPr lang="zh-CN" altLang="en-US" sz="2000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882336" y="1565710"/>
            <a:ext cx="137145" cy="13714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7128701" y="1358265"/>
            <a:ext cx="4577080" cy="553085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zh-CN" altLang="en-US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第</a:t>
            </a:r>
            <a:r>
              <a:rPr lang="en-US" altLang="zh-CN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1</a:t>
            </a:r>
            <a:r>
              <a:rPr lang="zh-CN" altLang="en-US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部分   </a:t>
            </a:r>
            <a:r>
              <a:rPr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报销中心稽核总工作量分析</a:t>
            </a:r>
            <a:endParaRPr sz="2000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128701" y="2014220"/>
            <a:ext cx="4577080" cy="553085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zh-CN" altLang="en-US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第</a:t>
            </a:r>
            <a:r>
              <a:rPr lang="en-US" altLang="zh-CN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2</a:t>
            </a:r>
            <a:r>
              <a:rPr lang="zh-CN" altLang="en-US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部分   </a:t>
            </a:r>
            <a:r>
              <a:rPr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各公司异常问题量化分析</a:t>
            </a:r>
            <a:endParaRPr sz="2000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128701" y="5468620"/>
            <a:ext cx="3959114" cy="55308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zh-CN" altLang="en-US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第</a:t>
            </a:r>
            <a:r>
              <a:rPr lang="en-US" altLang="zh-CN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5</a:t>
            </a:r>
            <a:r>
              <a:rPr lang="zh-CN" altLang="en-US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部分   其他说明</a:t>
            </a:r>
            <a:endParaRPr lang="zh-CN" altLang="en-US" sz="2000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9900" y="1264920"/>
            <a:ext cx="7051675" cy="5031740"/>
          </a:xfrm>
          <a:prstGeom prst="rect">
            <a:avLst/>
          </a:prstGeom>
        </p:spPr>
      </p:pic>
      <p:sp>
        <p:nvSpPr>
          <p:cNvPr id="17" name="标题 1"/>
          <p:cNvSpPr>
            <a:spLocks noGrp="1"/>
          </p:cNvSpPr>
          <p:nvPr>
            <p:ph type="title"/>
          </p:nvPr>
        </p:nvSpPr>
        <p:spPr>
          <a:xfrm>
            <a:off x="184785" y="208915"/>
            <a:ext cx="10054590" cy="379730"/>
          </a:xfrm>
        </p:spPr>
        <p:txBody>
          <a:bodyPr/>
          <a:lstStyle/>
          <a:p>
            <a:pPr fontAlgn="auto"/>
            <a:r>
              <a:rPr kumimoji="1" lang="zh-CN" dirty="0">
                <a:solidFill>
                  <a:schemeClr val="tx1">
                    <a:lumMod val="50000"/>
                  </a:schemeClr>
                </a:solidFill>
                <a:sym typeface="+mn-ea"/>
              </a:rPr>
              <a:t>三、</a:t>
            </a:r>
            <a:r>
              <a:rPr kumimoji="1" dirty="0">
                <a:solidFill>
                  <a:schemeClr val="tx1">
                    <a:lumMod val="50000"/>
                  </a:schemeClr>
                </a:solidFill>
                <a:sym typeface="+mn-ea"/>
              </a:rPr>
              <a:t>采购应付业务分析</a:t>
            </a:r>
            <a:r>
              <a:rPr kumimoji="1" lang="en-US" dirty="0">
                <a:solidFill>
                  <a:schemeClr val="tx1">
                    <a:lumMod val="50000"/>
                  </a:schemeClr>
                </a:solidFill>
                <a:sym typeface="+mn-ea"/>
              </a:rPr>
              <a:t>——</a:t>
            </a:r>
            <a:r>
              <a:rPr kumimoji="1" lang="zh-CN" altLang="en-US" dirty="0">
                <a:solidFill>
                  <a:schemeClr val="tx1">
                    <a:lumMod val="50000"/>
                  </a:schemeClr>
                </a:solidFill>
                <a:sym typeface="+mn-ea"/>
              </a:rPr>
              <a:t>（二）</a:t>
            </a:r>
            <a:r>
              <a:rPr kumimoji="1" dirty="0">
                <a:solidFill>
                  <a:schemeClr val="tx1">
                    <a:lumMod val="50000"/>
                  </a:schemeClr>
                </a:solidFill>
              </a:rPr>
              <a:t>验收单审核分析</a:t>
            </a:r>
            <a:endParaRPr kumimoji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9" name="文本占位符 2"/>
          <p:cNvSpPr>
            <a:spLocks noGrp="1"/>
          </p:cNvSpPr>
          <p:nvPr/>
        </p:nvSpPr>
        <p:spPr>
          <a:xfrm>
            <a:off x="191135" y="732790"/>
            <a:ext cx="6363970" cy="4292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4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、</a:t>
            </a:r>
            <a:r>
              <a:rPr kumimoji="1" lang="en-US" alt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2021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年</a:t>
            </a:r>
            <a:r>
              <a:rPr kumimoji="1" lang="en-US" altLang="zh-CN" b="1" dirty="0">
                <a:solidFill>
                  <a:srgbClr val="FF0000"/>
                </a:solidFill>
                <a:latin typeface="+mj-ea"/>
                <a:ea typeface="+mj-ea"/>
                <a:cs typeface="+mj-ea"/>
                <a:sym typeface="+mn-ea"/>
              </a:rPr>
              <a:t>1-10</a:t>
            </a:r>
            <a:r>
              <a:rPr kumimoji="1" lang="zh-CN" altLang="en-US" b="1" dirty="0">
                <a:solidFill>
                  <a:srgbClr val="FF0000"/>
                </a:solidFill>
                <a:latin typeface="+mj-ea"/>
                <a:ea typeface="+mj-ea"/>
                <a:cs typeface="+mj-ea"/>
                <a:sym typeface="+mn-ea"/>
              </a:rPr>
              <a:t>月</a:t>
            </a:r>
            <a:r>
              <a:rPr kumimoji="1" 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验收一次</a:t>
            </a:r>
            <a:r>
              <a:rPr kumimoji="1" 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通过分析</a:t>
            </a:r>
            <a:endParaRPr kumimoji="1" lang="zh-CN" b="1" dirty="0">
              <a:solidFill>
                <a:schemeClr val="tx1">
                  <a:lumMod val="50000"/>
                </a:schemeClr>
              </a:solidFill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20" name="文本占位符 25"/>
          <p:cNvSpPr txBox="1"/>
          <p:nvPr/>
        </p:nvSpPr>
        <p:spPr>
          <a:xfrm>
            <a:off x="184785" y="6376035"/>
            <a:ext cx="4185920" cy="28194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4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数据来源：SCC采购分析报表。</a:t>
            </a:r>
            <a:endParaRPr kumimoji="1" lang="zh-CN" altLang="en-US" sz="1400" b="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/>
            <a:endParaRPr kumimoji="1" lang="zh-CN" altLang="en-US" sz="1400" b="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cxnSp>
        <p:nvCxnSpPr>
          <p:cNvPr id="3" name="直接箭头连接符 2"/>
          <p:cNvCxnSpPr/>
          <p:nvPr/>
        </p:nvCxnSpPr>
        <p:spPr>
          <a:xfrm>
            <a:off x="469900" y="3542030"/>
            <a:ext cx="6997700" cy="12700"/>
          </a:xfrm>
          <a:prstGeom prst="straightConnector1">
            <a:avLst/>
          </a:prstGeom>
          <a:ln w="28575" cmpd="sng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8076565" y="1540510"/>
            <a:ext cx="411607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30000"/>
              </a:lnSpc>
            </a:pPr>
            <a:r>
              <a:rPr lang="en-US" altLang="zh-CN">
                <a:solidFill>
                  <a:schemeClr val="tx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1-10</a:t>
            </a:r>
            <a:r>
              <a:rPr lang="zh-CN" altLang="en-US">
                <a:solidFill>
                  <a:schemeClr val="tx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月全公司</a:t>
            </a:r>
            <a:r>
              <a:rPr kumimoji="1" 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验收一次</a:t>
            </a:r>
            <a:r>
              <a:rPr lang="zh-CN" altLang="en-US">
                <a:solidFill>
                  <a:schemeClr val="tx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通过共计</a:t>
            </a:r>
            <a:r>
              <a:rPr lang="en-US" altLang="zh-CN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2761</a:t>
            </a:r>
            <a:r>
              <a:rPr lang="zh-CN" altLang="en-US">
                <a:solidFill>
                  <a:schemeClr val="tx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张，平均</a:t>
            </a:r>
            <a:r>
              <a:rPr lang="zh-CN" altLang="en-US">
                <a:solidFill>
                  <a:schemeClr val="tx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验收</a:t>
            </a:r>
            <a:r>
              <a:rPr lang="zh-CN" altLang="en-US">
                <a:solidFill>
                  <a:schemeClr val="tx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一次通过率为</a:t>
            </a:r>
            <a:r>
              <a:rPr lang="en-US" altLang="zh-CN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87.03</a:t>
            </a:r>
            <a:r>
              <a:rPr lang="en-US" altLang="zh-CN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%</a:t>
            </a:r>
            <a:r>
              <a:rPr lang="zh-CN" altLang="en-US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。</a:t>
            </a:r>
            <a:endParaRPr lang="zh-CN" altLang="en-US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618220" y="3143250"/>
            <a:ext cx="3154680" cy="8102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 fontAlgn="auto">
              <a:lnSpc>
                <a:spcPct val="130000"/>
              </a:lnSpc>
            </a:pPr>
            <a:r>
              <a:rPr lang="en-US" altLang="zh-CN" dirty="0">
                <a:solidFill>
                  <a:schemeClr val="tx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2021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年</a:t>
            </a:r>
            <a:r>
              <a:rPr lang="en-US" altLang="zh-CN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1-10</a:t>
            </a:r>
            <a:r>
              <a:rPr lang="zh-CN" altLang="en-US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月</a:t>
            </a:r>
            <a:endParaRPr lang="zh-CN" altLang="en-US" dirty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 fontAlgn="auto"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一次性通过率</a:t>
            </a:r>
            <a:r>
              <a:rPr lang="zh-CN" altLang="en-US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最高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的公司有：</a:t>
            </a:r>
            <a:endParaRPr lang="zh-CN" altLang="en-US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9106148" y="4251791"/>
            <a:ext cx="2000250" cy="1597025"/>
            <a:chOff x="13971" y="2331"/>
            <a:chExt cx="3823" cy="3140"/>
          </a:xfrm>
        </p:grpSpPr>
        <p:sp>
          <p:nvSpPr>
            <p:cNvPr id="9" name="文本框 8"/>
            <p:cNvSpPr txBox="1"/>
            <p:nvPr/>
          </p:nvSpPr>
          <p:spPr>
            <a:xfrm>
              <a:off x="14898" y="2425"/>
              <a:ext cx="2896" cy="72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p>
              <a:pPr algn="l"/>
              <a:r>
                <a:rPr lang="zh-CN" sz="1800" b="1" dirty="0">
                  <a:sym typeface="+mn-ea"/>
                </a:rPr>
                <a:t>酒泉</a:t>
              </a:r>
              <a:r>
                <a:rPr lang="en-US" altLang="zh-CN" sz="1800" b="1" dirty="0">
                  <a:sym typeface="+mn-ea"/>
                </a:rPr>
                <a:t>94.04%</a:t>
              </a:r>
              <a:endParaRPr lang="en-US" altLang="zh-CN" sz="1800" b="1" dirty="0">
                <a:sym typeface="+mn-ea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4898" y="3537"/>
              <a:ext cx="2895" cy="72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p>
              <a:pPr algn="l"/>
              <a:r>
                <a:rPr lang="zh-CN" sz="1800" b="1" dirty="0">
                  <a:sym typeface="+mn-ea"/>
                </a:rPr>
                <a:t>萍乡</a:t>
              </a:r>
              <a:r>
                <a:rPr lang="en-US" altLang="zh-CN" sz="1800" b="1" dirty="0">
                  <a:sym typeface="+mn-ea"/>
                </a:rPr>
                <a:t>91.95</a:t>
              </a:r>
              <a:r>
                <a:rPr lang="en-US" altLang="zh-CN" sz="1800" b="1" dirty="0">
                  <a:sym typeface="+mn-ea"/>
                </a:rPr>
                <a:t>%</a:t>
              </a:r>
              <a:endParaRPr lang="en-US" altLang="zh-CN" sz="1800" b="1" dirty="0">
                <a:sym typeface="+mn-ea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4898" y="4650"/>
              <a:ext cx="2895" cy="72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p>
              <a:pPr algn="l"/>
              <a:r>
                <a:rPr lang="zh-CN" altLang="en-US" sz="1800" b="1" dirty="0">
                  <a:sym typeface="+mn-ea"/>
                </a:rPr>
                <a:t>邯郸</a:t>
              </a:r>
              <a:r>
                <a:rPr lang="en-US" altLang="zh-CN" sz="1800" b="1" dirty="0">
                  <a:sym typeface="+mn-ea"/>
                </a:rPr>
                <a:t>89.14</a:t>
              </a:r>
              <a:r>
                <a:rPr lang="en-US" sz="1800" b="1" dirty="0">
                  <a:sym typeface="+mn-ea"/>
                </a:rPr>
                <a:t>%</a:t>
              </a:r>
              <a:endParaRPr lang="en-US" sz="1800" b="1" dirty="0">
                <a:sym typeface="+mn-ea"/>
              </a:endParaRPr>
            </a:p>
          </p:txBody>
        </p:sp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1" y="4555"/>
              <a:ext cx="916" cy="916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1" y="2331"/>
              <a:ext cx="916" cy="916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1" y="3443"/>
              <a:ext cx="916" cy="916"/>
            </a:xfrm>
            <a:prstGeom prst="rect">
              <a:avLst/>
            </a:prstGeom>
          </p:spPr>
        </p:pic>
      </p:grpSp>
      <p:sp>
        <p:nvSpPr>
          <p:cNvPr id="11" name="文本框 10"/>
          <p:cNvSpPr txBox="1"/>
          <p:nvPr/>
        </p:nvSpPr>
        <p:spPr>
          <a:xfrm>
            <a:off x="7369175" y="3425825"/>
            <a:ext cx="84455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/>
              <a:t>87.03%</a:t>
            </a:r>
            <a:endParaRPr lang="en-US" altLang="zh-CN" sz="10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1190" y="1321435"/>
            <a:ext cx="6961505" cy="4985385"/>
          </a:xfrm>
          <a:prstGeom prst="rect">
            <a:avLst/>
          </a:prstGeom>
        </p:spPr>
      </p:pic>
      <p:sp>
        <p:nvSpPr>
          <p:cNvPr id="17" name="标题 1"/>
          <p:cNvSpPr>
            <a:spLocks noGrp="1"/>
          </p:cNvSpPr>
          <p:nvPr>
            <p:ph type="title"/>
          </p:nvPr>
        </p:nvSpPr>
        <p:spPr>
          <a:xfrm>
            <a:off x="184785" y="208915"/>
            <a:ext cx="10054590" cy="379730"/>
          </a:xfrm>
        </p:spPr>
        <p:txBody>
          <a:bodyPr/>
          <a:lstStyle/>
          <a:p>
            <a:pPr fontAlgn="auto"/>
            <a:r>
              <a:rPr kumimoji="1" lang="zh-CN" dirty="0">
                <a:solidFill>
                  <a:schemeClr val="tx1">
                    <a:lumMod val="50000"/>
                  </a:schemeClr>
                </a:solidFill>
                <a:sym typeface="+mn-ea"/>
              </a:rPr>
              <a:t>三、</a:t>
            </a:r>
            <a:r>
              <a:rPr kumimoji="1" dirty="0">
                <a:solidFill>
                  <a:schemeClr val="tx1">
                    <a:lumMod val="50000"/>
                  </a:schemeClr>
                </a:solidFill>
                <a:sym typeface="+mn-ea"/>
              </a:rPr>
              <a:t>采购应付业务分析</a:t>
            </a:r>
            <a:r>
              <a:rPr kumimoji="1" lang="en-US" dirty="0">
                <a:solidFill>
                  <a:schemeClr val="tx1">
                    <a:lumMod val="50000"/>
                  </a:schemeClr>
                </a:solidFill>
                <a:sym typeface="+mn-ea"/>
              </a:rPr>
              <a:t>——</a:t>
            </a:r>
            <a:r>
              <a:rPr kumimoji="1" lang="zh-CN" altLang="en-US" dirty="0">
                <a:solidFill>
                  <a:schemeClr val="tx1">
                    <a:lumMod val="50000"/>
                  </a:schemeClr>
                </a:solidFill>
                <a:sym typeface="+mn-ea"/>
              </a:rPr>
              <a:t>（二）</a:t>
            </a:r>
            <a:r>
              <a:rPr kumimoji="1" dirty="0">
                <a:solidFill>
                  <a:schemeClr val="tx1">
                    <a:lumMod val="50000"/>
                  </a:schemeClr>
                </a:solidFill>
              </a:rPr>
              <a:t>验收单审核分析</a:t>
            </a:r>
            <a:endParaRPr kumimoji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" name="文本占位符 2"/>
          <p:cNvSpPr>
            <a:spLocks noGrp="1"/>
          </p:cNvSpPr>
          <p:nvPr/>
        </p:nvSpPr>
        <p:spPr>
          <a:xfrm>
            <a:off x="191135" y="732790"/>
            <a:ext cx="6363970" cy="4292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5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、</a:t>
            </a:r>
            <a:r>
              <a:rPr kumimoji="1" lang="en-US" alt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2021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年</a:t>
            </a:r>
            <a:r>
              <a:rPr kumimoji="1" lang="en-US" altLang="zh-CN" b="1" dirty="0">
                <a:solidFill>
                  <a:srgbClr val="FF0000"/>
                </a:solidFill>
                <a:latin typeface="+mj-ea"/>
                <a:ea typeface="+mj-ea"/>
                <a:cs typeface="+mj-ea"/>
                <a:sym typeface="+mn-ea"/>
              </a:rPr>
              <a:t>10</a:t>
            </a:r>
            <a:r>
              <a:rPr kumimoji="1" lang="zh-CN" altLang="en-US" b="1" dirty="0">
                <a:solidFill>
                  <a:srgbClr val="FF0000"/>
                </a:solidFill>
                <a:latin typeface="+mj-ea"/>
                <a:ea typeface="+mj-ea"/>
                <a:cs typeface="+mj-ea"/>
                <a:sym typeface="+mn-ea"/>
              </a:rPr>
              <a:t>月</a:t>
            </a:r>
            <a:r>
              <a:rPr kumimoji="1" 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验收</a:t>
            </a:r>
            <a:r>
              <a:rPr kumimoji="1" 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一次通过分析</a:t>
            </a:r>
            <a:endParaRPr kumimoji="1" lang="zh-CN" b="1" dirty="0">
              <a:solidFill>
                <a:schemeClr val="tx1">
                  <a:lumMod val="50000"/>
                </a:schemeClr>
              </a:solidFill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24" name="文本占位符 25"/>
          <p:cNvSpPr txBox="1"/>
          <p:nvPr/>
        </p:nvSpPr>
        <p:spPr>
          <a:xfrm>
            <a:off x="184785" y="6376035"/>
            <a:ext cx="4185920" cy="28194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4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数据来源：SCC采购分析报表。</a:t>
            </a:r>
            <a:endParaRPr kumimoji="1" lang="zh-CN" altLang="en-US" sz="1400" b="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/>
            <a:endParaRPr kumimoji="1" lang="zh-CN" altLang="en-US" sz="1400" b="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181340" y="2021840"/>
            <a:ext cx="3776980" cy="15297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30000"/>
              </a:lnSpc>
            </a:pP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2021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年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10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月共处理</a:t>
            </a:r>
            <a:r>
              <a:rPr lang="en-US" altLang="zh-CN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505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张验收单，</a:t>
            </a:r>
            <a:endParaRPr lang="zh-CN" altLang="en-US" dirty="0">
              <a:solidFill>
                <a:schemeClr val="tx1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fontAlgn="auto">
              <a:lnSpc>
                <a:spcPct val="130000"/>
              </a:lnSpc>
            </a:pP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全公司验收</a:t>
            </a:r>
            <a:r>
              <a:rPr lang="zh-CN" altLang="en-US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一次通过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共计</a:t>
            </a:r>
            <a:r>
              <a:rPr lang="en-US" altLang="zh-CN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427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张，</a:t>
            </a:r>
            <a:endParaRPr lang="zh-CN" altLang="en-US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fontAlgn="auto">
              <a:lnSpc>
                <a:spcPct val="130000"/>
              </a:lnSpc>
            </a:pPr>
            <a:r>
              <a:rPr lang="zh-CN" altLang="en-US">
                <a:solidFill>
                  <a:schemeClr val="tx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平均验收一次通过率</a:t>
            </a:r>
            <a:r>
              <a:rPr lang="en-US" altLang="zh-CN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84.55</a:t>
            </a:r>
            <a:r>
              <a:rPr lang="en-US" altLang="zh-CN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%</a:t>
            </a:r>
            <a:endParaRPr lang="en-US" altLang="zh-CN">
              <a:solidFill>
                <a:schemeClr val="tx1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fontAlgn="auto">
              <a:lnSpc>
                <a:spcPct val="130000"/>
              </a:lnSpc>
            </a:pP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与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9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月相比</a:t>
            </a:r>
            <a:r>
              <a:rPr lang="zh-CN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降低</a:t>
            </a:r>
            <a:r>
              <a:rPr lang="en-US" altLang="zh-CN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9.05</a:t>
            </a:r>
            <a:r>
              <a:rPr lang="en-US" altLang="zh-CN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%</a:t>
            </a:r>
            <a:r>
              <a:rPr lang="zh-CN" altLang="en-US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。</a:t>
            </a:r>
            <a:endParaRPr lang="zh-CN" altLang="en-US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8332470" y="3551555"/>
            <a:ext cx="3154680" cy="8102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 fontAlgn="auto">
              <a:lnSpc>
                <a:spcPct val="130000"/>
              </a:lnSpc>
            </a:pPr>
            <a:r>
              <a:rPr lang="en-US" altLang="zh-CN" dirty="0">
                <a:solidFill>
                  <a:schemeClr val="tx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2021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年</a:t>
            </a:r>
            <a:r>
              <a:rPr lang="en-US" altLang="zh-CN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10</a:t>
            </a:r>
            <a:r>
              <a:rPr lang="zh-CN" altLang="en-US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月</a:t>
            </a:r>
            <a:endParaRPr lang="zh-CN" altLang="en-US" dirty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 fontAlgn="auto"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一次性通过率</a:t>
            </a:r>
            <a:r>
              <a:rPr lang="zh-CN" altLang="en-US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最高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的公司有：</a:t>
            </a:r>
            <a:endParaRPr lang="zh-CN" altLang="en-US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797560" y="4539615"/>
            <a:ext cx="6628130" cy="19685"/>
          </a:xfrm>
          <a:prstGeom prst="line">
            <a:avLst/>
          </a:prstGeom>
          <a:ln w="28575" cmpd="sng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9274175" y="5085715"/>
            <a:ext cx="1456690" cy="11988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b="1" dirty="0">
                <a:solidFill>
                  <a:srgbClr val="FF0000"/>
                </a:solidFill>
                <a:sym typeface="+mn-ea"/>
              </a:rPr>
              <a:t>酒泉</a:t>
            </a:r>
            <a:r>
              <a:rPr lang="en-US" altLang="zh-CN" b="1" dirty="0">
                <a:solidFill>
                  <a:srgbClr val="FF0000"/>
                </a:solidFill>
                <a:sym typeface="+mn-ea"/>
              </a:rPr>
              <a:t>100%</a:t>
            </a:r>
            <a:endParaRPr lang="zh-CN" altLang="en-US" b="1" dirty="0">
              <a:solidFill>
                <a:srgbClr val="FF0000"/>
              </a:solidFill>
              <a:sym typeface="+mn-ea"/>
            </a:endParaRPr>
          </a:p>
          <a:p>
            <a:pPr algn="l"/>
            <a:r>
              <a:rPr lang="zh-CN" altLang="en-US" b="1" dirty="0">
                <a:solidFill>
                  <a:srgbClr val="FF0000"/>
                </a:solidFill>
                <a:sym typeface="+mn-ea"/>
              </a:rPr>
              <a:t>白城</a:t>
            </a:r>
            <a:r>
              <a:rPr lang="en-US" altLang="zh-CN" b="1" dirty="0">
                <a:solidFill>
                  <a:srgbClr val="FF0000"/>
                </a:solidFill>
                <a:sym typeface="+mn-ea"/>
              </a:rPr>
              <a:t>100%</a:t>
            </a:r>
            <a:endParaRPr lang="zh-CN" altLang="en-US" b="1" dirty="0">
              <a:solidFill>
                <a:srgbClr val="FF0000"/>
              </a:solidFill>
              <a:sym typeface="+mn-ea"/>
            </a:endParaRPr>
          </a:p>
          <a:p>
            <a:pPr algn="l"/>
            <a:r>
              <a:rPr lang="zh-CN" altLang="en-US" b="1" dirty="0">
                <a:solidFill>
                  <a:srgbClr val="FF0000"/>
                </a:solidFill>
                <a:sym typeface="+mn-ea"/>
              </a:rPr>
              <a:t>兴安盟</a:t>
            </a:r>
            <a:r>
              <a:rPr lang="en-US" altLang="zh-CN" b="1" dirty="0">
                <a:solidFill>
                  <a:srgbClr val="FF0000"/>
                </a:solidFill>
                <a:sym typeface="+mn-ea"/>
              </a:rPr>
              <a:t>100%</a:t>
            </a:r>
            <a:endParaRPr lang="zh-CN" altLang="en-US" b="1" dirty="0">
              <a:solidFill>
                <a:srgbClr val="FF0000"/>
              </a:solidFill>
              <a:sym typeface="+mn-ea"/>
            </a:endParaRPr>
          </a:p>
          <a:p>
            <a:pPr algn="l"/>
            <a:r>
              <a:rPr lang="zh-CN" altLang="en-US" b="1" dirty="0">
                <a:solidFill>
                  <a:srgbClr val="FF0000"/>
                </a:solidFill>
                <a:sym typeface="+mn-ea"/>
              </a:rPr>
              <a:t>瑞达</a:t>
            </a:r>
            <a:r>
              <a:rPr lang="en-US" altLang="zh-CN" b="1" dirty="0">
                <a:solidFill>
                  <a:srgbClr val="FF0000"/>
                </a:solidFill>
                <a:sym typeface="+mn-ea"/>
              </a:rPr>
              <a:t>100%</a:t>
            </a:r>
            <a:endParaRPr lang="en-US" altLang="zh-CN" b="1" dirty="0">
              <a:solidFill>
                <a:srgbClr val="FF0000"/>
              </a:solidFill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576820" y="4356735"/>
            <a:ext cx="60452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900"/>
              <a:t>84.55%</a:t>
            </a:r>
            <a:endParaRPr lang="en-US" altLang="zh-CN" sz="90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9620" y="4361815"/>
            <a:ext cx="685800" cy="59055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"/>
          <p:cNvSpPr>
            <a:spLocks noGrp="1"/>
          </p:cNvSpPr>
          <p:nvPr>
            <p:ph type="title"/>
          </p:nvPr>
        </p:nvSpPr>
        <p:spPr>
          <a:xfrm>
            <a:off x="184785" y="208915"/>
            <a:ext cx="10054590" cy="379730"/>
          </a:xfrm>
        </p:spPr>
        <p:txBody>
          <a:bodyPr/>
          <a:lstStyle/>
          <a:p>
            <a:pPr fontAlgn="auto"/>
            <a:r>
              <a:rPr kumimoji="1" lang="zh-CN" dirty="0">
                <a:solidFill>
                  <a:schemeClr val="tx1">
                    <a:lumMod val="50000"/>
                  </a:schemeClr>
                </a:solidFill>
                <a:sym typeface="+mn-ea"/>
              </a:rPr>
              <a:t>三、</a:t>
            </a:r>
            <a:r>
              <a:rPr kumimoji="1" dirty="0">
                <a:solidFill>
                  <a:schemeClr val="tx1">
                    <a:lumMod val="50000"/>
                  </a:schemeClr>
                </a:solidFill>
                <a:sym typeface="+mn-ea"/>
              </a:rPr>
              <a:t>采购应付业务分析</a:t>
            </a:r>
            <a:r>
              <a:rPr kumimoji="1" lang="en-US" dirty="0">
                <a:solidFill>
                  <a:schemeClr val="tx1">
                    <a:lumMod val="50000"/>
                  </a:schemeClr>
                </a:solidFill>
                <a:sym typeface="+mn-ea"/>
              </a:rPr>
              <a:t>——</a:t>
            </a:r>
            <a:r>
              <a:rPr kumimoji="1" lang="zh-CN" altLang="en-US" dirty="0">
                <a:solidFill>
                  <a:schemeClr val="tx1">
                    <a:lumMod val="50000"/>
                  </a:schemeClr>
                </a:solidFill>
                <a:sym typeface="+mn-ea"/>
              </a:rPr>
              <a:t>（二）</a:t>
            </a:r>
            <a:r>
              <a:rPr kumimoji="1" dirty="0">
                <a:solidFill>
                  <a:schemeClr val="tx1">
                    <a:lumMod val="50000"/>
                  </a:schemeClr>
                </a:solidFill>
              </a:rPr>
              <a:t>验收单审核分析</a:t>
            </a:r>
            <a:endParaRPr kumimoji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" name="文本占位符 2"/>
          <p:cNvSpPr>
            <a:spLocks noGrp="1"/>
          </p:cNvSpPr>
          <p:nvPr/>
        </p:nvSpPr>
        <p:spPr>
          <a:xfrm>
            <a:off x="191135" y="732790"/>
            <a:ext cx="6363970" cy="4292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6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、</a:t>
            </a:r>
            <a:r>
              <a:rPr kumimoji="1" lang="en-US" alt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2021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年</a:t>
            </a:r>
            <a:r>
              <a:rPr kumimoji="1" lang="en-US" altLang="zh-CN" b="1" dirty="0">
                <a:solidFill>
                  <a:srgbClr val="FF0000"/>
                </a:solidFill>
                <a:latin typeface="+mj-ea"/>
                <a:ea typeface="+mj-ea"/>
                <a:cs typeface="+mj-ea"/>
                <a:sym typeface="+mn-ea"/>
              </a:rPr>
              <a:t>10</a:t>
            </a:r>
            <a:r>
              <a:rPr kumimoji="1" lang="zh-CN" altLang="en-US" b="1" dirty="0">
                <a:solidFill>
                  <a:srgbClr val="FF0000"/>
                </a:solidFill>
                <a:latin typeface="+mj-ea"/>
                <a:ea typeface="+mj-ea"/>
                <a:cs typeface="+mj-ea"/>
                <a:sym typeface="+mn-ea"/>
              </a:rPr>
              <a:t>月总部</a:t>
            </a:r>
            <a:r>
              <a:rPr kumimoji="1" 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验收一次通过分析</a:t>
            </a:r>
            <a:endParaRPr kumimoji="1" lang="zh-CN" altLang="en-US" b="1" dirty="0">
              <a:solidFill>
                <a:schemeClr val="tx1">
                  <a:lumMod val="50000"/>
                </a:schemeClr>
              </a:solidFill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24" name="文本占位符 25"/>
          <p:cNvSpPr txBox="1"/>
          <p:nvPr/>
        </p:nvSpPr>
        <p:spPr>
          <a:xfrm>
            <a:off x="184785" y="6376035"/>
            <a:ext cx="4185920" cy="28194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4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数据来源：SCC采购分析报表。</a:t>
            </a:r>
            <a:endParaRPr kumimoji="1" lang="zh-CN" altLang="en-US" sz="1400" b="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/>
            <a:endParaRPr kumimoji="1" lang="zh-CN" altLang="en-US" sz="1400" b="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465580" y="5848350"/>
            <a:ext cx="9033510" cy="4508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 fontAlgn="auto">
              <a:lnSpc>
                <a:spcPct val="130000"/>
              </a:lnSpc>
            </a:pP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2021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年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10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月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共处理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总部</a:t>
            </a:r>
            <a:r>
              <a:rPr lang="en-US" altLang="zh-CN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118</a:t>
            </a:r>
            <a:r>
              <a:rPr lang="zh-CN" altLang="en-US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张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验收单。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一次验收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通过</a:t>
            </a:r>
            <a:r>
              <a:rPr lang="en-US" altLang="zh-CN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107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张。</a:t>
            </a:r>
            <a:endParaRPr lang="zh-CN" altLang="en-US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00785" y="1162050"/>
            <a:ext cx="9038590" cy="480504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"/>
          <p:cNvSpPr>
            <a:spLocks noGrp="1"/>
          </p:cNvSpPr>
          <p:nvPr>
            <p:ph type="title"/>
          </p:nvPr>
        </p:nvSpPr>
        <p:spPr>
          <a:xfrm>
            <a:off x="184785" y="208915"/>
            <a:ext cx="10054590" cy="379730"/>
          </a:xfrm>
        </p:spPr>
        <p:txBody>
          <a:bodyPr/>
          <a:lstStyle/>
          <a:p>
            <a:pPr fontAlgn="auto"/>
            <a:r>
              <a:rPr kumimoji="1" lang="zh-CN" dirty="0">
                <a:solidFill>
                  <a:schemeClr val="tx1">
                    <a:lumMod val="50000"/>
                  </a:schemeClr>
                </a:solidFill>
                <a:sym typeface="+mn-ea"/>
              </a:rPr>
              <a:t>三、</a:t>
            </a:r>
            <a:r>
              <a:rPr kumimoji="1" dirty="0">
                <a:solidFill>
                  <a:schemeClr val="tx1">
                    <a:lumMod val="50000"/>
                  </a:schemeClr>
                </a:solidFill>
                <a:sym typeface="+mn-ea"/>
              </a:rPr>
              <a:t>采购应付业务分析</a:t>
            </a:r>
            <a:r>
              <a:rPr kumimoji="1" lang="en-US" dirty="0">
                <a:solidFill>
                  <a:schemeClr val="tx1">
                    <a:lumMod val="50000"/>
                  </a:schemeClr>
                </a:solidFill>
                <a:sym typeface="+mn-ea"/>
              </a:rPr>
              <a:t>——</a:t>
            </a:r>
            <a:r>
              <a:rPr kumimoji="1" lang="zh-CN" altLang="en-US" dirty="0">
                <a:solidFill>
                  <a:schemeClr val="tx1">
                    <a:lumMod val="50000"/>
                  </a:schemeClr>
                </a:solidFill>
                <a:sym typeface="+mn-ea"/>
              </a:rPr>
              <a:t>（二）</a:t>
            </a:r>
            <a:r>
              <a:rPr kumimoji="1" dirty="0">
                <a:solidFill>
                  <a:schemeClr val="tx1">
                    <a:lumMod val="50000"/>
                  </a:schemeClr>
                </a:solidFill>
              </a:rPr>
              <a:t>验收单审核分析</a:t>
            </a:r>
            <a:endParaRPr kumimoji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9" name="文本占位符 2"/>
          <p:cNvSpPr>
            <a:spLocks noGrp="1"/>
          </p:cNvSpPr>
          <p:nvPr/>
        </p:nvSpPr>
        <p:spPr>
          <a:xfrm>
            <a:off x="191135" y="732790"/>
            <a:ext cx="6363970" cy="4292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7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SCC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验收单处理数量及问题分析</a:t>
            </a:r>
            <a:endParaRPr kumimoji="1" lang="zh-CN" b="1" dirty="0">
              <a:solidFill>
                <a:schemeClr val="tx1">
                  <a:lumMod val="50000"/>
                </a:schemeClr>
              </a:solidFill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20" name="文本占位符 25"/>
          <p:cNvSpPr txBox="1"/>
          <p:nvPr/>
        </p:nvSpPr>
        <p:spPr>
          <a:xfrm>
            <a:off x="184785" y="6376035"/>
            <a:ext cx="4185920" cy="28194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4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数据来源：SCC采购分析报表。</a:t>
            </a:r>
            <a:endParaRPr kumimoji="1" lang="zh-CN" altLang="en-US" sz="1400" b="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/>
            <a:endParaRPr kumimoji="1" lang="zh-CN" altLang="en-US" sz="1400" b="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040245" y="3632835"/>
            <a:ext cx="4149090" cy="2584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latinLnBrk="0">
              <a:lnSpc>
                <a:spcPct val="150000"/>
              </a:lnSpc>
            </a:pPr>
            <a:r>
              <a:rPr lang="en-US" altLang="zh-CN" sz="1800" b="1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10</a:t>
            </a:r>
            <a:r>
              <a:rPr lang="zh-CN" altLang="en-US" sz="1800" b="1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月共计异常验收单</a:t>
            </a:r>
            <a:r>
              <a:rPr lang="en-US" altLang="zh-CN" sz="1800" b="1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39</a:t>
            </a:r>
            <a:r>
              <a:rPr lang="zh-CN" altLang="en-US" sz="1800" b="1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条，比上月</a:t>
            </a:r>
            <a:r>
              <a:rPr lang="zh-CN" sz="1800" b="1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增加</a:t>
            </a:r>
            <a:r>
              <a:rPr lang="en-US" altLang="zh-CN" sz="1800" b="1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25</a:t>
            </a:r>
            <a:r>
              <a:rPr lang="zh-CN" altLang="en-US" sz="1800" b="1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笔，</a:t>
            </a:r>
            <a:r>
              <a:rPr lang="zh-CN" altLang="en-US" sz="1800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问题共分为</a:t>
            </a:r>
            <a:r>
              <a:rPr lang="en-US" altLang="zh-CN" sz="1800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7</a:t>
            </a:r>
            <a:r>
              <a:rPr lang="zh-CN" altLang="en-US" sz="1800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类，其中</a:t>
            </a:r>
            <a:r>
              <a:rPr lang="zh-CN" altLang="en-US" sz="1800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存在较多的问题：</a:t>
            </a:r>
            <a:endParaRPr lang="zh-CN" altLang="en-US" sz="1800" dirty="0">
              <a:solidFill>
                <a:schemeClr val="tx1">
                  <a:lumMod val="50000"/>
                </a:schemeClr>
              </a:solidFill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285750" indent="-285750" algn="l" latinLnBrk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sz="1800" dirty="0">
                <a:solidFill>
                  <a:schemeClr val="bg2">
                    <a:lumMod val="25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验收结论</a:t>
            </a:r>
            <a:r>
              <a:rPr lang="zh-CN" sz="1800" dirty="0">
                <a:solidFill>
                  <a:srgbClr val="FF000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不完整，</a:t>
            </a:r>
            <a:r>
              <a:rPr lang="zh-CN" altLang="en-US" dirty="0">
                <a:solidFill>
                  <a:srgbClr val="FF000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共计</a:t>
            </a:r>
            <a:r>
              <a:rPr lang="en-US" altLang="zh-CN" sz="1800" dirty="0">
                <a:solidFill>
                  <a:schemeClr val="bg2">
                    <a:lumMod val="25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16</a:t>
            </a:r>
            <a:r>
              <a:rPr lang="zh-CN" altLang="en-US" sz="1800" dirty="0">
                <a:solidFill>
                  <a:schemeClr val="bg2">
                    <a:lumMod val="25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条；</a:t>
            </a:r>
            <a:endParaRPr lang="zh-CN" altLang="en-US" sz="1800" dirty="0">
              <a:solidFill>
                <a:schemeClr val="bg2">
                  <a:lumMod val="25000"/>
                </a:schemeClr>
              </a:solidFill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285750" indent="-285750" algn="l" latinLnBrk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800" dirty="0">
                <a:solidFill>
                  <a:srgbClr val="FF000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签字不完整，共计</a:t>
            </a:r>
            <a:r>
              <a:rPr lang="en-US" altLang="zh-CN" sz="1800" dirty="0">
                <a:solidFill>
                  <a:schemeClr val="bg2">
                    <a:lumMod val="25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11</a:t>
            </a:r>
            <a:r>
              <a:rPr lang="zh-CN" altLang="en-US" sz="1800" dirty="0">
                <a:solidFill>
                  <a:schemeClr val="bg2">
                    <a:lumMod val="25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条；</a:t>
            </a:r>
            <a:endParaRPr lang="zh-CN" altLang="en-US" sz="1800" dirty="0">
              <a:solidFill>
                <a:schemeClr val="bg2">
                  <a:lumMod val="25000"/>
                </a:schemeClr>
              </a:solidFill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285750" indent="-285750" algn="l" latinLnBrk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800" dirty="0">
                <a:solidFill>
                  <a:schemeClr val="bg2">
                    <a:lumMod val="25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验收文件</a:t>
            </a:r>
            <a:r>
              <a:rPr lang="zh-CN" altLang="en-US" sz="1800" dirty="0">
                <a:solidFill>
                  <a:srgbClr val="FF000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不完整，</a:t>
            </a: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共计</a:t>
            </a:r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5</a:t>
            </a: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条。</a:t>
            </a:r>
            <a:endParaRPr lang="zh-CN" altLang="en-US" sz="1800" dirty="0">
              <a:solidFill>
                <a:srgbClr val="FF0000"/>
              </a:solidFill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44155" y="1230630"/>
            <a:ext cx="2395220" cy="24091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885" y="1320800"/>
            <a:ext cx="5792470" cy="489712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"/>
          <p:cNvSpPr>
            <a:spLocks noGrp="1"/>
          </p:cNvSpPr>
          <p:nvPr>
            <p:ph type="title"/>
          </p:nvPr>
        </p:nvSpPr>
        <p:spPr>
          <a:xfrm>
            <a:off x="184785" y="208915"/>
            <a:ext cx="10054590" cy="379730"/>
          </a:xfrm>
        </p:spPr>
        <p:txBody>
          <a:bodyPr/>
          <a:lstStyle/>
          <a:p>
            <a:pPr fontAlgn="auto"/>
            <a:r>
              <a:rPr kumimoji="1" lang="zh-CN" dirty="0">
                <a:solidFill>
                  <a:schemeClr val="tx1">
                    <a:lumMod val="50000"/>
                  </a:schemeClr>
                </a:solidFill>
                <a:sym typeface="+mn-ea"/>
              </a:rPr>
              <a:t>三、</a:t>
            </a:r>
            <a:r>
              <a:rPr kumimoji="1" dirty="0">
                <a:solidFill>
                  <a:schemeClr val="tx1">
                    <a:lumMod val="50000"/>
                  </a:schemeClr>
                </a:solidFill>
                <a:sym typeface="+mn-ea"/>
              </a:rPr>
              <a:t>采购应付业务分析</a:t>
            </a:r>
            <a:r>
              <a:rPr kumimoji="1" lang="en-US" dirty="0">
                <a:solidFill>
                  <a:schemeClr val="tx1">
                    <a:lumMod val="50000"/>
                  </a:schemeClr>
                </a:solidFill>
                <a:sym typeface="+mn-ea"/>
              </a:rPr>
              <a:t>——</a:t>
            </a:r>
            <a:r>
              <a:rPr kumimoji="1" lang="zh-CN" altLang="en-US" dirty="0">
                <a:solidFill>
                  <a:schemeClr val="tx1">
                    <a:lumMod val="50000"/>
                  </a:schemeClr>
                </a:solidFill>
                <a:sym typeface="+mn-ea"/>
              </a:rPr>
              <a:t>（二）</a:t>
            </a:r>
            <a:r>
              <a:rPr kumimoji="1" dirty="0">
                <a:solidFill>
                  <a:schemeClr val="tx1">
                    <a:lumMod val="50000"/>
                  </a:schemeClr>
                </a:solidFill>
              </a:rPr>
              <a:t>验收单审核分析</a:t>
            </a:r>
            <a:endParaRPr kumimoji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9" name="文本占位符 2"/>
          <p:cNvSpPr>
            <a:spLocks noGrp="1"/>
          </p:cNvSpPr>
          <p:nvPr/>
        </p:nvSpPr>
        <p:spPr>
          <a:xfrm>
            <a:off x="191135" y="732790"/>
            <a:ext cx="6363970" cy="4292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8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SCC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验收单处理数量及问题分析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总部</a:t>
            </a:r>
            <a:endParaRPr kumimoji="1" lang="zh-CN" altLang="en-US" b="1" dirty="0">
              <a:solidFill>
                <a:schemeClr val="tx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ea"/>
              <a:sym typeface="+mn-ea"/>
            </a:endParaRPr>
          </a:p>
        </p:txBody>
      </p:sp>
      <p:sp>
        <p:nvSpPr>
          <p:cNvPr id="20" name="文本占位符 25"/>
          <p:cNvSpPr txBox="1"/>
          <p:nvPr/>
        </p:nvSpPr>
        <p:spPr>
          <a:xfrm>
            <a:off x="184785" y="6376035"/>
            <a:ext cx="4185920" cy="28194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4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数据来源：SCC采购分析报表。</a:t>
            </a:r>
            <a:endParaRPr kumimoji="1" lang="zh-CN" altLang="en-US" sz="1400" b="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/>
            <a:endParaRPr kumimoji="1" lang="zh-CN" altLang="en-US" sz="1400" b="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376795" y="1911350"/>
            <a:ext cx="3370580" cy="29686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auto">
              <a:lnSpc>
                <a:spcPct val="130000"/>
              </a:lnSpc>
            </a:pPr>
            <a:r>
              <a:rPr lang="en-US" altLang="zh-CN" sz="1800" b="1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10</a:t>
            </a:r>
            <a:r>
              <a:rPr lang="zh-CN" altLang="en-US" sz="1800" b="1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月总部共计异常验收单</a:t>
            </a:r>
            <a:r>
              <a:rPr lang="en-US" altLang="zh-CN" sz="1800" b="1" dirty="0">
                <a:solidFill>
                  <a:srgbClr val="FF000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11</a:t>
            </a:r>
            <a:r>
              <a:rPr lang="zh-CN" altLang="en-US" sz="1800" b="1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条，比上月</a:t>
            </a:r>
            <a:r>
              <a:rPr lang="zh-CN" sz="1800" b="1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增加</a:t>
            </a:r>
            <a:r>
              <a:rPr lang="en-US" altLang="zh-CN" sz="1800" b="1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5</a:t>
            </a:r>
            <a:r>
              <a:rPr lang="zh-CN" altLang="en-US" sz="1800" b="1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条。</a:t>
            </a:r>
            <a:endParaRPr lang="zh-CN" altLang="en-US" sz="1800" b="1" dirty="0">
              <a:solidFill>
                <a:schemeClr val="tx1">
                  <a:lumMod val="50000"/>
                </a:schemeClr>
              </a:solidFill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 fontAlgn="auto">
              <a:lnSpc>
                <a:spcPct val="130000"/>
              </a:lnSpc>
            </a:pPr>
            <a:endParaRPr lang="zh-CN" altLang="en-US" sz="1800" b="1" dirty="0">
              <a:solidFill>
                <a:schemeClr val="tx1">
                  <a:lumMod val="50000"/>
                </a:schemeClr>
              </a:solidFill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 fontAlgn="auto"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问题共分为</a:t>
            </a:r>
            <a:r>
              <a:rPr lang="en-US" altLang="zh-CN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3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类，</a:t>
            </a:r>
            <a:endParaRPr lang="zh-CN" altLang="en-US" dirty="0">
              <a:solidFill>
                <a:schemeClr val="tx1">
                  <a:lumMod val="50000"/>
                </a:schemeClr>
              </a:solidFill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 fontAlgn="auto">
              <a:lnSpc>
                <a:spcPct val="130000"/>
              </a:lnSpc>
            </a:pPr>
            <a:r>
              <a:rPr lang="zh-CN" altLang="en-US" sz="1800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其中验收附件不完整，共计</a:t>
            </a:r>
            <a:r>
              <a:rPr lang="en-US" altLang="zh-CN" sz="1800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9</a:t>
            </a:r>
            <a:r>
              <a:rPr lang="zh-CN" altLang="en-US" sz="1800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条。</a:t>
            </a:r>
            <a:endParaRPr lang="zh-CN" altLang="en-US" sz="1800" dirty="0">
              <a:solidFill>
                <a:schemeClr val="tx1">
                  <a:lumMod val="50000"/>
                </a:schemeClr>
              </a:solidFill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 fontAlgn="auto">
              <a:lnSpc>
                <a:spcPct val="130000"/>
              </a:lnSpc>
            </a:pPr>
            <a:r>
              <a:rPr lang="zh-CN" altLang="en-US" sz="1800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验收附件中缺少售后</a:t>
            </a:r>
            <a:r>
              <a:rPr lang="zh-CN" altLang="en-US" sz="1800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结算订单，无法比对付款验收单的中的金额是否与实际业务一致。</a:t>
            </a:r>
            <a:endParaRPr lang="zh-CN" altLang="en-US" sz="1800" dirty="0">
              <a:solidFill>
                <a:schemeClr val="tx1">
                  <a:lumMod val="50000"/>
                </a:schemeClr>
              </a:solidFill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0410" y="1527810"/>
            <a:ext cx="5893435" cy="44831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"/>
          <p:cNvSpPr>
            <a:spLocks noGrp="1"/>
          </p:cNvSpPr>
          <p:nvPr>
            <p:ph type="title"/>
          </p:nvPr>
        </p:nvSpPr>
        <p:spPr>
          <a:xfrm>
            <a:off x="184785" y="208915"/>
            <a:ext cx="10054590" cy="379730"/>
          </a:xfrm>
        </p:spPr>
        <p:txBody>
          <a:bodyPr/>
          <a:lstStyle/>
          <a:p>
            <a:pPr fontAlgn="auto"/>
            <a:r>
              <a:rPr kumimoji="1" lang="zh-CN" dirty="0">
                <a:solidFill>
                  <a:schemeClr val="tx1">
                    <a:lumMod val="50000"/>
                  </a:schemeClr>
                </a:solidFill>
                <a:sym typeface="+mn-ea"/>
              </a:rPr>
              <a:t>三、</a:t>
            </a:r>
            <a:r>
              <a:rPr kumimoji="1" dirty="0">
                <a:solidFill>
                  <a:schemeClr val="tx1">
                    <a:lumMod val="50000"/>
                  </a:schemeClr>
                </a:solidFill>
                <a:sym typeface="+mn-ea"/>
              </a:rPr>
              <a:t>采购应付业务分析</a:t>
            </a:r>
            <a:r>
              <a:rPr kumimoji="1" lang="en-US" dirty="0">
                <a:solidFill>
                  <a:schemeClr val="tx1">
                    <a:lumMod val="50000"/>
                  </a:schemeClr>
                </a:solidFill>
                <a:sym typeface="+mn-ea"/>
              </a:rPr>
              <a:t>——</a:t>
            </a:r>
            <a:r>
              <a:rPr kumimoji="1" lang="zh-CN" altLang="en-US" dirty="0">
                <a:solidFill>
                  <a:schemeClr val="tx1">
                    <a:lumMod val="50000"/>
                  </a:schemeClr>
                </a:solidFill>
                <a:sym typeface="+mn-ea"/>
              </a:rPr>
              <a:t>（二）</a:t>
            </a:r>
            <a:r>
              <a:rPr kumimoji="1" dirty="0">
                <a:solidFill>
                  <a:schemeClr val="tx1">
                    <a:lumMod val="50000"/>
                  </a:schemeClr>
                </a:solidFill>
              </a:rPr>
              <a:t>验收单审核分析</a:t>
            </a:r>
            <a:endParaRPr kumimoji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9" name="文本占位符 2"/>
          <p:cNvSpPr>
            <a:spLocks noGrp="1"/>
          </p:cNvSpPr>
          <p:nvPr/>
        </p:nvSpPr>
        <p:spPr>
          <a:xfrm>
            <a:off x="191135" y="732790"/>
            <a:ext cx="6363970" cy="4292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9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SCC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验收单处理问题分析</a:t>
            </a:r>
            <a:endParaRPr kumimoji="1" lang="zh-CN" altLang="en-US" b="1" dirty="0">
              <a:solidFill>
                <a:schemeClr val="tx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ea"/>
              <a:sym typeface="+mn-ea"/>
            </a:endParaRPr>
          </a:p>
        </p:txBody>
      </p:sp>
      <p:sp>
        <p:nvSpPr>
          <p:cNvPr id="20" name="文本占位符 25"/>
          <p:cNvSpPr txBox="1"/>
          <p:nvPr/>
        </p:nvSpPr>
        <p:spPr>
          <a:xfrm>
            <a:off x="191135" y="6376035"/>
            <a:ext cx="4185920" cy="28194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400" b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数据来源：SCC采购分析报表。</a:t>
            </a:r>
            <a:endParaRPr kumimoji="1" lang="zh-CN" altLang="en-US" sz="1400" b="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/>
            <a:endParaRPr kumimoji="1" lang="zh-CN" altLang="en-US" sz="1400" b="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191135" y="1162050"/>
          <a:ext cx="11419840" cy="5826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2960"/>
                <a:gridCol w="816610"/>
                <a:gridCol w="4899660"/>
                <a:gridCol w="3610610"/>
              </a:tblGrid>
              <a:tr h="565150"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600" spc="120">
                          <a:solidFill>
                            <a:schemeClr val="bg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问题简述</a:t>
                      </a:r>
                      <a:endParaRPr lang="zh-CN" altLang="en-US" sz="1600" spc="120">
                        <a:solidFill>
                          <a:schemeClr val="bg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107950" marR="107950" marT="63500" marB="63500" anchor="ctr">
                    <a:solidFill>
                      <a:srgbClr val="2E2657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200" spc="120">
                          <a:solidFill>
                            <a:schemeClr val="bg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严重</a:t>
                      </a:r>
                      <a:endParaRPr lang="zh-CN" altLang="en-US" sz="1200" spc="120">
                        <a:solidFill>
                          <a:schemeClr val="bg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200" spc="120">
                          <a:solidFill>
                            <a:schemeClr val="bg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等级</a:t>
                      </a:r>
                      <a:endParaRPr lang="zh-CN" altLang="en-US" sz="1200" spc="120">
                        <a:solidFill>
                          <a:schemeClr val="bg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107950" marR="107950" marT="63500" marB="63500" anchor="ctr">
                    <a:solidFill>
                      <a:srgbClr val="2E2657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600" spc="120">
                          <a:solidFill>
                            <a:schemeClr val="bg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其中：重要问题</a:t>
                      </a:r>
                      <a:endParaRPr lang="zh-CN" altLang="en-US" sz="1600" spc="120">
                        <a:solidFill>
                          <a:schemeClr val="bg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107950" marR="107950" marT="63500" marB="63500" anchor="ctr">
                    <a:solidFill>
                      <a:srgbClr val="2E2657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600" spc="120">
                          <a:solidFill>
                            <a:schemeClr val="bg1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解决措施</a:t>
                      </a:r>
                      <a:endParaRPr lang="zh-CN" altLang="en-US" sz="1600" spc="120">
                        <a:solidFill>
                          <a:schemeClr val="bg1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107950" marR="107950" marT="63500" marB="63500" anchor="ctr">
                    <a:solidFill>
                      <a:srgbClr val="2E2657"/>
                    </a:solidFill>
                  </a:tcPr>
                </a:tc>
              </a:tr>
              <a:tr h="553720">
                <a:tc>
                  <a:txBody>
                    <a:bodyPr/>
                    <a:p>
                      <a:pPr indent="0" algn="l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400" b="0" spc="6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1. </a:t>
                      </a:r>
                      <a:r>
                        <a:rPr lang="zh-CN" altLang="en-US" sz="1400" b="0" spc="6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付款阶段错误</a:t>
                      </a:r>
                      <a:endParaRPr lang="zh-CN" altLang="en-US" sz="1400" b="0" spc="6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  <a:sym typeface="+mn-ea"/>
                      </a:endParaRPr>
                    </a:p>
                  </a:txBody>
                  <a:tcPr marL="107950" marR="107950" marT="63500" marB="635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400" b="0" spc="60">
                          <a:latin typeface="黑体" panose="02010609060101010101" charset="-122"/>
                          <a:ea typeface="黑体" panose="02010609060101010101" charset="-122"/>
                        </a:rPr>
                        <a:t>1</a:t>
                      </a:r>
                      <a:endParaRPr lang="en-US" altLang="zh-CN" sz="1400" b="0" spc="6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107950" marR="107950" marT="63500" marB="635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p>
                      <a:pPr lvl="1" indent="0" algn="l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400" spc="60">
                          <a:solidFill>
                            <a:schemeClr val="tx1">
                              <a:lumMod val="50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1.</a:t>
                      </a:r>
                      <a:r>
                        <a:rPr lang="zh-CN" altLang="en-US" sz="1400" spc="60">
                          <a:solidFill>
                            <a:schemeClr val="tx1">
                              <a:lumMod val="50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未到验收阶段且组织验收。</a:t>
                      </a:r>
                      <a:endParaRPr lang="zh-CN" altLang="en-US" sz="1400" spc="60">
                        <a:solidFill>
                          <a:schemeClr val="tx1">
                            <a:lumMod val="50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  <a:p>
                      <a:pPr lvl="1" indent="0" algn="l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400" spc="60">
                          <a:solidFill>
                            <a:schemeClr val="tx1">
                              <a:lumMod val="50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2. </a:t>
                      </a:r>
                      <a:r>
                        <a:rPr lang="zh-CN" altLang="en-US" sz="1400" spc="60">
                          <a:solidFill>
                            <a:schemeClr val="tx1">
                              <a:lumMod val="50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与合同约定不一致，付款条件错误。</a:t>
                      </a:r>
                      <a:endParaRPr lang="zh-CN" altLang="en-US" sz="1400" spc="60">
                        <a:solidFill>
                          <a:schemeClr val="tx1">
                            <a:lumMod val="50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107950" marR="107950" marT="63500" marB="635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p>
                      <a:pPr marL="342900" indent="-342900" algn="l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</a:pPr>
                      <a:r>
                        <a:rPr lang="zh-CN" altLang="en-US" sz="1400" spc="60">
                          <a:latin typeface="黑体" panose="02010609060101010101" charset="-122"/>
                          <a:ea typeface="黑体" panose="02010609060101010101" charset="-122"/>
                          <a:cs typeface="微软雅黑" panose="020B0503020204020204" pitchFamily="34" charset="-122"/>
                          <a:sym typeface="+mn-ea"/>
                        </a:rPr>
                        <a:t>合同文本表述严谨：签订合同时确定</a:t>
                      </a:r>
                      <a:r>
                        <a:rPr lang="zh-CN" altLang="en-US" sz="1400" b="1" spc="60">
                          <a:solidFill>
                            <a:srgbClr val="FF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微软雅黑" panose="020B0503020204020204" pitchFamily="34" charset="-122"/>
                          <a:sym typeface="+mn-ea"/>
                        </a:rPr>
                        <a:t>付款</a:t>
                      </a:r>
                      <a:r>
                        <a:rPr lang="zh-CN" altLang="en-US" sz="1400" spc="60">
                          <a:latin typeface="黑体" panose="02010609060101010101" charset="-122"/>
                          <a:ea typeface="黑体" panose="02010609060101010101" charset="-122"/>
                          <a:cs typeface="微软雅黑" panose="020B0503020204020204" pitchFamily="34" charset="-122"/>
                          <a:sym typeface="+mn-ea"/>
                        </a:rPr>
                        <a:t>相关内容。</a:t>
                      </a:r>
                      <a:endParaRPr lang="zh-CN" altLang="en-US" sz="1400" spc="60">
                        <a:latin typeface="黑体" panose="02010609060101010101" charset="-122"/>
                        <a:ea typeface="黑体" panose="02010609060101010101" charset="-122"/>
                        <a:cs typeface="微软雅黑" panose="020B0503020204020204" pitchFamily="34" charset="-122"/>
                        <a:sym typeface="+mn-ea"/>
                      </a:endParaRPr>
                    </a:p>
                  </a:txBody>
                  <a:tcPr marL="107950" marR="107950" marT="63500" marB="635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67080">
                <a:tc>
                  <a:txBody>
                    <a:bodyPr/>
                    <a:p>
                      <a:pPr indent="0" algn="l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400" spc="6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2. </a:t>
                      </a:r>
                      <a:r>
                        <a:rPr sz="1400" spc="6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验收单上传错误</a:t>
                      </a:r>
                      <a:endParaRPr sz="1400" spc="6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107950" marR="107950" marT="63500" marB="635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400" b="0" spc="60">
                          <a:latin typeface="黑体" panose="02010609060101010101" charset="-122"/>
                          <a:ea typeface="黑体" panose="02010609060101010101" charset="-122"/>
                        </a:rPr>
                        <a:t>2</a:t>
                      </a:r>
                      <a:endParaRPr lang="en-US" altLang="zh-CN" sz="1400" b="0" spc="6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107950" marR="107950" marT="63500" marB="635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p>
                      <a:pPr lvl="1" indent="0" algn="l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400" spc="6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+mn-ea"/>
                        </a:rPr>
                        <a:t>1. </a:t>
                      </a:r>
                      <a:r>
                        <a:rPr lang="zh-CN" altLang="en-US" sz="1400" spc="6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+mn-ea"/>
                        </a:rPr>
                        <a:t>未使用SCC系统模板。</a:t>
                      </a:r>
                      <a:endParaRPr lang="zh-CN" altLang="en-US" sz="1400" spc="6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  <a:sym typeface="+mn-ea"/>
                      </a:endParaRPr>
                    </a:p>
                    <a:p>
                      <a:pPr lvl="1" indent="0" algn="l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400" spc="6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+mn-ea"/>
                        </a:rPr>
                        <a:t>2. </a:t>
                      </a:r>
                      <a:r>
                        <a:rPr lang="zh-CN" altLang="en-US" sz="1400" spc="6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+mn-ea"/>
                        </a:rPr>
                        <a:t>验收单未上传。</a:t>
                      </a:r>
                      <a:endParaRPr lang="zh-CN" altLang="en-US" sz="1400" spc="6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  <a:sym typeface="+mn-ea"/>
                      </a:endParaRPr>
                    </a:p>
                    <a:p>
                      <a:pPr lvl="1" indent="0" algn="l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400" spc="6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+mn-ea"/>
                        </a:rPr>
                        <a:t>3. </a:t>
                      </a:r>
                      <a:r>
                        <a:rPr lang="zh-CN" altLang="en-US" sz="1400" spc="6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+mn-ea"/>
                        </a:rPr>
                        <a:t>纸质验收单与SCC系统不一致。</a:t>
                      </a:r>
                      <a:endParaRPr lang="zh-CN" altLang="en-US" sz="1400" spc="6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  <a:sym typeface="+mn-ea"/>
                      </a:endParaRPr>
                    </a:p>
                  </a:txBody>
                  <a:tcPr marL="107950" marR="107950" marT="63500" marB="635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p>
                      <a:pPr marL="342900" indent="-342900" algn="l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</a:pPr>
                      <a:r>
                        <a:rPr lang="en-US" sz="1400" spc="6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SCC</a:t>
                      </a:r>
                      <a:r>
                        <a:rPr lang="zh-CN" altLang="en-US" sz="1400" spc="6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验收单格式统一，业务人员上传时需仔细认真。</a:t>
                      </a:r>
                      <a:endParaRPr lang="zh-CN" altLang="en-US" sz="1400" spc="6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107950" marR="107950" marT="63500" marB="635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193800">
                <a:tc>
                  <a:txBody>
                    <a:bodyPr/>
                    <a:p>
                      <a:pPr indent="0" algn="l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400" spc="6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+mn-ea"/>
                        </a:rPr>
                        <a:t>3. </a:t>
                      </a:r>
                      <a:r>
                        <a:rPr lang="zh-CN" altLang="en-US" sz="1400" spc="6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+mn-ea"/>
                        </a:rPr>
                        <a:t>验收内容不完整</a:t>
                      </a:r>
                      <a:endParaRPr lang="zh-CN" altLang="en-US" sz="1400" b="0" spc="6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  <a:p>
                      <a:pPr indent="0" algn="l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400" spc="6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4. </a:t>
                      </a:r>
                      <a:r>
                        <a:rPr lang="zh-CN" altLang="en-US" sz="1400" spc="6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验收结论不完整</a:t>
                      </a:r>
                      <a:endParaRPr lang="zh-CN" altLang="en-US" sz="1400" spc="6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  <a:p>
                      <a:pPr indent="0" algn="l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400" spc="6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5. </a:t>
                      </a:r>
                      <a:r>
                        <a:rPr lang="zh-CN" altLang="en-US" sz="1400" spc="60">
                          <a:solidFill>
                            <a:srgbClr val="FF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签字不完整</a:t>
                      </a:r>
                      <a:endParaRPr lang="zh-CN" altLang="en-US" sz="1400" spc="6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CN" altLang="en-US" sz="1400" spc="6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107950" marR="107950" marT="63500" marB="635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400" b="0" spc="60">
                          <a:latin typeface="黑体" panose="02010609060101010101" charset="-122"/>
                          <a:ea typeface="黑体" panose="02010609060101010101" charset="-122"/>
                        </a:rPr>
                        <a:t>3</a:t>
                      </a:r>
                      <a:endParaRPr lang="en-US" altLang="zh-CN" sz="1400" b="0" spc="6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107950" marR="107950" marT="63500" marB="635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p>
                      <a:pPr marL="800100" lvl="1" indent="-342900" algn="l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</a:pPr>
                      <a:r>
                        <a:rPr lang="zh-CN" altLang="en-US" sz="1400" spc="60"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技术质量条件未填写。</a:t>
                      </a:r>
                      <a:endParaRPr lang="zh-CN" altLang="en-US" sz="1400" spc="60">
                        <a:latin typeface="黑体" panose="02010609060101010101" charset="-122"/>
                        <a:ea typeface="黑体" panose="02010609060101010101" charset="-122"/>
                        <a:sym typeface="+mn-ea"/>
                      </a:endParaRPr>
                    </a:p>
                    <a:p>
                      <a:pPr marL="800100" lvl="1" indent="-342900" algn="l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</a:pPr>
                      <a:r>
                        <a:rPr lang="zh-CN" altLang="en-US" sz="1400" spc="60"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技术质量条件填写不全。</a:t>
                      </a:r>
                      <a:endParaRPr lang="zh-CN" altLang="en-US" sz="1400" spc="60">
                        <a:latin typeface="黑体" panose="02010609060101010101" charset="-122"/>
                        <a:ea typeface="黑体" panose="02010609060101010101" charset="-122"/>
                        <a:sym typeface="+mn-ea"/>
                      </a:endParaRPr>
                    </a:p>
                    <a:p>
                      <a:pPr marL="800100" lvl="1" indent="-342900" algn="l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</a:pPr>
                      <a:r>
                        <a:rPr lang="zh-CN" altLang="en-US" sz="1400" spc="60"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标准及实际与合同约定不一致。</a:t>
                      </a:r>
                      <a:endParaRPr lang="zh-CN" altLang="en-US" sz="1400" spc="60">
                        <a:latin typeface="黑体" panose="02010609060101010101" charset="-122"/>
                        <a:ea typeface="黑体" panose="02010609060101010101" charset="-122"/>
                        <a:sym typeface="+mn-ea"/>
                      </a:endParaRPr>
                    </a:p>
                    <a:p>
                      <a:pPr marL="800100" lvl="1" indent="-342900" algn="l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</a:pPr>
                      <a:r>
                        <a:rPr lang="zh-CN" altLang="en-US" sz="1400" spc="60"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参与验收人员未签字的。</a:t>
                      </a:r>
                      <a:endParaRPr lang="zh-CN" altLang="en-US" sz="1400" spc="60">
                        <a:latin typeface="黑体" panose="02010609060101010101" charset="-122"/>
                        <a:ea typeface="黑体" panose="02010609060101010101" charset="-122"/>
                        <a:sym typeface="+mn-ea"/>
                      </a:endParaRPr>
                    </a:p>
                    <a:p>
                      <a:pPr marL="800100" lvl="1" indent="-342900" algn="l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</a:pPr>
                      <a:r>
                        <a:rPr lang="zh-CN" altLang="en-US" sz="1400" spc="60"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验收结论人非部门经理以上人员。</a:t>
                      </a:r>
                      <a:endParaRPr lang="zh-CN" altLang="en-US" sz="1400" spc="60">
                        <a:latin typeface="黑体" panose="02010609060101010101" charset="-122"/>
                        <a:ea typeface="黑体" panose="02010609060101010101" charset="-122"/>
                        <a:sym typeface="+mn-ea"/>
                      </a:endParaRPr>
                    </a:p>
                    <a:p>
                      <a:pPr marL="800100" lvl="1" indent="-342900" algn="l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</a:pPr>
                      <a:r>
                        <a:rPr lang="zh-CN" altLang="en-US" sz="1400" spc="60">
                          <a:solidFill>
                            <a:srgbClr val="FF0000"/>
                          </a:solidFill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该笔验收需经本地财务签字并确认；（锡林、兴安盟公司要求）</a:t>
                      </a:r>
                      <a:endParaRPr lang="zh-CN" altLang="en-US" sz="1400" spc="60">
                        <a:solidFill>
                          <a:srgbClr val="FF0000"/>
                        </a:solidFill>
                        <a:latin typeface="黑体" panose="02010609060101010101" charset="-122"/>
                        <a:ea typeface="黑体" panose="02010609060101010101" charset="-122"/>
                        <a:sym typeface="+mn-ea"/>
                      </a:endParaRPr>
                    </a:p>
                  </a:txBody>
                  <a:tcPr marL="107950" marR="107950" marT="63500" marB="635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p>
                      <a:pPr marL="342900" indent="-342900" algn="l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</a:pPr>
                      <a:r>
                        <a:rPr lang="zh-CN" altLang="en-US" sz="1400" spc="60"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合同文本表述严谨：签订合同时确定技术质量要求，</a:t>
                      </a:r>
                      <a:endParaRPr lang="zh-CN" altLang="en-US" sz="1400" spc="60">
                        <a:latin typeface="黑体" panose="02010609060101010101" charset="-122"/>
                        <a:ea typeface="黑体" panose="02010609060101010101" charset="-122"/>
                        <a:sym typeface="+mn-ea"/>
                      </a:endParaRPr>
                    </a:p>
                    <a:p>
                      <a:pPr marL="342900" indent="-342900" algn="l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</a:pPr>
                      <a:r>
                        <a:rPr lang="zh-CN" altLang="en-US" sz="1400" spc="60"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业务人员：拟定合同时确认合同文本内容与实际业务一致。</a:t>
                      </a:r>
                      <a:endParaRPr lang="zh-CN" altLang="en-US" sz="1400" spc="60">
                        <a:latin typeface="黑体" panose="02010609060101010101" charset="-122"/>
                        <a:ea typeface="黑体" panose="02010609060101010101" charset="-122"/>
                        <a:sym typeface="+mn-ea"/>
                      </a:endParaRPr>
                    </a:p>
                  </a:txBody>
                  <a:tcPr marL="107950" marR="107950" marT="63500" marB="635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620520">
                <a:tc>
                  <a:txBody>
                    <a:bodyPr/>
                    <a:p>
                      <a:pPr indent="0" algn="l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400" b="0" spc="6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6.</a:t>
                      </a:r>
                      <a:r>
                        <a:rPr lang="en-US" altLang="zh-CN" sz="1400" b="0" spc="60">
                          <a:solidFill>
                            <a:srgbClr val="FF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 </a:t>
                      </a:r>
                      <a:r>
                        <a:rPr lang="zh-CN" altLang="en-US" sz="1400" b="0" spc="60">
                          <a:solidFill>
                            <a:srgbClr val="FF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验收附件不完整</a:t>
                      </a:r>
                      <a:endParaRPr lang="zh-CN" altLang="en-US" sz="1400" b="0" spc="6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  <a:p>
                      <a:pPr indent="0" algn="l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400" b="0" spc="6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7. </a:t>
                      </a:r>
                      <a:r>
                        <a:rPr lang="zh-CN" altLang="en-US" sz="1400" b="0" spc="60">
                          <a:solidFill>
                            <a:srgbClr val="FF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验收文件不完整</a:t>
                      </a:r>
                      <a:endParaRPr lang="zh-CN" altLang="en-US" sz="1400" b="0" spc="60">
                        <a:solidFill>
                          <a:srgbClr val="FF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107950" marR="107950" marT="63500" marB="635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400" b="0" spc="60">
                          <a:latin typeface="黑体" panose="02010609060101010101" charset="-122"/>
                          <a:ea typeface="黑体" panose="02010609060101010101" charset="-122"/>
                        </a:rPr>
                        <a:t>4</a:t>
                      </a:r>
                      <a:endParaRPr lang="en-US" altLang="zh-CN" sz="1400" b="0" spc="6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107950" marR="107950" marT="63500" marB="635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p>
                      <a:pPr marL="800100" lvl="1" indent="-342900" algn="l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</a:pPr>
                      <a:r>
                        <a:rPr lang="zh-CN" altLang="en-US" sz="1400" spc="60"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文件名称与合同约定不一致。</a:t>
                      </a:r>
                      <a:endParaRPr lang="zh-CN" altLang="en-US" sz="1400" spc="60">
                        <a:latin typeface="黑体" panose="02010609060101010101" charset="-122"/>
                        <a:ea typeface="黑体" panose="02010609060101010101" charset="-122"/>
                        <a:sym typeface="+mn-ea"/>
                      </a:endParaRPr>
                    </a:p>
                    <a:p>
                      <a:pPr marL="800100" lvl="1" indent="-342900" algn="l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</a:pPr>
                      <a:r>
                        <a:rPr lang="zh-CN" altLang="en-US" sz="1400" spc="60"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附件内容与合同约定不一致。</a:t>
                      </a:r>
                      <a:endParaRPr lang="zh-CN" altLang="en-US" sz="1400" spc="60">
                        <a:latin typeface="黑体" panose="02010609060101010101" charset="-122"/>
                        <a:ea typeface="黑体" panose="02010609060101010101" charset="-122"/>
                        <a:sym typeface="+mn-ea"/>
                      </a:endParaRPr>
                    </a:p>
                    <a:p>
                      <a:pPr marL="800100" lvl="1" indent="-342900" algn="l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</a:pPr>
                      <a:r>
                        <a:rPr lang="zh-CN" altLang="en-US" sz="1400" spc="60"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文件未上传；（会议通知、签到表，工程结算单，缴费单）。</a:t>
                      </a:r>
                      <a:endParaRPr lang="zh-CN" altLang="en-US" sz="1400" spc="60">
                        <a:latin typeface="黑体" panose="02010609060101010101" charset="-122"/>
                        <a:ea typeface="黑体" panose="02010609060101010101" charset="-122"/>
                        <a:sym typeface="+mn-ea"/>
                      </a:endParaRPr>
                    </a:p>
                    <a:p>
                      <a:pPr marL="800100" lvl="1" indent="-342900" algn="l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</a:pPr>
                      <a:r>
                        <a:rPr lang="zh-CN" altLang="en-US" sz="1400" spc="60">
                          <a:solidFill>
                            <a:srgbClr val="FF0000"/>
                          </a:solidFill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附件金额与验收单中付款金额不一致；</a:t>
                      </a:r>
                      <a:endParaRPr lang="zh-CN" altLang="en-US" sz="1400" spc="60">
                        <a:solidFill>
                          <a:srgbClr val="FF0000"/>
                        </a:solidFill>
                        <a:latin typeface="黑体" panose="02010609060101010101" charset="-122"/>
                        <a:ea typeface="黑体" panose="02010609060101010101" charset="-122"/>
                        <a:sym typeface="+mn-ea"/>
                      </a:endParaRPr>
                    </a:p>
                  </a:txBody>
                  <a:tcPr marL="107950" marR="107950" marT="63500" marB="635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p>
                      <a:pPr marL="342900" indent="-342900" algn="l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</a:pPr>
                      <a:r>
                        <a:rPr lang="zh-CN" altLang="en-US" sz="1400" spc="60">
                          <a:solidFill>
                            <a:srgbClr val="FF0000"/>
                          </a:solidFill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合同文本表述严谨</a:t>
                      </a:r>
                      <a:r>
                        <a:rPr lang="zh-CN" altLang="en-US" sz="1400" spc="60"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：签订合同时确定合同内容与实际业务一致。</a:t>
                      </a:r>
                      <a:endParaRPr lang="zh-CN" altLang="en-US" sz="1400" spc="60">
                        <a:latin typeface="黑体" panose="02010609060101010101" charset="-122"/>
                        <a:ea typeface="黑体" panose="02010609060101010101" charset="-122"/>
                        <a:sym typeface="+mn-ea"/>
                      </a:endParaRPr>
                    </a:p>
                    <a:p>
                      <a:pPr marL="342900" indent="-342900" algn="l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</a:pPr>
                      <a:r>
                        <a:rPr lang="zh-CN" altLang="en-US" sz="1400" spc="60">
                          <a:solidFill>
                            <a:srgbClr val="FF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业务人员：</a:t>
                      </a:r>
                      <a:r>
                        <a:rPr lang="zh-CN" altLang="en-US" sz="1400" spc="60"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拟定合同时</a:t>
                      </a:r>
                      <a:r>
                        <a:rPr lang="zh-CN" altLang="en-US" sz="1400" spc="60">
                          <a:solidFill>
                            <a:srgbClr val="FF0000"/>
                          </a:solidFill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确认</a:t>
                      </a:r>
                      <a:r>
                        <a:rPr lang="zh-CN" altLang="en-US" sz="1400" spc="60"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合同文本内容与实际业务一致。</a:t>
                      </a:r>
                      <a:endParaRPr lang="zh-CN" altLang="en-US" sz="1400" spc="60">
                        <a:latin typeface="黑体" panose="02010609060101010101" charset="-122"/>
                        <a:ea typeface="黑体" panose="02010609060101010101" charset="-122"/>
                        <a:sym typeface="+mn-ea"/>
                      </a:endParaRPr>
                    </a:p>
                    <a:p>
                      <a:pPr marL="342900" indent="-342900" algn="l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</a:pPr>
                      <a:r>
                        <a:rPr lang="zh-CN" altLang="en-US" sz="1400" spc="60">
                          <a:solidFill>
                            <a:srgbClr val="FF0000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各节点领导：</a:t>
                      </a:r>
                      <a:r>
                        <a:rPr lang="zh-CN" altLang="en-US" sz="1400" spc="60">
                          <a:latin typeface="黑体" panose="02010609060101010101" charset="-122"/>
                          <a:ea typeface="黑体" panose="02010609060101010101" charset="-122"/>
                        </a:rPr>
                        <a:t>需根据本公司实际业务内容，核对合同文本，是否属实且一致。</a:t>
                      </a:r>
                      <a:endParaRPr lang="zh-CN" altLang="en-US" sz="1400" spc="6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107950" marR="107950" marT="63500" marB="635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"/>
          <p:cNvSpPr>
            <a:spLocks noGrp="1"/>
          </p:cNvSpPr>
          <p:nvPr>
            <p:ph type="title"/>
          </p:nvPr>
        </p:nvSpPr>
        <p:spPr>
          <a:xfrm>
            <a:off x="184785" y="208915"/>
            <a:ext cx="10054590" cy="379730"/>
          </a:xfrm>
        </p:spPr>
        <p:txBody>
          <a:bodyPr/>
          <a:lstStyle/>
          <a:p>
            <a:pPr fontAlgn="auto"/>
            <a:r>
              <a:rPr kumimoji="1" lang="zh-CN" dirty="0">
                <a:solidFill>
                  <a:schemeClr val="tx1">
                    <a:lumMod val="50000"/>
                  </a:schemeClr>
                </a:solidFill>
                <a:sym typeface="+mn-ea"/>
              </a:rPr>
              <a:t>三、</a:t>
            </a:r>
            <a:r>
              <a:rPr kumimoji="1" dirty="0">
                <a:solidFill>
                  <a:schemeClr val="tx1">
                    <a:lumMod val="50000"/>
                  </a:schemeClr>
                </a:solidFill>
                <a:sym typeface="+mn-ea"/>
              </a:rPr>
              <a:t>采购应付业务分析</a:t>
            </a:r>
            <a:r>
              <a:rPr kumimoji="1" lang="en-US" dirty="0">
                <a:solidFill>
                  <a:schemeClr val="tx1">
                    <a:lumMod val="50000"/>
                  </a:schemeClr>
                </a:solidFill>
                <a:sym typeface="+mn-ea"/>
              </a:rPr>
              <a:t>——</a:t>
            </a:r>
            <a:r>
              <a:rPr kumimoji="1" lang="zh-CN" altLang="en-US" dirty="0">
                <a:solidFill>
                  <a:schemeClr val="tx1">
                    <a:lumMod val="50000"/>
                  </a:schemeClr>
                </a:solidFill>
                <a:sym typeface="+mn-ea"/>
              </a:rPr>
              <a:t>（三）</a:t>
            </a:r>
            <a:r>
              <a:rPr kumimoji="1" dirty="0">
                <a:solidFill>
                  <a:schemeClr val="tx1">
                    <a:lumMod val="50000"/>
                  </a:schemeClr>
                </a:solidFill>
              </a:rPr>
              <a:t>发票报销分析</a:t>
            </a:r>
            <a:endParaRPr kumimoji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9" name="文本占位符 2"/>
          <p:cNvSpPr>
            <a:spLocks noGrp="1"/>
          </p:cNvSpPr>
          <p:nvPr/>
        </p:nvSpPr>
        <p:spPr>
          <a:xfrm>
            <a:off x="191135" y="732790"/>
            <a:ext cx="8326120" cy="4292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1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、</a:t>
            </a:r>
            <a:r>
              <a:rPr kumimoji="1" lang="en-US" alt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2021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年</a:t>
            </a:r>
            <a:r>
              <a:rPr kumimoji="1" lang="en-US" alt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1-10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月</a:t>
            </a:r>
            <a:r>
              <a:rPr kumimoji="1" 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RE凭证自动化率分析</a:t>
            </a:r>
            <a:r>
              <a:rPr kumimoji="1" lang="zh-CN" sz="1400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（不包含总部AB类材料自动扫描过账部分）</a:t>
            </a:r>
            <a:endParaRPr kumimoji="1" lang="zh-CN" sz="1400" dirty="0">
              <a:solidFill>
                <a:schemeClr val="tx1">
                  <a:lumMod val="50000"/>
                </a:schemeClr>
              </a:solidFill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20" name="文本占位符 25"/>
          <p:cNvSpPr txBox="1"/>
          <p:nvPr/>
        </p:nvSpPr>
        <p:spPr>
          <a:xfrm>
            <a:off x="184785" y="6376035"/>
            <a:ext cx="4185920" cy="28194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数据来源：SAP</a:t>
            </a:r>
            <a:r>
              <a:rPr lang="en-US" altLang="zh-CN" sz="1200" b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</a:t>
            </a: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FB03、VIM分析报表。</a:t>
            </a:r>
            <a:endParaRPr kumimoji="1" lang="zh-CN" altLang="en-US" sz="1200" b="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2136140" y="5848350"/>
            <a:ext cx="7818755" cy="4508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30000"/>
              </a:lnSpc>
            </a:pPr>
            <a:r>
              <a:rPr lang="en-US" altLang="zh-CN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2021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年</a:t>
            </a:r>
            <a:r>
              <a:rPr lang="en-US" altLang="zh-CN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1-10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月各公司</a:t>
            </a:r>
            <a:r>
              <a:rPr lang="en-US" altLang="zh-CN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RE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凭证总数共计</a:t>
            </a:r>
            <a:r>
              <a:rPr lang="en-US" altLang="zh-CN" dirty="0">
                <a:solidFill>
                  <a:srgbClr val="FF000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9091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条，年度平均自动化率为</a:t>
            </a:r>
            <a:r>
              <a:rPr lang="en-US" altLang="zh-CN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51.50</a:t>
            </a:r>
            <a:r>
              <a:rPr lang="en-US" altLang="zh-CN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%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。</a:t>
            </a:r>
            <a:endParaRPr lang="zh-CN" altLang="en-US" dirty="0">
              <a:solidFill>
                <a:schemeClr val="tx1">
                  <a:lumMod val="50000"/>
                </a:schemeClr>
              </a:solidFill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40880" y="4986020"/>
            <a:ext cx="4909185" cy="7854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9760" y="1162050"/>
            <a:ext cx="1170305" cy="63119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6270" y="2137410"/>
            <a:ext cx="4963795" cy="23209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830" y="1409065"/>
            <a:ext cx="6695440" cy="443928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4010" y="1414145"/>
            <a:ext cx="6908165" cy="4689475"/>
          </a:xfrm>
          <a:prstGeom prst="rect">
            <a:avLst/>
          </a:prstGeom>
        </p:spPr>
      </p:pic>
      <p:sp>
        <p:nvSpPr>
          <p:cNvPr id="2" name="文本占位符 1"/>
          <p:cNvSpPr/>
          <p:nvPr>
            <p:ph type="body" sz="quarter" idx="12"/>
          </p:nvPr>
        </p:nvSpPr>
        <p:spPr/>
        <p:txBody>
          <a:bodyPr/>
          <a:p>
            <a:r>
              <a:rPr lang="en-US" altLang="zh-CN"/>
              <a:t>18</a:t>
            </a:r>
            <a:endParaRPr lang="en-US" altLang="zh-CN"/>
          </a:p>
        </p:txBody>
      </p:sp>
      <p:sp>
        <p:nvSpPr>
          <p:cNvPr id="17" name="标题 1"/>
          <p:cNvSpPr>
            <a:spLocks noGrp="1"/>
          </p:cNvSpPr>
          <p:nvPr>
            <p:ph type="title"/>
          </p:nvPr>
        </p:nvSpPr>
        <p:spPr>
          <a:xfrm>
            <a:off x="184785" y="208915"/>
            <a:ext cx="10054590" cy="379730"/>
          </a:xfrm>
        </p:spPr>
        <p:txBody>
          <a:bodyPr/>
          <a:lstStyle/>
          <a:p>
            <a:pPr fontAlgn="auto"/>
            <a:r>
              <a:rPr kumimoji="1" lang="zh-CN" dirty="0">
                <a:solidFill>
                  <a:schemeClr val="tx1">
                    <a:lumMod val="50000"/>
                  </a:schemeClr>
                </a:solidFill>
                <a:sym typeface="+mn-ea"/>
              </a:rPr>
              <a:t>三、</a:t>
            </a:r>
            <a:r>
              <a:rPr kumimoji="1" dirty="0">
                <a:solidFill>
                  <a:schemeClr val="tx1">
                    <a:lumMod val="50000"/>
                  </a:schemeClr>
                </a:solidFill>
                <a:sym typeface="+mn-ea"/>
              </a:rPr>
              <a:t>采购应付业务分析</a:t>
            </a:r>
            <a:r>
              <a:rPr kumimoji="1" lang="en-US" dirty="0">
                <a:solidFill>
                  <a:schemeClr val="tx1">
                    <a:lumMod val="50000"/>
                  </a:schemeClr>
                </a:solidFill>
                <a:sym typeface="+mn-ea"/>
              </a:rPr>
              <a:t>——</a:t>
            </a:r>
            <a:r>
              <a:rPr kumimoji="1" lang="zh-CN" altLang="en-US" dirty="0">
                <a:solidFill>
                  <a:schemeClr val="tx1">
                    <a:lumMod val="50000"/>
                  </a:schemeClr>
                </a:solidFill>
                <a:sym typeface="+mn-ea"/>
              </a:rPr>
              <a:t>（三）</a:t>
            </a:r>
            <a:r>
              <a:rPr kumimoji="1" dirty="0">
                <a:solidFill>
                  <a:schemeClr val="tx1">
                    <a:lumMod val="50000"/>
                  </a:schemeClr>
                </a:solidFill>
              </a:rPr>
              <a:t>发票报销分析</a:t>
            </a:r>
            <a:endParaRPr kumimoji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9" name="文本占位符 2"/>
          <p:cNvSpPr>
            <a:spLocks noGrp="1"/>
          </p:cNvSpPr>
          <p:nvPr/>
        </p:nvSpPr>
        <p:spPr>
          <a:xfrm>
            <a:off x="191135" y="732790"/>
            <a:ext cx="8326120" cy="4292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2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、</a:t>
            </a:r>
            <a:r>
              <a:rPr kumimoji="1" lang="en-US" alt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2021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年</a:t>
            </a:r>
            <a:r>
              <a:rPr kumimoji="1" lang="en-US" alt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10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月</a:t>
            </a:r>
            <a:r>
              <a:rPr kumimoji="1" 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RE凭证自动化率分析</a:t>
            </a:r>
            <a:r>
              <a:rPr kumimoji="1" lang="zh-CN" sz="1400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（不包含总部AB类材料自动扫描过账部分）</a:t>
            </a:r>
            <a:endParaRPr kumimoji="1" lang="zh-CN" sz="1400" dirty="0">
              <a:solidFill>
                <a:schemeClr val="tx1">
                  <a:lumMod val="50000"/>
                </a:schemeClr>
              </a:solidFill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20" name="文本占位符 25"/>
          <p:cNvSpPr txBox="1"/>
          <p:nvPr/>
        </p:nvSpPr>
        <p:spPr>
          <a:xfrm>
            <a:off x="184785" y="6376035"/>
            <a:ext cx="4185920" cy="28194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数据来源：SAP</a:t>
            </a:r>
            <a:r>
              <a:rPr lang="en-US" altLang="zh-CN" sz="1200" b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</a:t>
            </a: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FB03、VIM分析报表。</a:t>
            </a:r>
            <a:endParaRPr kumimoji="1" lang="zh-CN" altLang="en-US" sz="1200" b="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321550" y="4263390"/>
            <a:ext cx="4272280" cy="18897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30000"/>
              </a:lnSpc>
            </a:pPr>
            <a:r>
              <a:rPr lang="zh-CN" altLang="en-US" b="1">
                <a:solidFill>
                  <a:srgbClr val="FF0000"/>
                </a:solidFill>
              </a:rPr>
              <a:t>【建议】</a:t>
            </a:r>
            <a:endParaRPr lang="zh-CN" altLang="en-US" b="1">
              <a:solidFill>
                <a:srgbClr val="FF0000"/>
              </a:solidFill>
            </a:endParaRPr>
          </a:p>
          <a:p>
            <a:pPr marL="342900" indent="-342900" fontAlgn="auto">
              <a:lnSpc>
                <a:spcPct val="130000"/>
              </a:lnSpc>
              <a:buAutoNum type="arabicPeriod"/>
            </a:pPr>
            <a:r>
              <a:rPr lang="zh-CN" altLang="en-US"/>
              <a:t>请各公司尽快处理历史暂估业务；</a:t>
            </a:r>
            <a:endParaRPr lang="zh-CN" altLang="en-US"/>
          </a:p>
          <a:p>
            <a:pPr marL="342900" indent="-342900" fontAlgn="auto">
              <a:lnSpc>
                <a:spcPct val="130000"/>
              </a:lnSpc>
              <a:buAutoNum type="arabicPeriod"/>
            </a:pPr>
            <a:r>
              <a:rPr lang="zh-CN" altLang="en-US"/>
              <a:t>各公司需对每月手工处理部分进行数据分析，除历史暂估、外包加工费外，不允许手工进行发票校验。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7623175" y="1414145"/>
            <a:ext cx="8343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9</a:t>
            </a:r>
            <a:r>
              <a:rPr lang="zh-CN" altLang="en-US" sz="2400"/>
              <a:t>月</a:t>
            </a:r>
            <a:endParaRPr lang="zh-CN" altLang="en-US" sz="2400"/>
          </a:p>
        </p:txBody>
      </p:sp>
      <p:sp>
        <p:nvSpPr>
          <p:cNvPr id="10" name="文本框 9"/>
          <p:cNvSpPr txBox="1"/>
          <p:nvPr/>
        </p:nvSpPr>
        <p:spPr>
          <a:xfrm>
            <a:off x="7623175" y="2195830"/>
            <a:ext cx="10102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10</a:t>
            </a:r>
            <a:r>
              <a:rPr lang="zh-CN" altLang="en-US" sz="2400"/>
              <a:t>月</a:t>
            </a:r>
            <a:endParaRPr lang="zh-CN" altLang="en-US" sz="2400"/>
          </a:p>
        </p:txBody>
      </p:sp>
      <p:cxnSp>
        <p:nvCxnSpPr>
          <p:cNvPr id="11" name="直接连接符 10"/>
          <p:cNvCxnSpPr/>
          <p:nvPr/>
        </p:nvCxnSpPr>
        <p:spPr>
          <a:xfrm>
            <a:off x="292735" y="3195955"/>
            <a:ext cx="6539230" cy="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6250940" y="2966085"/>
            <a:ext cx="68961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900">
                <a:solidFill>
                  <a:schemeClr val="bg1">
                    <a:lumMod val="50000"/>
                  </a:schemeClr>
                </a:solidFill>
              </a:rPr>
              <a:t>71.93%</a:t>
            </a:r>
            <a:endParaRPr lang="en-US" altLang="zh-CN" sz="9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623175" y="3128645"/>
            <a:ext cx="388112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10</a:t>
            </a:r>
            <a:r>
              <a:rPr lang="zh-CN" altLang="en-US">
                <a:solidFill>
                  <a:srgbClr val="FF0000"/>
                </a:solidFill>
              </a:rPr>
              <a:t>月</a:t>
            </a:r>
            <a:r>
              <a:rPr lang="zh-CN" altLang="en-US"/>
              <a:t>全公司平均自动化率为</a:t>
            </a:r>
            <a:r>
              <a:rPr lang="en-US" altLang="zh-CN">
                <a:solidFill>
                  <a:srgbClr val="FF0000"/>
                </a:solidFill>
              </a:rPr>
              <a:t>73.54%</a:t>
            </a:r>
            <a:r>
              <a:rPr lang="zh-CN" altLang="en-US">
                <a:solidFill>
                  <a:srgbClr val="FF0000"/>
                </a:solidFill>
              </a:rPr>
              <a:t>，</a:t>
            </a:r>
            <a:endParaRPr lang="zh-CN" altLang="en-US">
              <a:solidFill>
                <a:srgbClr val="FF0000"/>
              </a:solidFill>
            </a:endParaRPr>
          </a:p>
          <a:p>
            <a:pPr fontAlgn="auto">
              <a:lnSpc>
                <a:spcPct val="130000"/>
              </a:lnSpc>
            </a:pPr>
            <a:r>
              <a:rPr lang="zh-CN" altLang="en-US">
                <a:solidFill>
                  <a:schemeClr val="bg2">
                    <a:lumMod val="25000"/>
                  </a:schemeClr>
                </a:solidFill>
              </a:rPr>
              <a:t>与</a:t>
            </a:r>
            <a:r>
              <a:rPr lang="en-US" altLang="zh-CN">
                <a:solidFill>
                  <a:schemeClr val="bg2">
                    <a:lumMod val="25000"/>
                  </a:schemeClr>
                </a:solidFill>
              </a:rPr>
              <a:t>9</a:t>
            </a:r>
            <a:r>
              <a:rPr lang="zh-CN" altLang="en-US">
                <a:solidFill>
                  <a:schemeClr val="bg2">
                    <a:lumMod val="25000"/>
                  </a:schemeClr>
                </a:solidFill>
              </a:rPr>
              <a:t>月相比</a:t>
            </a:r>
            <a:r>
              <a:rPr lang="zh-CN" altLang="en-US">
                <a:solidFill>
                  <a:srgbClr val="FF0000"/>
                </a:solidFill>
              </a:rPr>
              <a:t>，提升</a:t>
            </a:r>
            <a:r>
              <a:rPr lang="en-US" altLang="zh-CN">
                <a:solidFill>
                  <a:srgbClr val="FF0000"/>
                </a:solidFill>
              </a:rPr>
              <a:t>1.61</a:t>
            </a:r>
            <a:r>
              <a:rPr lang="en-US" altLang="zh-CN">
                <a:solidFill>
                  <a:srgbClr val="FF0000"/>
                </a:solidFill>
              </a:rPr>
              <a:t>%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7565" y="1363980"/>
            <a:ext cx="3195955" cy="536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8200" y="2148205"/>
            <a:ext cx="3374390" cy="52705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9275" y="1147445"/>
            <a:ext cx="5708015" cy="4657725"/>
          </a:xfrm>
          <a:prstGeom prst="rect">
            <a:avLst/>
          </a:prstGeom>
        </p:spPr>
      </p:pic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184785" y="208915"/>
            <a:ext cx="10054590" cy="379730"/>
          </a:xfrm>
        </p:spPr>
        <p:txBody>
          <a:bodyPr/>
          <a:p>
            <a:pPr fontAlgn="auto"/>
            <a:r>
              <a:rPr kumimoji="1" lang="zh-CN" dirty="0">
                <a:solidFill>
                  <a:schemeClr val="tx1">
                    <a:lumMod val="50000"/>
                  </a:schemeClr>
                </a:solidFill>
                <a:sym typeface="+mn-ea"/>
              </a:rPr>
              <a:t>三、</a:t>
            </a:r>
            <a:r>
              <a:rPr kumimoji="1" dirty="0">
                <a:solidFill>
                  <a:schemeClr val="tx1">
                    <a:lumMod val="50000"/>
                  </a:schemeClr>
                </a:solidFill>
                <a:sym typeface="+mn-ea"/>
              </a:rPr>
              <a:t>采购应付业务分析</a:t>
            </a:r>
            <a:r>
              <a:rPr kumimoji="1" lang="en-US" dirty="0">
                <a:solidFill>
                  <a:schemeClr val="tx1">
                    <a:lumMod val="50000"/>
                  </a:schemeClr>
                </a:solidFill>
                <a:sym typeface="+mn-ea"/>
              </a:rPr>
              <a:t>——</a:t>
            </a:r>
            <a:r>
              <a:rPr kumimoji="1" lang="zh-CN" altLang="en-US" dirty="0">
                <a:solidFill>
                  <a:schemeClr val="tx1">
                    <a:lumMod val="50000"/>
                  </a:schemeClr>
                </a:solidFill>
                <a:sym typeface="+mn-ea"/>
              </a:rPr>
              <a:t>（三）</a:t>
            </a:r>
            <a:r>
              <a:rPr kumimoji="1" dirty="0">
                <a:solidFill>
                  <a:schemeClr val="tx1">
                    <a:lumMod val="50000"/>
                  </a:schemeClr>
                </a:solidFill>
              </a:rPr>
              <a:t>发票报销分析</a:t>
            </a:r>
            <a:endParaRPr kumimoji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7" name="文本占位符 2"/>
          <p:cNvSpPr>
            <a:spLocks noGrp="1"/>
          </p:cNvSpPr>
          <p:nvPr/>
        </p:nvSpPr>
        <p:spPr>
          <a:xfrm>
            <a:off x="191135" y="732790"/>
            <a:ext cx="8754745" cy="4292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3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、</a:t>
            </a:r>
            <a:r>
              <a:rPr kumimoji="1" lang="en-US" alt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2021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年</a:t>
            </a:r>
            <a:r>
              <a:rPr kumimoji="1" lang="en-US" alt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1-10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月</a:t>
            </a:r>
            <a:r>
              <a:rPr kumimoji="1" 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SCC发票申请单扫描分析</a:t>
            </a:r>
            <a:r>
              <a:rPr kumimoji="1" lang="zh-CN" sz="1400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（不包含总部AB类材料自动扫描过账部分）</a:t>
            </a:r>
            <a:endParaRPr kumimoji="1" lang="zh-CN" sz="1400" dirty="0">
              <a:solidFill>
                <a:schemeClr val="tx1">
                  <a:lumMod val="50000"/>
                </a:schemeClr>
              </a:solidFill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9" name="文本占位符 25"/>
          <p:cNvSpPr txBox="1"/>
          <p:nvPr/>
        </p:nvSpPr>
        <p:spPr>
          <a:xfrm>
            <a:off x="184785" y="6376035"/>
            <a:ext cx="4185920" cy="28194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数据来源：SAP</a:t>
            </a:r>
            <a:r>
              <a:rPr lang="en-US" altLang="zh-CN" sz="1200" b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</a:t>
            </a: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FB03、VIM分析报表。</a:t>
            </a:r>
            <a:endParaRPr kumimoji="1" lang="zh-CN" altLang="en-US" sz="1200" b="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51840" y="5767705"/>
            <a:ext cx="10688320" cy="4508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30000"/>
              </a:lnSpc>
            </a:pPr>
            <a:r>
              <a:rPr lang="en-US" altLang="zh-CN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2021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年</a:t>
            </a:r>
            <a:r>
              <a:rPr lang="en-US" altLang="zh-CN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1-10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月各公司扫描发票申请单共计</a:t>
            </a:r>
            <a:r>
              <a:rPr lang="en-US" altLang="zh-CN" dirty="0">
                <a:solidFill>
                  <a:srgbClr val="FF000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4458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条，其中</a:t>
            </a:r>
            <a:r>
              <a:rPr lang="zh-CN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报销中心处理</a:t>
            </a:r>
            <a:r>
              <a:rPr lang="zh-CN" dirty="0">
                <a:solidFill>
                  <a:srgbClr val="FF000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过账及作废</a:t>
            </a:r>
            <a:r>
              <a:rPr lang="zh-CN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共</a:t>
            </a:r>
            <a:r>
              <a:rPr lang="en-US" altLang="zh-CN" dirty="0">
                <a:solidFill>
                  <a:srgbClr val="FF000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2251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条，占比</a:t>
            </a:r>
            <a:r>
              <a:rPr lang="en-US" altLang="zh-CN" b="1" dirty="0">
                <a:solidFill>
                  <a:srgbClr val="FF000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50.49</a:t>
            </a:r>
            <a:r>
              <a:rPr lang="en-US" altLang="zh-CN" b="1" dirty="0">
                <a:solidFill>
                  <a:srgbClr val="FF000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%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。</a:t>
            </a:r>
            <a:endParaRPr lang="zh-CN" altLang="en-US" dirty="0">
              <a:solidFill>
                <a:schemeClr val="tx1">
                  <a:lumMod val="50000"/>
                </a:schemeClr>
              </a:solidFill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3325" y="1306195"/>
            <a:ext cx="1243965" cy="59880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8475" y="1559560"/>
            <a:ext cx="4714875" cy="762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3860" y="2719070"/>
            <a:ext cx="4904105" cy="266636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184785" y="208915"/>
            <a:ext cx="10054590" cy="379730"/>
          </a:xfrm>
        </p:spPr>
        <p:txBody>
          <a:bodyPr/>
          <a:p>
            <a:pPr fontAlgn="auto"/>
            <a:r>
              <a:rPr kumimoji="1" lang="zh-CN" dirty="0">
                <a:solidFill>
                  <a:schemeClr val="tx1">
                    <a:lumMod val="50000"/>
                  </a:schemeClr>
                </a:solidFill>
                <a:sym typeface="+mn-ea"/>
              </a:rPr>
              <a:t>三、</a:t>
            </a:r>
            <a:r>
              <a:rPr kumimoji="1" dirty="0">
                <a:solidFill>
                  <a:schemeClr val="tx1">
                    <a:lumMod val="50000"/>
                  </a:schemeClr>
                </a:solidFill>
                <a:sym typeface="+mn-ea"/>
              </a:rPr>
              <a:t>采购应付业务分析</a:t>
            </a:r>
            <a:r>
              <a:rPr kumimoji="1" lang="en-US" dirty="0">
                <a:solidFill>
                  <a:schemeClr val="tx1">
                    <a:lumMod val="50000"/>
                  </a:schemeClr>
                </a:solidFill>
                <a:sym typeface="+mn-ea"/>
              </a:rPr>
              <a:t>——</a:t>
            </a:r>
            <a:r>
              <a:rPr kumimoji="1" lang="zh-CN" altLang="en-US" dirty="0">
                <a:solidFill>
                  <a:schemeClr val="tx1">
                    <a:lumMod val="50000"/>
                  </a:schemeClr>
                </a:solidFill>
                <a:sym typeface="+mn-ea"/>
              </a:rPr>
              <a:t>（三）</a:t>
            </a:r>
            <a:r>
              <a:rPr kumimoji="1" dirty="0">
                <a:solidFill>
                  <a:schemeClr val="tx1">
                    <a:lumMod val="50000"/>
                  </a:schemeClr>
                </a:solidFill>
              </a:rPr>
              <a:t>发票报销分析</a:t>
            </a:r>
            <a:endParaRPr kumimoji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7" name="文本占位符 2"/>
          <p:cNvSpPr>
            <a:spLocks noGrp="1"/>
          </p:cNvSpPr>
          <p:nvPr/>
        </p:nvSpPr>
        <p:spPr>
          <a:xfrm>
            <a:off x="191135" y="732790"/>
            <a:ext cx="8170545" cy="4292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4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、</a:t>
            </a:r>
            <a:r>
              <a:rPr kumimoji="1" lang="en-US" alt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2021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年</a:t>
            </a:r>
            <a:r>
              <a:rPr kumimoji="1" lang="en-US" alt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10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月</a:t>
            </a:r>
            <a:r>
              <a:rPr kumimoji="1" 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SCC发票申请单扫描分析</a:t>
            </a:r>
            <a:r>
              <a:rPr kumimoji="1" lang="zh-CN" sz="1400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（不包含总部AB类材料自动扫描过账部分）</a:t>
            </a:r>
            <a:endParaRPr kumimoji="1" lang="zh-CN" sz="1400" dirty="0">
              <a:solidFill>
                <a:schemeClr val="tx1">
                  <a:lumMod val="50000"/>
                </a:schemeClr>
              </a:solidFill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9" name="文本占位符 25"/>
          <p:cNvSpPr txBox="1"/>
          <p:nvPr/>
        </p:nvSpPr>
        <p:spPr>
          <a:xfrm>
            <a:off x="184785" y="6376035"/>
            <a:ext cx="4185920" cy="28194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数据来源：SAP</a:t>
            </a:r>
            <a:r>
              <a:rPr lang="en-US" altLang="zh-CN" sz="1200" b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</a:t>
            </a: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FB03、VIM分析报表。</a:t>
            </a:r>
            <a:endParaRPr kumimoji="1" lang="zh-CN" altLang="en-US" sz="1200" b="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139940" y="4482465"/>
            <a:ext cx="4820920" cy="11703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30000"/>
              </a:lnSpc>
            </a:pPr>
            <a:r>
              <a:rPr lang="en-US" altLang="zh-CN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2021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年</a:t>
            </a:r>
            <a:r>
              <a:rPr lang="en-US" altLang="zh-CN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10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月各公司扫描发票申请单共计</a:t>
            </a:r>
            <a:r>
              <a:rPr lang="en-US" altLang="zh-CN" dirty="0">
                <a:solidFill>
                  <a:srgbClr val="FF000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302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条，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占比</a:t>
            </a:r>
            <a:r>
              <a:rPr lang="en-US" altLang="zh-CN" b="1" dirty="0">
                <a:solidFill>
                  <a:srgbClr val="FF000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44.54</a:t>
            </a:r>
            <a:r>
              <a:rPr lang="en-US" altLang="zh-CN" b="1" dirty="0">
                <a:solidFill>
                  <a:srgbClr val="FF000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%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。</a:t>
            </a:r>
            <a:endParaRPr lang="zh-CN" altLang="en-US" dirty="0">
              <a:solidFill>
                <a:schemeClr val="tx1">
                  <a:lumMod val="50000"/>
                </a:schemeClr>
              </a:solidFill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fontAlgn="auto"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其中</a:t>
            </a:r>
            <a:r>
              <a:rPr lang="zh-CN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报销中心处理</a:t>
            </a:r>
            <a:r>
              <a:rPr lang="zh-CN" dirty="0">
                <a:solidFill>
                  <a:srgbClr val="FF000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过账及作废</a:t>
            </a:r>
            <a:r>
              <a:rPr lang="zh-CN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共</a:t>
            </a:r>
            <a:r>
              <a:rPr lang="en-US" altLang="zh-CN" dirty="0">
                <a:solidFill>
                  <a:srgbClr val="FF000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38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条。</a:t>
            </a:r>
            <a:endParaRPr lang="zh-CN" altLang="en-US" dirty="0">
              <a:solidFill>
                <a:schemeClr val="tx1">
                  <a:lumMod val="50000"/>
                </a:schemeClr>
              </a:solidFill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35470" y="2526030"/>
            <a:ext cx="5153660" cy="6997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35" y="1511935"/>
            <a:ext cx="6616065" cy="43751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3325" y="1306195"/>
            <a:ext cx="1243965" cy="59880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10045" y="1168400"/>
            <a:ext cx="5379085" cy="3053715"/>
          </a:xfrm>
          <a:prstGeom prst="rect">
            <a:avLst/>
          </a:prstGeom>
        </p:spPr>
      </p:pic>
      <p:sp>
        <p:nvSpPr>
          <p:cNvPr id="17" name="标题 1"/>
          <p:cNvSpPr>
            <a:spLocks noGrp="1"/>
          </p:cNvSpPr>
          <p:nvPr>
            <p:ph type="title"/>
          </p:nvPr>
        </p:nvSpPr>
        <p:spPr>
          <a:xfrm>
            <a:off x="184785" y="208915"/>
            <a:ext cx="10054590" cy="379730"/>
          </a:xfrm>
        </p:spPr>
        <p:txBody>
          <a:bodyPr/>
          <a:lstStyle/>
          <a:p>
            <a:pPr fontAlgn="auto"/>
            <a:r>
              <a:rPr kumimoji="1" lang="zh-CN" dirty="0">
                <a:solidFill>
                  <a:schemeClr val="tx1">
                    <a:lumMod val="50000"/>
                  </a:schemeClr>
                </a:solidFill>
              </a:rPr>
              <a:t>一、</a:t>
            </a:r>
            <a:r>
              <a:rPr kumimoji="1" dirty="0">
                <a:solidFill>
                  <a:schemeClr val="tx1">
                    <a:lumMod val="50000"/>
                  </a:schemeClr>
                </a:solidFill>
              </a:rPr>
              <a:t>报销中心稽核总工作量分析</a:t>
            </a:r>
            <a:endParaRPr kumimoji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文本占位符 25"/>
          <p:cNvSpPr txBox="1"/>
          <p:nvPr/>
        </p:nvSpPr>
        <p:spPr>
          <a:xfrm>
            <a:off x="6873240" y="5031105"/>
            <a:ext cx="5318760" cy="132842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lnSpc>
                <a:spcPct val="100000"/>
              </a:lnSpc>
              <a:spcBef>
                <a:spcPts val="0"/>
              </a:spcBef>
            </a:pPr>
            <a:r>
              <a:rPr kumimoji="1" sz="1600" b="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注：</a:t>
            </a:r>
            <a:endParaRPr kumimoji="1" sz="1600" b="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228600" indent="-228600" algn="l" fontAlgn="auto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kumimoji="1" sz="1600" b="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本页中</a:t>
            </a:r>
            <a:r>
              <a:rPr kumimoji="1" lang="zh-CN" sz="1600" b="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</a:t>
            </a:r>
            <a:r>
              <a:rPr kumimoji="1" sz="1600" b="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月度工作量比业务单据</a:t>
            </a:r>
            <a:r>
              <a:rPr kumimoji="1" lang="zh-CN" sz="1600" b="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数量</a:t>
            </a:r>
            <a:r>
              <a:rPr kumimoji="1" sz="1600" b="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多，由于工作量计算中包含二次审核</a:t>
            </a:r>
            <a:r>
              <a:rPr kumimoji="1" lang="zh-CN" sz="1600" b="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量</a:t>
            </a:r>
            <a:r>
              <a:rPr kumimoji="1" sz="1600" b="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；</a:t>
            </a:r>
            <a:endParaRPr kumimoji="1" sz="1600" b="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228600" indent="-228600" algn="l" fontAlgn="auto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kumimoji="1" sz="1600" b="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工作量仅为各业务稽核工作量，未包含CBS付款工作量。</a:t>
            </a:r>
            <a:endParaRPr kumimoji="1" sz="1600" b="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5" name="文本占位符 25"/>
          <p:cNvSpPr txBox="1"/>
          <p:nvPr/>
        </p:nvSpPr>
        <p:spPr>
          <a:xfrm>
            <a:off x="10445750" y="1118870"/>
            <a:ext cx="1643380" cy="3556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100000"/>
              </a:lnSpc>
              <a:spcBef>
                <a:spcPts val="0"/>
              </a:spcBef>
            </a:pPr>
            <a:r>
              <a:rPr kumimoji="1" lang="en-US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2021</a:t>
            </a:r>
            <a:r>
              <a:rPr kumimoji="1" lang="zh-CN" altLang="en-US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年</a:t>
            </a:r>
            <a:r>
              <a:rPr kumimoji="1" lang="en-US" altLang="zh-CN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10</a:t>
            </a:r>
            <a:r>
              <a:rPr kumimoji="1" lang="zh-CN" altLang="en-US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月</a:t>
            </a:r>
            <a:endParaRPr kumimoji="1" lang="zh-CN" altLang="en-US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795655"/>
            <a:ext cx="6578600" cy="554482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184785" y="208915"/>
            <a:ext cx="10054590" cy="379730"/>
          </a:xfrm>
        </p:spPr>
        <p:txBody>
          <a:bodyPr/>
          <a:p>
            <a:pPr fontAlgn="auto"/>
            <a:r>
              <a:rPr kumimoji="1" lang="zh-CN" dirty="0">
                <a:solidFill>
                  <a:schemeClr val="tx1">
                    <a:lumMod val="50000"/>
                  </a:schemeClr>
                </a:solidFill>
                <a:sym typeface="+mn-ea"/>
              </a:rPr>
              <a:t>三、</a:t>
            </a:r>
            <a:r>
              <a:rPr kumimoji="1" dirty="0">
                <a:solidFill>
                  <a:schemeClr val="tx1">
                    <a:lumMod val="50000"/>
                  </a:schemeClr>
                </a:solidFill>
                <a:sym typeface="+mn-ea"/>
              </a:rPr>
              <a:t>采购应付业务分析</a:t>
            </a:r>
            <a:r>
              <a:rPr kumimoji="1" lang="en-US" dirty="0">
                <a:solidFill>
                  <a:schemeClr val="tx1">
                    <a:lumMod val="50000"/>
                  </a:schemeClr>
                </a:solidFill>
                <a:sym typeface="+mn-ea"/>
              </a:rPr>
              <a:t>——</a:t>
            </a:r>
            <a:r>
              <a:rPr kumimoji="1" lang="zh-CN" altLang="en-US" dirty="0">
                <a:solidFill>
                  <a:schemeClr val="tx1">
                    <a:lumMod val="50000"/>
                  </a:schemeClr>
                </a:solidFill>
                <a:sym typeface="+mn-ea"/>
              </a:rPr>
              <a:t>（三）</a:t>
            </a:r>
            <a:r>
              <a:rPr kumimoji="1" dirty="0">
                <a:solidFill>
                  <a:schemeClr val="tx1">
                    <a:lumMod val="50000"/>
                  </a:schemeClr>
                </a:solidFill>
              </a:rPr>
              <a:t>发票报销分析</a:t>
            </a:r>
            <a:endParaRPr kumimoji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7" name="文本占位符 2"/>
          <p:cNvSpPr>
            <a:spLocks noGrp="1"/>
          </p:cNvSpPr>
          <p:nvPr/>
        </p:nvSpPr>
        <p:spPr>
          <a:xfrm>
            <a:off x="191135" y="732790"/>
            <a:ext cx="8648700" cy="4292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5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、</a:t>
            </a:r>
            <a:r>
              <a:rPr kumimoji="1" lang="en-US" alt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2021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年</a:t>
            </a:r>
            <a:r>
              <a:rPr kumimoji="1" lang="en-US" alt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1-10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月</a:t>
            </a:r>
            <a:r>
              <a:rPr kumimoji="1" 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SCC发票申请单分析</a:t>
            </a:r>
            <a:r>
              <a:rPr kumimoji="1" lang="zh-CN" sz="1400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（不包含总部AB类材料自动扫描过账部分）</a:t>
            </a:r>
            <a:endParaRPr kumimoji="1" lang="zh-CN" sz="1400" dirty="0">
              <a:solidFill>
                <a:schemeClr val="tx1">
                  <a:lumMod val="50000"/>
                </a:schemeClr>
              </a:solidFill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9" name="文本占位符 25"/>
          <p:cNvSpPr txBox="1"/>
          <p:nvPr/>
        </p:nvSpPr>
        <p:spPr>
          <a:xfrm>
            <a:off x="184785" y="6376035"/>
            <a:ext cx="4185920" cy="28194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数据来源：SAP</a:t>
            </a:r>
            <a:r>
              <a:rPr lang="en-US" altLang="zh-CN" sz="1200" b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</a:t>
            </a: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FB03、VIM分析报表。</a:t>
            </a:r>
            <a:endParaRPr kumimoji="1" lang="zh-CN" altLang="en-US" sz="1200" b="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82790" y="1727200"/>
            <a:ext cx="4291330" cy="273621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6640195" y="5252720"/>
            <a:ext cx="5354955" cy="810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 fontAlgn="auto">
              <a:lnSpc>
                <a:spcPct val="130000"/>
              </a:lnSpc>
            </a:pPr>
            <a:r>
              <a:rPr lang="en-US" altLang="zh-CN" dirty="0">
                <a:solidFill>
                  <a:schemeClr val="tx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2021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年</a:t>
            </a:r>
            <a:r>
              <a:rPr lang="en-US" altLang="zh-CN" dirty="0">
                <a:solidFill>
                  <a:schemeClr val="tx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1-10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月，</a:t>
            </a:r>
            <a:r>
              <a:rPr lang="zh-CN" altLang="en-US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最后一周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处理发票申请单量为</a:t>
            </a:r>
            <a:r>
              <a:rPr lang="en-US" altLang="zh-CN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760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张，</a:t>
            </a:r>
            <a:r>
              <a:rPr lang="zh-CN" altLang="en-US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占比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为</a:t>
            </a:r>
            <a:r>
              <a:rPr lang="en-US" altLang="zh-CN" dirty="0">
                <a:solidFill>
                  <a:schemeClr val="tx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33.76%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。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070" y="1162050"/>
            <a:ext cx="5823585" cy="509714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184785" y="208915"/>
            <a:ext cx="10054590" cy="379730"/>
          </a:xfrm>
        </p:spPr>
        <p:txBody>
          <a:bodyPr/>
          <a:p>
            <a:pPr fontAlgn="auto"/>
            <a:r>
              <a:rPr kumimoji="1" lang="zh-CN" dirty="0">
                <a:solidFill>
                  <a:schemeClr val="tx1">
                    <a:lumMod val="50000"/>
                  </a:schemeClr>
                </a:solidFill>
                <a:sym typeface="+mn-ea"/>
              </a:rPr>
              <a:t>三、</a:t>
            </a:r>
            <a:r>
              <a:rPr kumimoji="1" dirty="0">
                <a:solidFill>
                  <a:schemeClr val="tx1">
                    <a:lumMod val="50000"/>
                  </a:schemeClr>
                </a:solidFill>
                <a:sym typeface="+mn-ea"/>
              </a:rPr>
              <a:t>采购应付业务分析</a:t>
            </a:r>
            <a:r>
              <a:rPr kumimoji="1" lang="en-US" dirty="0">
                <a:solidFill>
                  <a:schemeClr val="tx1">
                    <a:lumMod val="50000"/>
                  </a:schemeClr>
                </a:solidFill>
                <a:sym typeface="+mn-ea"/>
              </a:rPr>
              <a:t>——</a:t>
            </a:r>
            <a:r>
              <a:rPr kumimoji="1" lang="zh-CN" altLang="en-US" dirty="0">
                <a:solidFill>
                  <a:schemeClr val="tx1">
                    <a:lumMod val="50000"/>
                  </a:schemeClr>
                </a:solidFill>
                <a:sym typeface="+mn-ea"/>
              </a:rPr>
              <a:t>（三）</a:t>
            </a:r>
            <a:r>
              <a:rPr kumimoji="1" dirty="0">
                <a:solidFill>
                  <a:schemeClr val="tx1">
                    <a:lumMod val="50000"/>
                  </a:schemeClr>
                </a:solidFill>
              </a:rPr>
              <a:t>发票报销分析</a:t>
            </a:r>
            <a:endParaRPr kumimoji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7" name="文本占位符 2"/>
          <p:cNvSpPr>
            <a:spLocks noGrp="1"/>
          </p:cNvSpPr>
          <p:nvPr/>
        </p:nvSpPr>
        <p:spPr>
          <a:xfrm>
            <a:off x="191135" y="732790"/>
            <a:ext cx="8648700" cy="4292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6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、</a:t>
            </a:r>
            <a:r>
              <a:rPr kumimoji="1" lang="en-US" alt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2021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年</a:t>
            </a:r>
            <a:r>
              <a:rPr kumimoji="1" lang="en-US" alt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10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月</a:t>
            </a:r>
            <a:r>
              <a:rPr kumimoji="1" 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SCC发票申请单分析</a:t>
            </a:r>
            <a:r>
              <a:rPr kumimoji="1" lang="zh-CN" sz="1400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（不包含总部AB类材料自动扫描过账部分）</a:t>
            </a:r>
            <a:endParaRPr kumimoji="1" lang="zh-CN" sz="1400" dirty="0">
              <a:solidFill>
                <a:schemeClr val="tx1">
                  <a:lumMod val="50000"/>
                </a:schemeClr>
              </a:solidFill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9" name="文本占位符 25"/>
          <p:cNvSpPr txBox="1"/>
          <p:nvPr/>
        </p:nvSpPr>
        <p:spPr>
          <a:xfrm>
            <a:off x="184785" y="6310630"/>
            <a:ext cx="4185920" cy="28194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数据来源：SAP</a:t>
            </a:r>
            <a:r>
              <a:rPr lang="en-US" altLang="zh-CN" sz="1200" b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</a:t>
            </a: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FB03、VIM分析报表。</a:t>
            </a:r>
            <a:endParaRPr kumimoji="1" lang="zh-CN" altLang="en-US" sz="1200" b="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953760" y="4123690"/>
            <a:ext cx="6069330" cy="18897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auto">
              <a:lnSpc>
                <a:spcPct val="130000"/>
              </a:lnSpc>
            </a:pPr>
            <a:r>
              <a:rPr lang="en-US" altLang="zh-CN" dirty="0">
                <a:solidFill>
                  <a:schemeClr val="tx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2021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年</a:t>
            </a:r>
            <a:r>
              <a:rPr lang="en-US" altLang="zh-CN" dirty="0">
                <a:solidFill>
                  <a:schemeClr val="tx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10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月，</a:t>
            </a:r>
            <a:r>
              <a:rPr lang="zh-CN" altLang="en-US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最后一周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处理发票申请单量为</a:t>
            </a:r>
            <a:r>
              <a:rPr lang="en-US" altLang="zh-CN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153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张，</a:t>
            </a:r>
            <a:r>
              <a:rPr lang="zh-CN" altLang="en-US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占比为</a:t>
            </a:r>
            <a:r>
              <a:rPr lang="en-US" altLang="zh-CN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50.66%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。</a:t>
            </a:r>
            <a:endParaRPr lang="zh-CN" altLang="en-US" dirty="0">
              <a:solidFill>
                <a:schemeClr val="tx1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 fontAlgn="auto">
              <a:lnSpc>
                <a:spcPct val="130000"/>
              </a:lnSpc>
            </a:pPr>
            <a:r>
              <a:rPr lang="zh-CN" altLang="en-US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【建议】</a:t>
            </a:r>
            <a:endParaRPr lang="zh-CN" altLang="en-US" b="1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342900" indent="-342900" algn="l" fontAlgn="auto">
              <a:lnSpc>
                <a:spcPct val="130000"/>
              </a:lnSpc>
              <a:buAutoNum type="arabicPeriod"/>
            </a:pP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收到发票后尽快处理业务，否则可能导致无法按期付款；</a:t>
            </a:r>
            <a:endParaRPr lang="zh-CN" altLang="en-US" dirty="0">
              <a:solidFill>
                <a:schemeClr val="tx1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342900" indent="-342900" algn="l" fontAlgn="auto">
              <a:lnSpc>
                <a:spcPct val="130000"/>
              </a:lnSpc>
              <a:buAutoNum type="arabicPeriod"/>
            </a:pP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因月末对账、数据分析，月末最后两天，停止发票扫描。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00570" y="1162050"/>
            <a:ext cx="3775710" cy="279463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0239375" y="1162050"/>
            <a:ext cx="645795" cy="2806700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35" y="1096645"/>
            <a:ext cx="5765165" cy="503110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4785" y="4142740"/>
            <a:ext cx="7450455" cy="2143125"/>
          </a:xfrm>
          <a:prstGeom prst="rect">
            <a:avLst/>
          </a:prstGeom>
        </p:spPr>
      </p:pic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184785" y="208915"/>
            <a:ext cx="10054590" cy="379730"/>
          </a:xfrm>
        </p:spPr>
        <p:txBody>
          <a:bodyPr/>
          <a:p>
            <a:pPr fontAlgn="auto"/>
            <a:r>
              <a:rPr kumimoji="1" lang="zh-CN" dirty="0">
                <a:solidFill>
                  <a:schemeClr val="tx1">
                    <a:lumMod val="50000"/>
                  </a:schemeClr>
                </a:solidFill>
                <a:sym typeface="+mn-ea"/>
              </a:rPr>
              <a:t>三、</a:t>
            </a:r>
            <a:r>
              <a:rPr kumimoji="1" dirty="0">
                <a:solidFill>
                  <a:schemeClr val="tx1">
                    <a:lumMod val="50000"/>
                  </a:schemeClr>
                </a:solidFill>
                <a:sym typeface="+mn-ea"/>
              </a:rPr>
              <a:t>采购应付业务分析</a:t>
            </a:r>
            <a:r>
              <a:rPr kumimoji="1" lang="en-US" dirty="0">
                <a:solidFill>
                  <a:schemeClr val="tx1">
                    <a:lumMod val="50000"/>
                  </a:schemeClr>
                </a:solidFill>
                <a:sym typeface="+mn-ea"/>
              </a:rPr>
              <a:t>——</a:t>
            </a:r>
            <a:r>
              <a:rPr kumimoji="1" lang="zh-CN" altLang="en-US" dirty="0">
                <a:solidFill>
                  <a:schemeClr val="tx1">
                    <a:lumMod val="50000"/>
                  </a:schemeClr>
                </a:solidFill>
                <a:sym typeface="+mn-ea"/>
              </a:rPr>
              <a:t>（三）</a:t>
            </a:r>
            <a:r>
              <a:rPr kumimoji="1" dirty="0">
                <a:solidFill>
                  <a:schemeClr val="tx1">
                    <a:lumMod val="50000"/>
                  </a:schemeClr>
                </a:solidFill>
              </a:rPr>
              <a:t>发票报销分析</a:t>
            </a:r>
            <a:endParaRPr kumimoji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7" name="文本占位符 2"/>
          <p:cNvSpPr>
            <a:spLocks noGrp="1"/>
          </p:cNvSpPr>
          <p:nvPr/>
        </p:nvSpPr>
        <p:spPr>
          <a:xfrm>
            <a:off x="191135" y="732790"/>
            <a:ext cx="8648700" cy="4292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7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、</a:t>
            </a:r>
            <a:r>
              <a:rPr kumimoji="1" lang="en-US" alt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2021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年</a:t>
            </a:r>
            <a:r>
              <a:rPr kumimoji="1" lang="en-US" alt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1-10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月</a:t>
            </a:r>
            <a:r>
              <a:rPr kumimoji="1" 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无效SCC发票申请单分析</a:t>
            </a:r>
            <a:r>
              <a:rPr kumimoji="1" lang="zh-CN" sz="1400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（不包含总部AB类材料自动扫描过账部分）</a:t>
            </a:r>
            <a:endParaRPr kumimoji="1" lang="zh-CN" sz="1400" dirty="0">
              <a:solidFill>
                <a:schemeClr val="tx1">
                  <a:lumMod val="50000"/>
                </a:schemeClr>
              </a:solidFill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9" name="文本占位符 25"/>
          <p:cNvSpPr txBox="1"/>
          <p:nvPr/>
        </p:nvSpPr>
        <p:spPr>
          <a:xfrm>
            <a:off x="184785" y="6376035"/>
            <a:ext cx="4185920" cy="28194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数据来源：SAP</a:t>
            </a:r>
            <a:r>
              <a:rPr lang="en-US" altLang="zh-CN" sz="1200" b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</a:t>
            </a: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FB03、VIM分析报表。</a:t>
            </a:r>
            <a:endParaRPr kumimoji="1" lang="zh-CN" altLang="en-US" sz="1200" b="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090535" y="2343785"/>
            <a:ext cx="3872865" cy="29997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latinLnBrk="0">
              <a:lnSpc>
                <a:spcPct val="150000"/>
              </a:lnSpc>
            </a:pPr>
            <a:r>
              <a:rPr lang="en-US" altLang="zh-CN" b="1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1-10</a:t>
            </a:r>
            <a:r>
              <a:rPr lang="zh-CN" altLang="en-US" b="1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月</a:t>
            </a:r>
            <a:r>
              <a:rPr lang="zh-CN" b="1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无效</a:t>
            </a:r>
            <a:r>
              <a:rPr lang="en-US" altLang="zh-CN" b="1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SCC</a:t>
            </a:r>
            <a:r>
              <a:rPr lang="zh-CN" altLang="en-US" b="1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发票申请单</a:t>
            </a:r>
            <a:r>
              <a:rPr lang="zh-CN" altLang="en-US" b="1" dirty="0">
                <a:solidFill>
                  <a:srgbClr val="FF000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共计</a:t>
            </a:r>
            <a:r>
              <a:rPr lang="en-US" altLang="zh-CN" b="1" dirty="0">
                <a:solidFill>
                  <a:srgbClr val="FF000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497</a:t>
            </a:r>
            <a:r>
              <a:rPr lang="zh-CN" altLang="en-US" b="1" dirty="0">
                <a:solidFill>
                  <a:srgbClr val="FF000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条</a:t>
            </a:r>
            <a:r>
              <a:rPr lang="zh-CN" altLang="en-US" b="1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。</a:t>
            </a:r>
            <a:endParaRPr lang="zh-CN" altLang="en-US" b="1" dirty="0">
              <a:solidFill>
                <a:schemeClr val="tx1">
                  <a:lumMod val="50000"/>
                </a:schemeClr>
              </a:solidFill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 latinLnBrk="0"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问题共分为</a:t>
            </a:r>
            <a:r>
              <a:rPr lang="en-US" altLang="zh-CN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7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类，其中突出问题：</a:t>
            </a:r>
            <a:endParaRPr lang="zh-CN" altLang="en-US" dirty="0">
              <a:solidFill>
                <a:schemeClr val="tx1">
                  <a:lumMod val="50000"/>
                </a:schemeClr>
              </a:solidFill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285750" indent="-285750" algn="l" latinLnBrk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发票申请单</a:t>
            </a:r>
            <a:r>
              <a:rPr lang="zh-CN" altLang="en-US" dirty="0">
                <a:solidFill>
                  <a:srgbClr val="FF000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重复扫描，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共计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186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条</a:t>
            </a:r>
            <a:endParaRPr lang="zh-CN" altLang="en-US" dirty="0">
              <a:solidFill>
                <a:schemeClr val="tx1">
                  <a:lumMod val="50000"/>
                </a:schemeClr>
              </a:solidFill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285750" indent="-285750" algn="l" latinLnBrk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其他</a:t>
            </a:r>
            <a:r>
              <a:rPr lang="en-US" altLang="zh-CN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-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请参阅注释，共计</a:t>
            </a:r>
            <a:r>
              <a:rPr lang="en-US" altLang="zh-CN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167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条。</a:t>
            </a:r>
            <a:endParaRPr lang="zh-CN" altLang="en-US" dirty="0">
              <a:solidFill>
                <a:schemeClr val="tx1">
                  <a:lumMod val="50000"/>
                </a:schemeClr>
              </a:solidFill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indent="0" algn="l" latinLnBrk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1-6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月，系统未区分作废原因，作废原因均在参阅中注释。</a:t>
            </a:r>
            <a:endParaRPr lang="zh-CN" altLang="en-US" dirty="0">
              <a:solidFill>
                <a:schemeClr val="tx1">
                  <a:lumMod val="50000"/>
                </a:schemeClr>
              </a:solidFill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indent="0" algn="l" latinLnBrk="0">
              <a:lnSpc>
                <a:spcPct val="150000"/>
              </a:lnSpc>
              <a:buFont typeface="Arial" panose="020B0604020202020204" pitchFamily="34" charset="0"/>
              <a:buNone/>
            </a:pPr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91135" y="4441825"/>
            <a:ext cx="7400290" cy="494665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445" y="1218565"/>
            <a:ext cx="5722620" cy="28346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2335" y="1162050"/>
            <a:ext cx="1608455" cy="64389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184785" y="208915"/>
            <a:ext cx="10054590" cy="379730"/>
          </a:xfrm>
        </p:spPr>
        <p:txBody>
          <a:bodyPr/>
          <a:p>
            <a:pPr fontAlgn="auto"/>
            <a:r>
              <a:rPr kumimoji="1" lang="zh-CN" dirty="0">
                <a:solidFill>
                  <a:schemeClr val="tx1">
                    <a:lumMod val="50000"/>
                  </a:schemeClr>
                </a:solidFill>
                <a:sym typeface="+mn-ea"/>
              </a:rPr>
              <a:t>三、</a:t>
            </a:r>
            <a:r>
              <a:rPr kumimoji="1" dirty="0">
                <a:solidFill>
                  <a:schemeClr val="tx1">
                    <a:lumMod val="50000"/>
                  </a:schemeClr>
                </a:solidFill>
                <a:sym typeface="+mn-ea"/>
              </a:rPr>
              <a:t>采购应付业务分析</a:t>
            </a:r>
            <a:r>
              <a:rPr kumimoji="1" lang="en-US" dirty="0">
                <a:solidFill>
                  <a:schemeClr val="tx1">
                    <a:lumMod val="50000"/>
                  </a:schemeClr>
                </a:solidFill>
                <a:sym typeface="+mn-ea"/>
              </a:rPr>
              <a:t>——</a:t>
            </a:r>
            <a:r>
              <a:rPr kumimoji="1" lang="zh-CN" altLang="en-US" dirty="0">
                <a:solidFill>
                  <a:schemeClr val="tx1">
                    <a:lumMod val="50000"/>
                  </a:schemeClr>
                </a:solidFill>
                <a:sym typeface="+mn-ea"/>
              </a:rPr>
              <a:t>（三）</a:t>
            </a:r>
            <a:r>
              <a:rPr kumimoji="1" dirty="0">
                <a:solidFill>
                  <a:schemeClr val="tx1">
                    <a:lumMod val="50000"/>
                  </a:schemeClr>
                </a:solidFill>
              </a:rPr>
              <a:t>发票报销分析</a:t>
            </a:r>
            <a:endParaRPr kumimoji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7" name="文本占位符 2"/>
          <p:cNvSpPr>
            <a:spLocks noGrp="1"/>
          </p:cNvSpPr>
          <p:nvPr/>
        </p:nvSpPr>
        <p:spPr>
          <a:xfrm>
            <a:off x="191135" y="732790"/>
            <a:ext cx="8648700" cy="4292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8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、</a:t>
            </a:r>
            <a:r>
              <a:rPr kumimoji="1" lang="en-US" alt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2021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年</a:t>
            </a:r>
            <a:r>
              <a:rPr kumimoji="1" lang="en-US" alt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10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月</a:t>
            </a:r>
            <a:r>
              <a:rPr kumimoji="1" 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无效SCC发票申请单分析</a:t>
            </a:r>
            <a:r>
              <a:rPr kumimoji="1" lang="zh-CN" sz="1400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（不包含总部AB类材料自动扫描过账部分）</a:t>
            </a:r>
            <a:endParaRPr kumimoji="1" lang="zh-CN" sz="1400" dirty="0">
              <a:solidFill>
                <a:schemeClr val="tx1">
                  <a:lumMod val="50000"/>
                </a:schemeClr>
              </a:solidFill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9" name="文本占位符 25"/>
          <p:cNvSpPr txBox="1"/>
          <p:nvPr/>
        </p:nvSpPr>
        <p:spPr>
          <a:xfrm>
            <a:off x="184785" y="6376035"/>
            <a:ext cx="4185920" cy="28194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数据来源：SAP</a:t>
            </a:r>
            <a:r>
              <a:rPr lang="en-US" altLang="zh-CN" sz="1200" b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</a:t>
            </a:r>
            <a:r>
              <a:rPr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FB03、VIM分析报表。</a:t>
            </a:r>
            <a:endParaRPr kumimoji="1" lang="zh-CN" altLang="en-US" sz="1200" b="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201535" y="1306195"/>
            <a:ext cx="4392295" cy="47999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latinLnBrk="0">
              <a:lnSpc>
                <a:spcPct val="150000"/>
              </a:lnSpc>
            </a:pPr>
            <a:r>
              <a:rPr lang="en-US" altLang="zh-CN" b="1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10</a:t>
            </a:r>
            <a:r>
              <a:rPr lang="zh-CN" altLang="en-US" b="1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月</a:t>
            </a:r>
            <a:r>
              <a:rPr lang="zh-CN" b="1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无效</a:t>
            </a:r>
            <a:r>
              <a:rPr lang="en-US" altLang="zh-CN" b="1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SCC</a:t>
            </a:r>
            <a:r>
              <a:rPr lang="zh-CN" altLang="en-US" b="1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发票申请单</a:t>
            </a:r>
            <a:r>
              <a:rPr lang="zh-CN" altLang="en-US" b="1" dirty="0">
                <a:solidFill>
                  <a:srgbClr val="FF000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共计</a:t>
            </a:r>
            <a:r>
              <a:rPr lang="en-US" altLang="zh-CN" b="1" dirty="0">
                <a:solidFill>
                  <a:srgbClr val="FF000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37</a:t>
            </a:r>
            <a:r>
              <a:rPr lang="zh-CN" altLang="en-US" b="1" dirty="0">
                <a:solidFill>
                  <a:srgbClr val="FF000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条</a:t>
            </a:r>
            <a:r>
              <a:rPr lang="zh-CN" altLang="en-US" b="1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。</a:t>
            </a:r>
            <a:endParaRPr lang="en-US" altLang="zh-CN" dirty="0">
              <a:solidFill>
                <a:schemeClr val="tx1">
                  <a:lumMod val="50000"/>
                </a:schemeClr>
              </a:solidFill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 latinLnBrk="0"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问题共分为</a:t>
            </a:r>
            <a:r>
              <a:rPr lang="en-US" altLang="zh-CN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5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类，其中突出问题有</a:t>
            </a:r>
            <a:r>
              <a:rPr lang="en-US" altLang="zh-CN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类：</a:t>
            </a:r>
            <a:endParaRPr lang="zh-CN" altLang="en-US" dirty="0">
              <a:solidFill>
                <a:schemeClr val="tx1">
                  <a:lumMod val="50000"/>
                </a:schemeClr>
              </a:solidFill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285750" indent="-285750" algn="l" latinLnBrk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发票申请单</a:t>
            </a:r>
            <a:r>
              <a:rPr lang="zh-CN" altLang="en-US" dirty="0">
                <a:solidFill>
                  <a:srgbClr val="FF000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重复扫描，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共计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11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条。</a:t>
            </a:r>
            <a:endParaRPr lang="zh-CN" altLang="en-US" dirty="0">
              <a:solidFill>
                <a:schemeClr val="tx1">
                  <a:lumMod val="50000"/>
                </a:schemeClr>
              </a:solidFill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285750" indent="-285750" algn="l" latinLnBrk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发票</a:t>
            </a:r>
            <a:r>
              <a:rPr lang="zh-CN" altLang="en-US" dirty="0">
                <a:solidFill>
                  <a:srgbClr val="FF000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金额有差异，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共计</a:t>
            </a:r>
            <a:r>
              <a:rPr lang="en-US" altLang="zh-CN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10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条。</a:t>
            </a:r>
            <a:endParaRPr lang="zh-CN" altLang="en-US" dirty="0">
              <a:solidFill>
                <a:schemeClr val="tx1">
                  <a:lumMod val="50000"/>
                </a:schemeClr>
              </a:solidFill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indent="0" algn="l" latinLnBrk="0">
              <a:lnSpc>
                <a:spcPct val="150000"/>
              </a:lnSpc>
              <a:buFont typeface="Arial" panose="020B0604020202020204" pitchFamily="34" charset="0"/>
              <a:buNone/>
            </a:pPr>
            <a:endParaRPr lang="zh-CN" altLang="en-US">
              <a:solidFill>
                <a:srgbClr val="FF0000"/>
              </a:solidFill>
              <a:sym typeface="+mn-ea"/>
            </a:endParaRPr>
          </a:p>
          <a:p>
            <a:pPr indent="0" algn="l" latinLnBrk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>
                <a:solidFill>
                  <a:srgbClr val="FF0000"/>
                </a:solidFill>
                <a:sym typeface="+mn-ea"/>
              </a:rPr>
              <a:t>【建议】</a:t>
            </a:r>
            <a:endParaRPr lang="zh-CN" altLang="en-US"/>
          </a:p>
          <a:p>
            <a:pPr marL="342900" indent="-342900">
              <a:buFont typeface="+mj-lt"/>
              <a:buAutoNum type="arabicPeriod"/>
            </a:pPr>
            <a:r>
              <a:rPr lang="zh-CN" altLang="en-US">
                <a:sym typeface="+mn-ea"/>
              </a:rPr>
              <a:t>提交的发票申请单，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容差超1元</a:t>
            </a:r>
            <a:r>
              <a:rPr lang="zh-CN" altLang="en-US">
                <a:sym typeface="+mn-ea"/>
              </a:rPr>
              <a:t>的，需及时提醒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部门经理审核，部门经理审批后</a:t>
            </a:r>
            <a:r>
              <a:rPr lang="zh-CN" altLang="en-US">
                <a:solidFill>
                  <a:schemeClr val="tx1">
                    <a:lumMod val="50000"/>
                  </a:schemeClr>
                </a:solidFill>
                <a:sym typeface="+mn-ea"/>
              </a:rPr>
              <a:t>，再进行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扫描</a:t>
            </a:r>
            <a:r>
              <a:rPr lang="zh-CN" altLang="en-US">
                <a:solidFill>
                  <a:schemeClr val="tx1">
                    <a:lumMod val="50000"/>
                  </a:schemeClr>
                </a:solidFill>
                <a:sym typeface="+mn-ea"/>
              </a:rPr>
              <a:t>。</a:t>
            </a:r>
            <a:endParaRPr lang="zh-CN" altLang="en-US">
              <a:solidFill>
                <a:schemeClr val="tx1">
                  <a:lumMod val="50000"/>
                </a:schemeClr>
              </a:solidFill>
              <a:sym typeface="+mn-ea"/>
            </a:endParaRPr>
          </a:p>
          <a:p>
            <a:pPr marL="342900" indent="-342900">
              <a:buFont typeface="+mj-lt"/>
              <a:buAutoNum type="arabicPeriod"/>
            </a:pPr>
            <a:r>
              <a:rPr lang="zh-CN" altLang="en-US"/>
              <a:t>本地财务</a:t>
            </a:r>
            <a:r>
              <a:rPr lang="zh-CN" altLang="en-US">
                <a:solidFill>
                  <a:srgbClr val="FF0000"/>
                </a:solidFill>
              </a:rPr>
              <a:t>每周至少检查一次</a:t>
            </a:r>
            <a:r>
              <a:rPr lang="zh-CN" altLang="en-US"/>
              <a:t>已经扫描的单据是否生成凭证。</a:t>
            </a:r>
            <a:endParaRPr lang="zh-CN" altLang="en-US"/>
          </a:p>
          <a:p>
            <a:pPr marL="342900" indent="-342900">
              <a:buFont typeface="+mj-lt"/>
              <a:buAutoNum type="arabicPeriod"/>
            </a:pPr>
            <a:r>
              <a:rPr lang="zh-CN" altLang="en-US">
                <a:solidFill>
                  <a:srgbClr val="FF0000"/>
                </a:solidFill>
              </a:rPr>
              <a:t>不合规及</a:t>
            </a:r>
            <a:r>
              <a:rPr lang="en-US" altLang="zh-CN">
                <a:solidFill>
                  <a:srgbClr val="FF0000"/>
                </a:solidFill>
              </a:rPr>
              <a:t>VIM</a:t>
            </a:r>
            <a:r>
              <a:rPr lang="zh-CN" altLang="en-US">
                <a:solidFill>
                  <a:srgbClr val="FF0000"/>
                </a:solidFill>
              </a:rPr>
              <a:t>作废处理</a:t>
            </a:r>
            <a:r>
              <a:rPr lang="zh-CN" altLang="en-US"/>
              <a:t>的发票，本地财务需将发票</a:t>
            </a:r>
            <a:r>
              <a:rPr lang="zh-CN" altLang="en-US">
                <a:solidFill>
                  <a:srgbClr val="FF0000"/>
                </a:solidFill>
              </a:rPr>
              <a:t>及时退回</a:t>
            </a:r>
            <a:r>
              <a:rPr lang="zh-CN" altLang="en-US"/>
              <a:t>至业务人员手中，</a:t>
            </a:r>
            <a:r>
              <a:rPr lang="zh-CN" altLang="en-US">
                <a:solidFill>
                  <a:srgbClr val="FF0000"/>
                </a:solidFill>
              </a:rPr>
              <a:t>避免</a:t>
            </a:r>
            <a:r>
              <a:rPr lang="zh-CN" altLang="en-US"/>
              <a:t>再次扫描并生成凭证。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9750" y="1257300"/>
            <a:ext cx="6110605" cy="30200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50" y="4482465"/>
            <a:ext cx="5826760" cy="168783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"/>
          <p:cNvSpPr>
            <a:spLocks noGrp="1"/>
          </p:cNvSpPr>
          <p:nvPr>
            <p:ph type="title"/>
          </p:nvPr>
        </p:nvSpPr>
        <p:spPr>
          <a:xfrm>
            <a:off x="184785" y="208915"/>
            <a:ext cx="10054590" cy="379730"/>
          </a:xfrm>
        </p:spPr>
        <p:txBody>
          <a:bodyPr/>
          <a:lstStyle/>
          <a:p>
            <a:pPr fontAlgn="auto"/>
            <a:r>
              <a:rPr kumimoji="1" lang="zh-CN" dirty="0">
                <a:solidFill>
                  <a:schemeClr val="tx1">
                    <a:lumMod val="50000"/>
                  </a:schemeClr>
                </a:solidFill>
                <a:sym typeface="+mn-ea"/>
              </a:rPr>
              <a:t>三、</a:t>
            </a:r>
            <a:r>
              <a:rPr kumimoji="1" dirty="0">
                <a:solidFill>
                  <a:schemeClr val="tx1">
                    <a:lumMod val="50000"/>
                  </a:schemeClr>
                </a:solidFill>
                <a:sym typeface="+mn-ea"/>
              </a:rPr>
              <a:t>采购应付业务分析</a:t>
            </a:r>
            <a:r>
              <a:rPr kumimoji="1" lang="en-US" dirty="0">
                <a:solidFill>
                  <a:schemeClr val="tx1">
                    <a:lumMod val="50000"/>
                  </a:schemeClr>
                </a:solidFill>
                <a:sym typeface="+mn-ea"/>
              </a:rPr>
              <a:t>——</a:t>
            </a:r>
            <a:r>
              <a:rPr kumimoji="1" lang="zh-CN" altLang="en-US" dirty="0">
                <a:solidFill>
                  <a:schemeClr val="tx1">
                    <a:lumMod val="50000"/>
                  </a:schemeClr>
                </a:solidFill>
                <a:sym typeface="+mn-ea"/>
              </a:rPr>
              <a:t>（四）</a:t>
            </a:r>
            <a:r>
              <a:rPr kumimoji="1" lang="en-US" altLang="zh-CN" dirty="0">
                <a:solidFill>
                  <a:schemeClr val="tx1">
                    <a:lumMod val="50000"/>
                  </a:schemeClr>
                </a:solidFill>
              </a:rPr>
              <a:t>SAP</a:t>
            </a:r>
            <a:r>
              <a:rPr kumimoji="1" lang="zh-CN" altLang="en-US" dirty="0">
                <a:solidFill>
                  <a:schemeClr val="tx1">
                    <a:lumMod val="50000"/>
                  </a:schemeClr>
                </a:solidFill>
              </a:rPr>
              <a:t>付款单</a:t>
            </a:r>
            <a:endParaRPr kumimoji="1" lang="zh-CN" alt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9" name="文本占位符 2"/>
          <p:cNvSpPr>
            <a:spLocks noGrp="1"/>
          </p:cNvSpPr>
          <p:nvPr/>
        </p:nvSpPr>
        <p:spPr>
          <a:xfrm>
            <a:off x="191135" y="732790"/>
            <a:ext cx="6983388" cy="4292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</a:rPr>
              <a:t>1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</a:rPr>
              <a:t>、</a:t>
            </a:r>
            <a:r>
              <a:rPr kumimoji="1" lang="en-US" alt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</a:rPr>
              <a:t>SAP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</a:rPr>
              <a:t>付款单工作量分析（</a:t>
            </a:r>
            <a:r>
              <a:rPr kumimoji="1" lang="en-US" alt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</a:rPr>
              <a:t>1-10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</a:rPr>
              <a:t>月份）</a:t>
            </a:r>
            <a:endParaRPr kumimoji="1" lang="zh-CN" altLang="en-US" b="1" dirty="0">
              <a:solidFill>
                <a:schemeClr val="tx1">
                  <a:lumMod val="50000"/>
                </a:schemeClr>
              </a:solidFill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20" name="文本占位符 25"/>
          <p:cNvSpPr txBox="1"/>
          <p:nvPr/>
        </p:nvSpPr>
        <p:spPr>
          <a:xfrm>
            <a:off x="184785" y="6376035"/>
            <a:ext cx="4185920" cy="28194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kumimoji="1" lang="zh-CN" altLang="en-US" sz="1200" b="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数据来源</a:t>
            </a:r>
            <a:r>
              <a:rPr kumimoji="1" lang="en-US" altLang="zh-CN" sz="1200" b="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:SAP-ZFI086</a:t>
            </a:r>
            <a:endParaRPr kumimoji="1" lang="zh-CN" altLang="en-US" sz="1200" b="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472045" y="1602740"/>
            <a:ext cx="4465320" cy="14103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 fontAlgn="auto">
              <a:lnSpc>
                <a:spcPct val="130000"/>
              </a:lnSpc>
            </a:pPr>
            <a:r>
              <a:rPr lang="en-US" altLang="zh-CN" sz="2000" dirty="0">
                <a:solidFill>
                  <a:schemeClr val="tx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en-US" altLang="zh-CN" dirty="0">
                <a:solidFill>
                  <a:schemeClr val="tx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2021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年</a:t>
            </a:r>
            <a:r>
              <a:rPr lang="en-US" altLang="zh-CN" dirty="0">
                <a:solidFill>
                  <a:schemeClr val="tx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1-10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月共创建</a:t>
            </a:r>
            <a:r>
              <a:rPr lang="en-US" altLang="zh-CN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7197</a:t>
            </a:r>
            <a:r>
              <a:rPr lang="zh-CN" altLang="en-US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条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付款单行项目，其中报销中心处理</a:t>
            </a:r>
            <a:r>
              <a:rPr lang="en-US" altLang="zh-CN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1682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条，占比</a:t>
            </a:r>
            <a:r>
              <a:rPr lang="en-US" altLang="zh-CN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23.37%</a:t>
            </a:r>
            <a:r>
              <a:rPr lang="zh-CN" altLang="en-US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，另外</a:t>
            </a:r>
            <a:r>
              <a:rPr lang="en-US" altLang="zh-CN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76.63%</a:t>
            </a:r>
            <a:r>
              <a:rPr lang="zh-CN" altLang="en-US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为历史业务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。</a:t>
            </a:r>
            <a:endParaRPr lang="en-US" altLang="zh-CN" b="1" dirty="0">
              <a:solidFill>
                <a:schemeClr val="tx1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472191" y="3327035"/>
            <a:ext cx="3640432" cy="1896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l" latinLnBrk="0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zh-CN" altLang="en-US" b="1" dirty="0">
                <a:latin typeface="+mn-ea"/>
                <a:sym typeface="+mn-ea"/>
              </a:rPr>
              <a:t>【建议】</a:t>
            </a:r>
            <a:endParaRPr lang="en-US" altLang="zh-CN" b="1" dirty="0">
              <a:latin typeface="+mn-ea"/>
              <a:sym typeface="+mn-ea"/>
            </a:endParaRPr>
          </a:p>
          <a:p>
            <a:pPr indent="0" algn="l" latinLnBrk="0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n-US" altLang="zh-CN" dirty="0">
                <a:latin typeface="+mn-ea"/>
                <a:sym typeface="+mn-ea"/>
              </a:rPr>
              <a:t>  1.</a:t>
            </a:r>
            <a:r>
              <a:rPr lang="zh-CN" altLang="en-US" dirty="0">
                <a:latin typeface="+mn-ea"/>
                <a:sym typeface="+mn-ea"/>
              </a:rPr>
              <a:t>请各公司尽早处理历史业务；</a:t>
            </a:r>
            <a:endParaRPr lang="en-US" altLang="zh-CN" dirty="0">
              <a:latin typeface="+mn-ea"/>
              <a:sym typeface="+mn-ea"/>
            </a:endParaRPr>
          </a:p>
          <a:p>
            <a:pPr indent="0" algn="l" latinLnBrk="0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n-US" altLang="zh-CN" dirty="0">
                <a:latin typeface="+mn-ea"/>
                <a:sym typeface="+mn-ea"/>
              </a:rPr>
              <a:t>  2.</a:t>
            </a:r>
            <a:r>
              <a:rPr lang="zh-CN" altLang="en-US" dirty="0">
                <a:latin typeface="+mn-ea"/>
                <a:sym typeface="+mn-ea"/>
              </a:rPr>
              <a:t>建议尽早梳理历史业务，按照新业务执行。</a:t>
            </a:r>
            <a:endParaRPr lang="en-US" altLang="zh-CN" dirty="0">
              <a:latin typeface="+mn-ea"/>
              <a:sym typeface="+mn-ea"/>
            </a:endParaRPr>
          </a:p>
          <a:p>
            <a:pPr indent="0" algn="l" latinLnBrk="0">
              <a:lnSpc>
                <a:spcPct val="150000"/>
              </a:lnSpc>
              <a:buFont typeface="Arial" panose="020B0604020202020204" pitchFamily="34" charset="0"/>
              <a:buNone/>
            </a:pP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4785" y="1162050"/>
            <a:ext cx="6926580" cy="43942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"/>
          <p:cNvSpPr>
            <a:spLocks noGrp="1"/>
          </p:cNvSpPr>
          <p:nvPr>
            <p:ph type="title"/>
          </p:nvPr>
        </p:nvSpPr>
        <p:spPr>
          <a:xfrm>
            <a:off x="184785" y="208915"/>
            <a:ext cx="10054590" cy="379730"/>
          </a:xfrm>
        </p:spPr>
        <p:txBody>
          <a:bodyPr/>
          <a:lstStyle/>
          <a:p>
            <a:pPr fontAlgn="auto"/>
            <a:r>
              <a:rPr kumimoji="1" lang="zh-CN" dirty="0">
                <a:solidFill>
                  <a:schemeClr val="tx1">
                    <a:lumMod val="50000"/>
                  </a:schemeClr>
                </a:solidFill>
                <a:sym typeface="+mn-ea"/>
              </a:rPr>
              <a:t>三、</a:t>
            </a:r>
            <a:r>
              <a:rPr kumimoji="1" dirty="0">
                <a:solidFill>
                  <a:schemeClr val="tx1">
                    <a:lumMod val="50000"/>
                  </a:schemeClr>
                </a:solidFill>
                <a:sym typeface="+mn-ea"/>
              </a:rPr>
              <a:t>采购应付业务分析</a:t>
            </a:r>
            <a:r>
              <a:rPr kumimoji="1" lang="en-US" dirty="0">
                <a:solidFill>
                  <a:schemeClr val="tx1">
                    <a:lumMod val="50000"/>
                  </a:schemeClr>
                </a:solidFill>
                <a:sym typeface="+mn-ea"/>
              </a:rPr>
              <a:t>——</a:t>
            </a:r>
            <a:r>
              <a:rPr kumimoji="1" lang="zh-CN" altLang="en-US" dirty="0">
                <a:solidFill>
                  <a:schemeClr val="tx1">
                    <a:lumMod val="50000"/>
                  </a:schemeClr>
                </a:solidFill>
                <a:sym typeface="+mn-ea"/>
              </a:rPr>
              <a:t>（四）</a:t>
            </a:r>
            <a:r>
              <a:rPr kumimoji="1" lang="en-US" altLang="zh-CN" dirty="0">
                <a:solidFill>
                  <a:schemeClr val="tx1">
                    <a:lumMod val="50000"/>
                  </a:schemeClr>
                </a:solidFill>
              </a:rPr>
              <a:t>SAP</a:t>
            </a:r>
            <a:r>
              <a:rPr kumimoji="1" lang="zh-CN" altLang="en-US" dirty="0">
                <a:solidFill>
                  <a:schemeClr val="tx1">
                    <a:lumMod val="50000"/>
                  </a:schemeClr>
                </a:solidFill>
              </a:rPr>
              <a:t>付款单</a:t>
            </a:r>
            <a:endParaRPr kumimoji="1" lang="zh-CN" alt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9" name="文本占位符 2"/>
          <p:cNvSpPr>
            <a:spLocks noGrp="1"/>
          </p:cNvSpPr>
          <p:nvPr/>
        </p:nvSpPr>
        <p:spPr>
          <a:xfrm>
            <a:off x="191135" y="732790"/>
            <a:ext cx="6983388" cy="4292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</a:rPr>
              <a:t>2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</a:rPr>
              <a:t>、</a:t>
            </a:r>
            <a:r>
              <a:rPr kumimoji="1" lang="en-US" alt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</a:rPr>
              <a:t>SAP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</a:rPr>
              <a:t>付款单工作量审批（</a:t>
            </a:r>
            <a:r>
              <a:rPr kumimoji="1" lang="en-US" alt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</a:rPr>
              <a:t>10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</a:rPr>
              <a:t>月份）</a:t>
            </a:r>
            <a:endParaRPr kumimoji="1" lang="zh-CN" altLang="en-US" b="1" dirty="0">
              <a:solidFill>
                <a:schemeClr val="tx1">
                  <a:lumMod val="50000"/>
                </a:schemeClr>
              </a:solidFill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20" name="文本占位符 25"/>
          <p:cNvSpPr txBox="1"/>
          <p:nvPr/>
        </p:nvSpPr>
        <p:spPr>
          <a:xfrm>
            <a:off x="184785" y="6376035"/>
            <a:ext cx="4185920" cy="28194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kumimoji="1" lang="zh-CN" altLang="en-US" sz="1200" b="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数据来源</a:t>
            </a:r>
            <a:r>
              <a:rPr kumimoji="1" lang="en-US" altLang="zh-CN" sz="1200" b="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:SAP-ZFI086</a:t>
            </a:r>
            <a:endParaRPr kumimoji="1" lang="zh-CN" altLang="en-US" sz="1200" b="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580120" y="2679065"/>
            <a:ext cx="3317875" cy="17627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 fontAlgn="auto">
              <a:lnSpc>
                <a:spcPct val="130000"/>
              </a:lnSpc>
            </a:pPr>
            <a:r>
              <a:rPr lang="en-US" altLang="zh-CN" dirty="0">
                <a:solidFill>
                  <a:schemeClr val="tx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2021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年</a:t>
            </a:r>
            <a:r>
              <a:rPr lang="en-US" altLang="zh-CN" dirty="0">
                <a:solidFill>
                  <a:schemeClr val="tx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10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月共创建</a:t>
            </a:r>
            <a:r>
              <a:rPr lang="en-US" altLang="zh-CN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799</a:t>
            </a:r>
            <a:r>
              <a:rPr lang="zh-CN" altLang="en-US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条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付款单行项目，其中报销中心处理</a:t>
            </a:r>
            <a:r>
              <a:rPr lang="en-US" altLang="zh-CN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273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条，占比</a:t>
            </a:r>
            <a:r>
              <a:rPr lang="en-US" altLang="zh-CN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34.17%</a:t>
            </a:r>
            <a:r>
              <a:rPr lang="zh-CN" altLang="en-US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其余为本地财务处理占比</a:t>
            </a:r>
            <a:r>
              <a:rPr lang="en-US" altLang="zh-CN" dirty="0">
                <a:solidFill>
                  <a:schemeClr val="tx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65.83%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。</a:t>
            </a:r>
            <a:endParaRPr lang="en-US" altLang="zh-CN" dirty="0">
              <a:solidFill>
                <a:schemeClr val="tx1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3530" y="1358900"/>
            <a:ext cx="7521575" cy="487108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"/>
          <p:cNvSpPr>
            <a:spLocks noGrp="1"/>
          </p:cNvSpPr>
          <p:nvPr>
            <p:ph type="title"/>
          </p:nvPr>
        </p:nvSpPr>
        <p:spPr>
          <a:xfrm>
            <a:off x="184785" y="208915"/>
            <a:ext cx="10054590" cy="379730"/>
          </a:xfrm>
        </p:spPr>
        <p:txBody>
          <a:bodyPr/>
          <a:lstStyle/>
          <a:p>
            <a:pPr fontAlgn="auto"/>
            <a:r>
              <a:rPr kumimoji="1" lang="zh-CN" dirty="0">
                <a:solidFill>
                  <a:schemeClr val="tx1">
                    <a:lumMod val="50000"/>
                  </a:schemeClr>
                </a:solidFill>
                <a:sym typeface="+mn-ea"/>
              </a:rPr>
              <a:t>三、</a:t>
            </a:r>
            <a:r>
              <a:rPr kumimoji="1" dirty="0">
                <a:solidFill>
                  <a:schemeClr val="tx1">
                    <a:lumMod val="50000"/>
                  </a:schemeClr>
                </a:solidFill>
                <a:sym typeface="+mn-ea"/>
              </a:rPr>
              <a:t>采购应付业务分析</a:t>
            </a:r>
            <a:r>
              <a:rPr kumimoji="1" lang="en-US" dirty="0">
                <a:solidFill>
                  <a:schemeClr val="tx1">
                    <a:lumMod val="50000"/>
                  </a:schemeClr>
                </a:solidFill>
                <a:sym typeface="+mn-ea"/>
              </a:rPr>
              <a:t>——</a:t>
            </a:r>
            <a:r>
              <a:rPr kumimoji="1" lang="zh-CN" altLang="en-US" dirty="0">
                <a:solidFill>
                  <a:schemeClr val="tx1">
                    <a:lumMod val="50000"/>
                  </a:schemeClr>
                </a:solidFill>
                <a:sym typeface="+mn-ea"/>
              </a:rPr>
              <a:t>（四）</a:t>
            </a:r>
            <a:r>
              <a:rPr kumimoji="1" lang="en-US" altLang="zh-CN" dirty="0">
                <a:solidFill>
                  <a:schemeClr val="tx1">
                    <a:lumMod val="50000"/>
                  </a:schemeClr>
                </a:solidFill>
              </a:rPr>
              <a:t>SAP</a:t>
            </a:r>
            <a:r>
              <a:rPr kumimoji="1" lang="zh-CN" altLang="en-US" dirty="0">
                <a:solidFill>
                  <a:schemeClr val="tx1">
                    <a:lumMod val="50000"/>
                  </a:schemeClr>
                </a:solidFill>
              </a:rPr>
              <a:t>付款单</a:t>
            </a:r>
            <a:endParaRPr kumimoji="1" lang="zh-CN" alt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9" name="文本占位符 2"/>
          <p:cNvSpPr>
            <a:spLocks noGrp="1"/>
          </p:cNvSpPr>
          <p:nvPr/>
        </p:nvSpPr>
        <p:spPr>
          <a:xfrm>
            <a:off x="191135" y="732790"/>
            <a:ext cx="6363970" cy="4292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</a:rPr>
              <a:t>3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</a:rPr>
              <a:t>、</a:t>
            </a:r>
            <a:r>
              <a:rPr kumimoji="1" lang="en-US" alt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</a:rPr>
              <a:t>SAP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</a:rPr>
              <a:t>付款失败原因分析（电汇）</a:t>
            </a:r>
            <a:endParaRPr kumimoji="1" lang="zh-CN" altLang="en-US" b="1" dirty="0">
              <a:solidFill>
                <a:schemeClr val="tx1">
                  <a:lumMod val="50000"/>
                </a:schemeClr>
              </a:solidFill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20" name="文本占位符 25"/>
          <p:cNvSpPr txBox="1"/>
          <p:nvPr/>
        </p:nvSpPr>
        <p:spPr>
          <a:xfrm>
            <a:off x="184785" y="6376035"/>
            <a:ext cx="4185920" cy="28194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kumimoji="1" lang="zh-CN" altLang="en-US" sz="1200" b="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数据来源</a:t>
            </a:r>
            <a:r>
              <a:rPr kumimoji="1" lang="en-US" altLang="zh-CN" sz="1200" b="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:SAP-ZFI086</a:t>
            </a:r>
            <a:endParaRPr kumimoji="1" lang="zh-CN" altLang="en-US" sz="1200" b="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600298" y="5286911"/>
            <a:ext cx="9162988" cy="1007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b="1" dirty="0">
                <a:latin typeface="+mn-ea"/>
              </a:rPr>
              <a:t>【建议】：</a:t>
            </a:r>
            <a:endParaRPr lang="en-US" altLang="zh-CN" sz="1600" b="1" dirty="0">
              <a:latin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1600" dirty="0">
                <a:latin typeface="+mn-ea"/>
              </a:rPr>
              <a:t>1.</a:t>
            </a:r>
            <a:r>
              <a:rPr lang="zh-CN" altLang="en-US" sz="1600" dirty="0">
                <a:latin typeface="+mn-ea"/>
              </a:rPr>
              <a:t>付款失败占比较高的公司有邯郸、萍乡、兴安盟，较前几个月有所下降；</a:t>
            </a:r>
            <a:endParaRPr lang="en-US" altLang="zh-CN" sz="1600" dirty="0">
              <a:latin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1600" dirty="0">
                <a:latin typeface="+mn-ea"/>
              </a:rPr>
              <a:t>2.</a:t>
            </a:r>
            <a:r>
              <a:rPr lang="zh-CN" altLang="en-US" sz="1600" dirty="0">
                <a:latin typeface="+mn-ea"/>
              </a:rPr>
              <a:t>请提交付款单时，认真检查银行信息（包含收款方名称、银行账号、联行号等）。</a:t>
            </a:r>
            <a:endParaRPr lang="zh-CN" altLang="en-US" sz="1600" dirty="0">
              <a:latin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45663" y="1056030"/>
            <a:ext cx="4226805" cy="437540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354" y="1081761"/>
            <a:ext cx="4575880" cy="4253908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"/>
          <p:cNvSpPr>
            <a:spLocks noGrp="1"/>
          </p:cNvSpPr>
          <p:nvPr>
            <p:ph type="title"/>
          </p:nvPr>
        </p:nvSpPr>
        <p:spPr>
          <a:xfrm>
            <a:off x="184785" y="208280"/>
            <a:ext cx="10054590" cy="379730"/>
          </a:xfrm>
        </p:spPr>
        <p:txBody>
          <a:bodyPr/>
          <a:lstStyle/>
          <a:p>
            <a:pPr fontAlgn="auto"/>
            <a:r>
              <a:rPr kumimoji="1" lang="zh-CN" dirty="0">
                <a:solidFill>
                  <a:schemeClr val="tx1">
                    <a:lumMod val="50000"/>
                  </a:schemeClr>
                </a:solidFill>
                <a:sym typeface="+mn-ea"/>
              </a:rPr>
              <a:t>三、</a:t>
            </a:r>
            <a:r>
              <a:rPr kumimoji="1" dirty="0">
                <a:solidFill>
                  <a:schemeClr val="tx1">
                    <a:lumMod val="50000"/>
                  </a:schemeClr>
                </a:solidFill>
                <a:sym typeface="+mn-ea"/>
              </a:rPr>
              <a:t>采购应付业务分析</a:t>
            </a:r>
            <a:r>
              <a:rPr kumimoji="1" lang="en-US" dirty="0">
                <a:solidFill>
                  <a:schemeClr val="tx1">
                    <a:lumMod val="50000"/>
                  </a:schemeClr>
                </a:solidFill>
                <a:sym typeface="+mn-ea"/>
              </a:rPr>
              <a:t>——</a:t>
            </a:r>
            <a:r>
              <a:rPr kumimoji="1" lang="zh-CN" altLang="en-US" dirty="0">
                <a:solidFill>
                  <a:schemeClr val="tx1">
                    <a:lumMod val="50000"/>
                  </a:schemeClr>
                </a:solidFill>
                <a:sym typeface="+mn-ea"/>
              </a:rPr>
              <a:t>（四）</a:t>
            </a:r>
            <a:r>
              <a:rPr kumimoji="1" lang="en-US" altLang="zh-CN" dirty="0">
                <a:solidFill>
                  <a:schemeClr val="tx1">
                    <a:lumMod val="50000"/>
                  </a:schemeClr>
                </a:solidFill>
                <a:sym typeface="+mn-ea"/>
              </a:rPr>
              <a:t>SAP</a:t>
            </a:r>
            <a:r>
              <a:rPr kumimoji="1" lang="zh-CN" altLang="en-US" dirty="0">
                <a:solidFill>
                  <a:schemeClr val="tx1">
                    <a:lumMod val="50000"/>
                  </a:schemeClr>
                </a:solidFill>
                <a:sym typeface="+mn-ea"/>
              </a:rPr>
              <a:t>付款单</a:t>
            </a:r>
            <a:endParaRPr kumimoji="1" lang="zh-CN" alt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9" name="文本占位符 2"/>
          <p:cNvSpPr>
            <a:spLocks noGrp="1"/>
          </p:cNvSpPr>
          <p:nvPr/>
        </p:nvSpPr>
        <p:spPr>
          <a:xfrm>
            <a:off x="179400" y="616171"/>
            <a:ext cx="6363970" cy="4292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4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、</a:t>
            </a:r>
            <a:r>
              <a:rPr kumimoji="1" lang="en-US" alt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SAP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付款计划执行情况分析</a:t>
            </a:r>
            <a:endParaRPr kumimoji="1" lang="zh-CN" altLang="en-US" b="1" dirty="0">
              <a:solidFill>
                <a:schemeClr val="tx1">
                  <a:lumMod val="50000"/>
                </a:schemeClr>
              </a:solidFill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20" name="文本占位符 25"/>
          <p:cNvSpPr txBox="1"/>
          <p:nvPr/>
        </p:nvSpPr>
        <p:spPr>
          <a:xfrm>
            <a:off x="184785" y="6376035"/>
            <a:ext cx="4185920" cy="28194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kumimoji="1" lang="zh-CN" altLang="en-US" sz="1200" b="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数据来源</a:t>
            </a:r>
            <a:r>
              <a:rPr kumimoji="1" lang="en-US" altLang="zh-CN" sz="1200" b="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:SAP-ZFI086</a:t>
            </a:r>
            <a:endParaRPr kumimoji="1" lang="zh-CN" altLang="en-US" sz="1200" b="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036310" y="1370965"/>
            <a:ext cx="5782945" cy="47675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30000"/>
              </a:lnSpc>
            </a:pPr>
            <a:r>
              <a:rPr lang="zh-CN" altLang="en-US" b="1" dirty="0"/>
              <a:t>【已计划未支付】占比较高的公司：</a:t>
            </a:r>
            <a:endParaRPr lang="en-US" altLang="zh-CN" b="1" dirty="0"/>
          </a:p>
          <a:p>
            <a:pPr>
              <a:lnSpc>
                <a:spcPct val="130000"/>
              </a:lnSpc>
            </a:pPr>
            <a:r>
              <a:rPr lang="en-US" altLang="zh-CN" dirty="0"/>
              <a:t>1.</a:t>
            </a:r>
            <a:r>
              <a:rPr lang="zh-CN" altLang="en-US" b="1" dirty="0"/>
              <a:t>酒泉公司</a:t>
            </a:r>
            <a:r>
              <a:rPr lang="zh-CN" altLang="en-US" dirty="0"/>
              <a:t>：</a:t>
            </a:r>
            <a:r>
              <a:rPr lang="en-US" altLang="zh-CN" b="1" dirty="0">
                <a:solidFill>
                  <a:srgbClr val="FF0000"/>
                </a:solidFill>
              </a:rPr>
              <a:t>60.55%</a:t>
            </a:r>
            <a:r>
              <a:rPr lang="zh-CN" altLang="en-US" dirty="0"/>
              <a:t>；</a:t>
            </a:r>
            <a:endParaRPr lang="en-US" altLang="zh-CN" dirty="0"/>
          </a:p>
          <a:p>
            <a:pPr>
              <a:lnSpc>
                <a:spcPct val="130000"/>
              </a:lnSpc>
            </a:pPr>
            <a:r>
              <a:rPr lang="en-US" altLang="zh-CN" dirty="0"/>
              <a:t>2.</a:t>
            </a:r>
            <a:r>
              <a:rPr lang="zh-CN" altLang="en-US" b="1" dirty="0"/>
              <a:t>兴安盟公司：</a:t>
            </a:r>
            <a:r>
              <a:rPr lang="en-US" altLang="zh-CN" b="1" dirty="0">
                <a:solidFill>
                  <a:srgbClr val="FF0000"/>
                </a:solidFill>
              </a:rPr>
              <a:t>51.52%</a:t>
            </a:r>
            <a:r>
              <a:rPr lang="zh-CN" altLang="en-US" dirty="0"/>
              <a:t>；</a:t>
            </a:r>
            <a:endParaRPr lang="en-US" altLang="zh-CN" dirty="0"/>
          </a:p>
          <a:p>
            <a:pPr>
              <a:lnSpc>
                <a:spcPct val="130000"/>
              </a:lnSpc>
            </a:pPr>
            <a:r>
              <a:rPr lang="en-US" altLang="zh-CN" dirty="0"/>
              <a:t>3.</a:t>
            </a:r>
            <a:r>
              <a:rPr lang="zh-CN" altLang="en-US" b="1" dirty="0"/>
              <a:t>阜宁公司：</a:t>
            </a:r>
            <a:r>
              <a:rPr lang="en-US" altLang="zh-CN" b="1" dirty="0">
                <a:solidFill>
                  <a:srgbClr val="FF0000"/>
                </a:solidFill>
              </a:rPr>
              <a:t>45.80%</a:t>
            </a:r>
            <a:r>
              <a:rPr lang="zh-CN" altLang="en-US" dirty="0"/>
              <a:t>；</a:t>
            </a:r>
            <a:endParaRPr lang="en-US" altLang="zh-CN" dirty="0"/>
          </a:p>
          <a:p>
            <a:pPr fontAlgn="auto">
              <a:lnSpc>
                <a:spcPct val="130000"/>
              </a:lnSpc>
            </a:pPr>
            <a:endParaRPr lang="en-US" altLang="zh-CN" dirty="0"/>
          </a:p>
          <a:p>
            <a:pPr fontAlgn="auto">
              <a:lnSpc>
                <a:spcPct val="130000"/>
              </a:lnSpc>
            </a:pPr>
            <a:r>
              <a:rPr lang="zh-CN" altLang="en-US" b="1" dirty="0"/>
              <a:t>注释：</a:t>
            </a:r>
            <a:endParaRPr lang="en-US" altLang="zh-CN" b="1" dirty="0"/>
          </a:p>
          <a:p>
            <a:pPr>
              <a:lnSpc>
                <a:spcPct val="130000"/>
              </a:lnSpc>
            </a:pPr>
            <a:r>
              <a:rPr lang="zh-CN" altLang="en-US" b="1" dirty="0"/>
              <a:t>已计划未支付，分为以下两种情况：</a:t>
            </a:r>
            <a:endParaRPr lang="en-US" altLang="zh-CN" b="1" dirty="0"/>
          </a:p>
          <a:p>
            <a:pPr fontAlgn="auto">
              <a:lnSpc>
                <a:spcPct val="130000"/>
              </a:lnSpc>
            </a:pPr>
            <a:r>
              <a:rPr lang="zh-CN" altLang="en-US" dirty="0"/>
              <a:t>①已经提交付款单，</a:t>
            </a:r>
            <a:r>
              <a:rPr lang="zh-CN" altLang="en-US" dirty="0">
                <a:solidFill>
                  <a:srgbClr val="FF0000"/>
                </a:solidFill>
              </a:rPr>
              <a:t>未及时完成审批</a:t>
            </a:r>
            <a:r>
              <a:rPr lang="zh-CN" altLang="en-US" dirty="0"/>
              <a:t>，超过时间，系统自动作废，导致未支付。</a:t>
            </a:r>
            <a:endParaRPr lang="en-US" altLang="zh-CN" dirty="0"/>
          </a:p>
          <a:p>
            <a:pPr fontAlgn="auto">
              <a:lnSpc>
                <a:spcPct val="130000"/>
              </a:lnSpc>
            </a:pPr>
            <a:r>
              <a:rPr lang="zh-CN" altLang="en-US" dirty="0"/>
              <a:t>②已经提交付款单，流程审批完成，报销中心付款，因银行信息不正确支付失败或者被银行退汇。</a:t>
            </a:r>
            <a:endParaRPr lang="en-US" altLang="zh-CN" dirty="0"/>
          </a:p>
          <a:p>
            <a:pPr fontAlgn="auto">
              <a:lnSpc>
                <a:spcPct val="130000"/>
              </a:lnSpc>
            </a:pPr>
            <a:r>
              <a:rPr lang="zh-CN" altLang="en-US" b="1" dirty="0"/>
              <a:t>已支付：</a:t>
            </a:r>
            <a:endParaRPr lang="en-US" altLang="zh-CN" b="1" dirty="0"/>
          </a:p>
          <a:p>
            <a:pPr fontAlgn="auto">
              <a:lnSpc>
                <a:spcPct val="130000"/>
              </a:lnSpc>
            </a:pPr>
            <a:r>
              <a:rPr lang="zh-CN" altLang="en-US" dirty="0"/>
              <a:t>提交付款单完成审批，完成付款。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329483"/>
            <a:ext cx="5743575" cy="4762500"/>
          </a:xfrm>
          <a:prstGeom prst="rect">
            <a:avLst/>
          </a:prstGeom>
        </p:spPr>
      </p:pic>
      <p:sp>
        <p:nvSpPr>
          <p:cNvPr id="12" name="椭圆 11"/>
          <p:cNvSpPr/>
          <p:nvPr/>
        </p:nvSpPr>
        <p:spPr>
          <a:xfrm>
            <a:off x="1012874" y="2883877"/>
            <a:ext cx="633047" cy="407964"/>
          </a:xfrm>
          <a:prstGeom prst="ellipse">
            <a:avLst/>
          </a:prstGeom>
          <a:noFill/>
          <a:ln>
            <a:solidFill>
              <a:srgbClr val="E6000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2799471" y="2039815"/>
            <a:ext cx="717452" cy="365760"/>
          </a:xfrm>
          <a:prstGeom prst="ellipse">
            <a:avLst/>
          </a:prstGeom>
          <a:noFill/>
          <a:ln>
            <a:solidFill>
              <a:srgbClr val="E6000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4786337" y="2475913"/>
            <a:ext cx="633047" cy="407964"/>
          </a:xfrm>
          <a:prstGeom prst="ellipse">
            <a:avLst/>
          </a:prstGeom>
          <a:noFill/>
          <a:ln>
            <a:solidFill>
              <a:srgbClr val="E6000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"/>
          <p:cNvSpPr>
            <a:spLocks noGrp="1"/>
          </p:cNvSpPr>
          <p:nvPr>
            <p:ph type="title"/>
          </p:nvPr>
        </p:nvSpPr>
        <p:spPr>
          <a:xfrm>
            <a:off x="184150" y="210503"/>
            <a:ext cx="10054590" cy="379730"/>
          </a:xfrm>
        </p:spPr>
        <p:txBody>
          <a:bodyPr/>
          <a:lstStyle/>
          <a:p>
            <a:pPr fontAlgn="auto"/>
            <a:r>
              <a:rPr kumimoji="1" lang="zh-CN" dirty="0">
                <a:solidFill>
                  <a:schemeClr val="tx1">
                    <a:lumMod val="50000"/>
                  </a:schemeClr>
                </a:solidFill>
                <a:sym typeface="+mn-ea"/>
              </a:rPr>
              <a:t>三、</a:t>
            </a:r>
            <a:r>
              <a:rPr kumimoji="1" dirty="0">
                <a:solidFill>
                  <a:schemeClr val="tx1">
                    <a:lumMod val="50000"/>
                  </a:schemeClr>
                </a:solidFill>
                <a:sym typeface="+mn-ea"/>
              </a:rPr>
              <a:t>采购应付业务分析</a:t>
            </a:r>
            <a:r>
              <a:rPr kumimoji="1" lang="en-US" dirty="0">
                <a:solidFill>
                  <a:schemeClr val="tx1">
                    <a:lumMod val="50000"/>
                  </a:schemeClr>
                </a:solidFill>
                <a:sym typeface="+mn-ea"/>
              </a:rPr>
              <a:t>——</a:t>
            </a:r>
            <a:r>
              <a:rPr kumimoji="1" lang="zh-CN" altLang="en-US" dirty="0">
                <a:solidFill>
                  <a:schemeClr val="tx1">
                    <a:lumMod val="50000"/>
                  </a:schemeClr>
                </a:solidFill>
                <a:sym typeface="+mn-ea"/>
              </a:rPr>
              <a:t>（四）</a:t>
            </a:r>
            <a:r>
              <a:rPr kumimoji="1" lang="en-US" altLang="zh-CN" dirty="0">
                <a:solidFill>
                  <a:schemeClr val="tx1">
                    <a:lumMod val="50000"/>
                  </a:schemeClr>
                </a:solidFill>
                <a:sym typeface="+mn-ea"/>
              </a:rPr>
              <a:t>SAP</a:t>
            </a:r>
            <a:r>
              <a:rPr kumimoji="1" lang="zh-CN" altLang="en-US" dirty="0">
                <a:solidFill>
                  <a:schemeClr val="tx1">
                    <a:lumMod val="50000"/>
                  </a:schemeClr>
                </a:solidFill>
                <a:sym typeface="+mn-ea"/>
              </a:rPr>
              <a:t>付款单</a:t>
            </a:r>
            <a:endParaRPr kumimoji="1" lang="zh-CN" alt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9" name="文本占位符 2"/>
          <p:cNvSpPr>
            <a:spLocks noGrp="1"/>
          </p:cNvSpPr>
          <p:nvPr/>
        </p:nvSpPr>
        <p:spPr>
          <a:xfrm>
            <a:off x="191135" y="685165"/>
            <a:ext cx="6363970" cy="4292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5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、付款单创建时间分析</a:t>
            </a:r>
            <a:endParaRPr kumimoji="1" lang="zh-CN" altLang="en-US" b="1" dirty="0">
              <a:solidFill>
                <a:schemeClr val="tx1">
                  <a:lumMod val="50000"/>
                </a:schemeClr>
              </a:solidFill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10" name="文本占位符 25"/>
          <p:cNvSpPr txBox="1"/>
          <p:nvPr/>
        </p:nvSpPr>
        <p:spPr>
          <a:xfrm>
            <a:off x="184785" y="6376035"/>
            <a:ext cx="4185920" cy="28194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kumimoji="1" lang="zh-CN" altLang="en-US" sz="1200" b="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数据来源</a:t>
            </a:r>
            <a:r>
              <a:rPr kumimoji="1" lang="en-US" altLang="zh-CN" sz="1200" b="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:SAP-PLAN03</a:t>
            </a:r>
            <a:endParaRPr kumimoji="1" lang="zh-CN" altLang="en-US" sz="1200" b="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555369" y="1232295"/>
            <a:ext cx="5009984" cy="47336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/>
              <a:t>2021年</a:t>
            </a:r>
            <a:r>
              <a:rPr lang="en-US" altLang="zh-CN" dirty="0"/>
              <a:t>10</a:t>
            </a:r>
            <a:r>
              <a:rPr lang="zh-CN" altLang="en-US" dirty="0"/>
              <a:t>月共</a:t>
            </a:r>
            <a:r>
              <a:rPr lang="en-US" altLang="zh-CN" b="1" dirty="0">
                <a:solidFill>
                  <a:srgbClr val="FF0000"/>
                </a:solidFill>
              </a:rPr>
              <a:t>275</a:t>
            </a:r>
            <a:r>
              <a:rPr lang="zh-CN" altLang="en-US" b="1" dirty="0">
                <a:solidFill>
                  <a:srgbClr val="FF0000"/>
                </a:solidFill>
              </a:rPr>
              <a:t>条</a:t>
            </a:r>
            <a:r>
              <a:rPr lang="zh-CN" altLang="en-US" dirty="0"/>
              <a:t>付款明细项目，其中</a:t>
            </a:r>
            <a:r>
              <a:rPr lang="en-US" altLang="zh-CN" dirty="0"/>
              <a:t>46</a:t>
            </a:r>
            <a:r>
              <a:rPr lang="zh-CN" altLang="en-US" dirty="0"/>
              <a:t>条过期作废（未及时审核完成）。</a:t>
            </a:r>
            <a:endParaRPr lang="zh-CN" altLang="en-US" dirty="0"/>
          </a:p>
          <a:p>
            <a:pPr>
              <a:lnSpc>
                <a:spcPct val="130000"/>
              </a:lnSpc>
            </a:pPr>
            <a:r>
              <a:rPr lang="zh-CN" altLang="en-US" dirty="0"/>
              <a:t> </a:t>
            </a:r>
            <a:endParaRPr lang="zh-CN" altLang="en-US" dirty="0"/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zh-CN" altLang="en-US" dirty="0"/>
              <a:t>付款截止日</a:t>
            </a:r>
            <a:r>
              <a:rPr lang="en-US" altLang="zh-CN" dirty="0"/>
              <a:t>25</a:t>
            </a:r>
            <a:r>
              <a:rPr lang="zh-CN" altLang="en-US" dirty="0"/>
              <a:t>日</a:t>
            </a:r>
            <a:r>
              <a:rPr lang="zh-CN" altLang="en-US" b="1" dirty="0"/>
              <a:t>前一周</a:t>
            </a:r>
            <a:r>
              <a:rPr lang="zh-CN" altLang="en-US" dirty="0"/>
              <a:t>创建</a:t>
            </a:r>
            <a:r>
              <a:rPr lang="en-US" altLang="zh-CN" dirty="0"/>
              <a:t>66</a:t>
            </a:r>
            <a:r>
              <a:rPr lang="zh-CN" altLang="en-US" dirty="0"/>
              <a:t>条，占比</a:t>
            </a:r>
            <a:r>
              <a:rPr lang="en-US" altLang="zh-CN" b="1" dirty="0">
                <a:solidFill>
                  <a:srgbClr val="FF0000"/>
                </a:solidFill>
              </a:rPr>
              <a:t>27.05%</a:t>
            </a:r>
            <a:r>
              <a:rPr lang="zh-CN" altLang="en-US" b="1" dirty="0">
                <a:solidFill>
                  <a:srgbClr val="FF0000"/>
                </a:solidFill>
              </a:rPr>
              <a:t>，</a:t>
            </a:r>
            <a:r>
              <a:rPr lang="zh-CN" altLang="en-US" dirty="0"/>
              <a:t>较</a:t>
            </a:r>
            <a:r>
              <a:rPr lang="en-US" altLang="zh-CN" dirty="0"/>
              <a:t>9</a:t>
            </a:r>
            <a:r>
              <a:rPr lang="zh-CN" altLang="en-US" dirty="0"/>
              <a:t>月减少</a:t>
            </a:r>
            <a:r>
              <a:rPr lang="en-US" altLang="zh-CN" dirty="0"/>
              <a:t>2.12%</a:t>
            </a:r>
            <a:r>
              <a:rPr lang="zh-CN" altLang="en-US" dirty="0"/>
              <a:t>，</a:t>
            </a:r>
            <a:r>
              <a:rPr lang="en-US" altLang="zh-CN" b="1" dirty="0"/>
              <a:t>25</a:t>
            </a:r>
            <a:r>
              <a:rPr lang="zh-CN" altLang="en-US" b="1" dirty="0"/>
              <a:t>日当天创建</a:t>
            </a:r>
            <a:r>
              <a:rPr lang="en-US" altLang="zh-CN" b="1" dirty="0"/>
              <a:t>33</a:t>
            </a:r>
            <a:r>
              <a:rPr lang="zh-CN" altLang="en-US" b="1" dirty="0"/>
              <a:t>条付款明细</a:t>
            </a:r>
            <a:r>
              <a:rPr lang="en-US" altLang="zh-CN" b="1" dirty="0"/>
              <a:t>,26-29</a:t>
            </a:r>
            <a:r>
              <a:rPr lang="zh-CN" altLang="en-US" b="1" dirty="0"/>
              <a:t>号创建付款单</a:t>
            </a:r>
            <a:r>
              <a:rPr lang="en-US" altLang="zh-CN" b="1" dirty="0"/>
              <a:t>2</a:t>
            </a:r>
            <a:r>
              <a:rPr lang="zh-CN" altLang="en-US" b="1" dirty="0"/>
              <a:t>条，</a:t>
            </a:r>
            <a:r>
              <a:rPr lang="en-US" altLang="zh-CN" b="1" dirty="0"/>
              <a:t>1</a:t>
            </a:r>
            <a:r>
              <a:rPr lang="zh-CN" altLang="en-US" b="1" dirty="0"/>
              <a:t>条发布中，</a:t>
            </a:r>
            <a:r>
              <a:rPr lang="en-US" altLang="zh-CN" b="1" dirty="0"/>
              <a:t>1</a:t>
            </a:r>
            <a:r>
              <a:rPr lang="zh-CN" altLang="en-US" b="1" dirty="0"/>
              <a:t>条付款</a:t>
            </a:r>
            <a:r>
              <a:rPr lang="zh-CN" altLang="en-US" dirty="0"/>
              <a:t>。</a:t>
            </a:r>
            <a:endParaRPr lang="zh-CN" altLang="en-US" dirty="0"/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endParaRPr lang="zh-CN" altLang="en-US" b="1" dirty="0">
              <a:solidFill>
                <a:srgbClr val="FF0000"/>
              </a:solidFill>
            </a:endParaRP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zh-CN" altLang="en-US" dirty="0"/>
              <a:t>付款截止日</a:t>
            </a:r>
            <a:r>
              <a:rPr lang="en-US" altLang="zh-CN" dirty="0"/>
              <a:t>25</a:t>
            </a:r>
            <a:r>
              <a:rPr lang="zh-CN" altLang="en-US" dirty="0"/>
              <a:t>日</a:t>
            </a:r>
            <a:r>
              <a:rPr lang="zh-CN" altLang="en-US" dirty="0">
                <a:solidFill>
                  <a:srgbClr val="FF0000"/>
                </a:solidFill>
              </a:rPr>
              <a:t>当天财务审核</a:t>
            </a:r>
            <a:r>
              <a:rPr lang="en-US" altLang="zh-CN" dirty="0">
                <a:solidFill>
                  <a:srgbClr val="FF0000"/>
                </a:solidFill>
              </a:rPr>
              <a:t>36</a:t>
            </a:r>
            <a:r>
              <a:rPr lang="zh-CN" altLang="en-US" dirty="0">
                <a:solidFill>
                  <a:srgbClr val="FF0000"/>
                </a:solidFill>
              </a:rPr>
              <a:t>条</a:t>
            </a:r>
            <a:r>
              <a:rPr lang="zh-CN" altLang="en-US" dirty="0"/>
              <a:t>，报销中心审核</a:t>
            </a:r>
            <a:r>
              <a:rPr lang="en-US" altLang="zh-CN" dirty="0"/>
              <a:t>21</a:t>
            </a:r>
            <a:r>
              <a:rPr lang="zh-CN" altLang="en-US" dirty="0"/>
              <a:t>条，占比</a:t>
            </a:r>
            <a:r>
              <a:rPr lang="en-US" altLang="zh-CN" dirty="0"/>
              <a:t>58.33%</a:t>
            </a:r>
            <a:r>
              <a:rPr lang="zh-CN" altLang="en-US" dirty="0"/>
              <a:t>。</a:t>
            </a:r>
            <a:endParaRPr lang="en-US" altLang="zh-CN" dirty="0"/>
          </a:p>
          <a:p>
            <a:pPr>
              <a:lnSpc>
                <a:spcPct val="130000"/>
              </a:lnSpc>
            </a:pPr>
            <a:r>
              <a:rPr lang="zh-CN" altLang="en-US" b="1" dirty="0">
                <a:solidFill>
                  <a:srgbClr val="FF0000"/>
                </a:solidFill>
              </a:rPr>
              <a:t>     </a:t>
            </a:r>
            <a:endParaRPr lang="en-US" altLang="zh-CN" b="1" dirty="0">
              <a:solidFill>
                <a:srgbClr val="FF0000"/>
              </a:solidFill>
            </a:endParaRPr>
          </a:p>
          <a:p>
            <a:pPr>
              <a:lnSpc>
                <a:spcPct val="130000"/>
              </a:lnSpc>
            </a:pPr>
            <a:r>
              <a:rPr lang="zh-CN" altLang="en-US" b="1" dirty="0">
                <a:solidFill>
                  <a:srgbClr val="FF0000"/>
                </a:solidFill>
              </a:rPr>
              <a:t>    本月</a:t>
            </a:r>
            <a:r>
              <a:rPr lang="en-US" altLang="zh-CN" b="1" dirty="0">
                <a:solidFill>
                  <a:srgbClr val="FF0000"/>
                </a:solidFill>
              </a:rPr>
              <a:t>25</a:t>
            </a:r>
            <a:r>
              <a:rPr lang="zh-CN" altLang="en-US" b="1" dirty="0">
                <a:solidFill>
                  <a:srgbClr val="FF0000"/>
                </a:solidFill>
              </a:rPr>
              <a:t>日当天审批单据各公司均有涉及，请各公司及早提交付款单据。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4150" y="1334135"/>
            <a:ext cx="6362065" cy="429768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842133" y="3244118"/>
            <a:ext cx="1312814" cy="2387453"/>
          </a:xfrm>
          <a:prstGeom prst="rect">
            <a:avLst/>
          </a:prstGeom>
          <a:noFill/>
          <a:ln w="38100">
            <a:solidFill>
              <a:srgbClr val="E6000E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"/>
          <p:cNvSpPr>
            <a:spLocks noGrp="1"/>
          </p:cNvSpPr>
          <p:nvPr>
            <p:ph type="title"/>
          </p:nvPr>
        </p:nvSpPr>
        <p:spPr>
          <a:xfrm>
            <a:off x="184785" y="208915"/>
            <a:ext cx="10054590" cy="379730"/>
          </a:xfrm>
        </p:spPr>
        <p:txBody>
          <a:bodyPr/>
          <a:lstStyle/>
          <a:p>
            <a:pPr fontAlgn="auto"/>
            <a:r>
              <a:rPr kumimoji="1" lang="zh-CN" dirty="0">
                <a:solidFill>
                  <a:schemeClr val="tx1">
                    <a:lumMod val="50000"/>
                  </a:schemeClr>
                </a:solidFill>
                <a:sym typeface="+mn-ea"/>
              </a:rPr>
              <a:t>三、</a:t>
            </a:r>
            <a:r>
              <a:rPr kumimoji="1" dirty="0">
                <a:solidFill>
                  <a:schemeClr val="tx1">
                    <a:lumMod val="50000"/>
                  </a:schemeClr>
                </a:solidFill>
                <a:sym typeface="+mn-ea"/>
              </a:rPr>
              <a:t>采购应付业务分析</a:t>
            </a:r>
            <a:r>
              <a:rPr kumimoji="1" lang="en-US" dirty="0">
                <a:solidFill>
                  <a:schemeClr val="tx1">
                    <a:lumMod val="50000"/>
                  </a:schemeClr>
                </a:solidFill>
                <a:sym typeface="+mn-ea"/>
              </a:rPr>
              <a:t>——</a:t>
            </a:r>
            <a:r>
              <a:rPr kumimoji="1" lang="zh-CN" altLang="en-US" dirty="0">
                <a:solidFill>
                  <a:schemeClr val="tx1">
                    <a:lumMod val="50000"/>
                  </a:schemeClr>
                </a:solidFill>
                <a:sym typeface="+mn-ea"/>
              </a:rPr>
              <a:t>（四）</a:t>
            </a:r>
            <a:r>
              <a:rPr kumimoji="1" lang="en-US" altLang="zh-CN" dirty="0">
                <a:solidFill>
                  <a:schemeClr val="tx1">
                    <a:lumMod val="50000"/>
                  </a:schemeClr>
                </a:solidFill>
                <a:sym typeface="+mn-ea"/>
              </a:rPr>
              <a:t>SAP</a:t>
            </a:r>
            <a:r>
              <a:rPr kumimoji="1" lang="zh-CN" altLang="en-US" dirty="0">
                <a:solidFill>
                  <a:schemeClr val="tx1">
                    <a:lumMod val="50000"/>
                  </a:schemeClr>
                </a:solidFill>
                <a:sym typeface="+mn-ea"/>
              </a:rPr>
              <a:t>付款单</a:t>
            </a:r>
            <a:endParaRPr kumimoji="1" lang="zh-CN" alt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9" name="文本占位符 2"/>
          <p:cNvSpPr>
            <a:spLocks noGrp="1"/>
          </p:cNvSpPr>
          <p:nvPr/>
        </p:nvSpPr>
        <p:spPr>
          <a:xfrm>
            <a:off x="191135" y="732790"/>
            <a:ext cx="6363970" cy="4292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6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、</a:t>
            </a:r>
            <a:r>
              <a:rPr kumimoji="1" lang="en-US" alt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SAP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付款单审批拒绝原因分析</a:t>
            </a:r>
            <a:endParaRPr kumimoji="1" lang="zh-CN" altLang="en-US" b="1" dirty="0">
              <a:solidFill>
                <a:schemeClr val="tx1">
                  <a:lumMod val="50000"/>
                </a:schemeClr>
              </a:solidFill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10" name="文本占位符 25"/>
          <p:cNvSpPr txBox="1"/>
          <p:nvPr/>
        </p:nvSpPr>
        <p:spPr>
          <a:xfrm>
            <a:off x="184785" y="6376035"/>
            <a:ext cx="5417185" cy="2667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kumimoji="1" lang="zh-CN" altLang="en-US" sz="1200" b="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数据来源</a:t>
            </a:r>
            <a:r>
              <a:rPr kumimoji="1" lang="en-US" altLang="zh-CN" sz="1200" b="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:自2021年6月</a:t>
            </a:r>
            <a:r>
              <a:rPr kumimoji="1" lang="zh-CN" altLang="en-US" sz="1200" b="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起</a:t>
            </a:r>
            <a:r>
              <a:rPr kumimoji="1" lang="zh-CN" sz="1200" b="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针对</a:t>
            </a:r>
            <a:r>
              <a:rPr kumimoji="1" lang="zh-CN" altLang="en-US" sz="1200" b="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付款稽核退回登记台账。</a:t>
            </a:r>
            <a:endParaRPr kumimoji="1" lang="zh-CN" altLang="en-US" sz="1200" b="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720484" y="5485912"/>
            <a:ext cx="6377940" cy="1090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b="1" dirty="0">
                <a:sym typeface="+mn-ea"/>
              </a:rPr>
              <a:t>【拒绝审批问题】：</a:t>
            </a:r>
            <a:endParaRPr lang="en-US" altLang="zh-CN" b="1" dirty="0"/>
          </a:p>
          <a:p>
            <a:pPr marL="342900" indent="-342900">
              <a:lnSpc>
                <a:spcPct val="130000"/>
              </a:lnSpc>
              <a:buAutoNum type="arabicPeriod"/>
            </a:pPr>
            <a:r>
              <a:rPr lang="en-US" altLang="zh-CN" sz="1600" b="0" i="0" dirty="0">
                <a:effectLst/>
                <a:latin typeface="Segoe UI" panose="020B0502040204020203" pitchFamily="34" charset="0"/>
              </a:rPr>
              <a:t>10</a:t>
            </a:r>
            <a:r>
              <a:rPr lang="zh-CN" altLang="en-US" sz="1600" b="0" i="0" dirty="0">
                <a:effectLst/>
                <a:latin typeface="Segoe UI" panose="020B0502040204020203" pitchFamily="34" charset="0"/>
              </a:rPr>
              <a:t>月拒绝</a:t>
            </a:r>
            <a:r>
              <a:rPr lang="en-US" altLang="zh-CN" sz="1600" b="0" i="0" dirty="0">
                <a:effectLst/>
                <a:latin typeface="Segoe UI" panose="020B0502040204020203" pitchFamily="34" charset="0"/>
              </a:rPr>
              <a:t>15</a:t>
            </a:r>
            <a:r>
              <a:rPr lang="zh-CN" altLang="en-US" sz="1600" b="0" i="0" dirty="0">
                <a:effectLst/>
                <a:latin typeface="Segoe UI" panose="020B0502040204020203" pitchFamily="34" charset="0"/>
              </a:rPr>
              <a:t>条，比上月少</a:t>
            </a:r>
            <a:r>
              <a:rPr lang="en-US" altLang="zh-CN" sz="1600" b="0" i="0" dirty="0">
                <a:effectLst/>
                <a:latin typeface="Segoe UI" panose="020B0502040204020203" pitchFamily="34" charset="0"/>
              </a:rPr>
              <a:t>5</a:t>
            </a:r>
            <a:r>
              <a:rPr lang="zh-CN" altLang="en-US" sz="1600" b="0" i="0" dirty="0">
                <a:effectLst/>
                <a:latin typeface="Segoe UI" panose="020B0502040204020203" pitchFamily="34" charset="0"/>
              </a:rPr>
              <a:t>条，</a:t>
            </a:r>
            <a:r>
              <a:rPr lang="en-US" altLang="zh-CN" sz="1600" b="0" i="0" dirty="0">
                <a:effectLst/>
                <a:latin typeface="Segoe UI" panose="020B0502040204020203" pitchFamily="34" charset="0"/>
              </a:rPr>
              <a:t>SAP</a:t>
            </a:r>
            <a:r>
              <a:rPr lang="zh-CN" altLang="en-US" sz="1600" b="0" i="0" dirty="0">
                <a:effectLst/>
                <a:latin typeface="Segoe UI" panose="020B0502040204020203" pitchFamily="34" charset="0"/>
              </a:rPr>
              <a:t>付款单拒绝审批在逐渐减少</a:t>
            </a:r>
            <a:r>
              <a:rPr lang="zh-CN" altLang="en-US" sz="1600" b="0" i="0" dirty="0">
                <a:solidFill>
                  <a:srgbClr val="252423"/>
                </a:solidFill>
                <a:effectLst/>
                <a:latin typeface="Segoe UI" panose="020B0502040204020203" pitchFamily="34" charset="0"/>
              </a:rPr>
              <a:t>；</a:t>
            </a:r>
            <a:endParaRPr lang="en-US" altLang="zh-CN" sz="1600" b="0" i="0" dirty="0">
              <a:solidFill>
                <a:srgbClr val="252423"/>
              </a:solidFill>
              <a:effectLst/>
              <a:latin typeface="Segoe UI" panose="020B0502040204020203" pitchFamily="34" charset="0"/>
            </a:endParaRPr>
          </a:p>
          <a:p>
            <a:pPr marL="342900" indent="-342900">
              <a:lnSpc>
                <a:spcPct val="130000"/>
              </a:lnSpc>
              <a:buAutoNum type="arabicPeriod"/>
            </a:pPr>
            <a:r>
              <a:rPr lang="en-US" altLang="zh-CN" sz="1600" dirty="0">
                <a:solidFill>
                  <a:srgbClr val="252423"/>
                </a:solidFill>
                <a:latin typeface="Segoe UI" panose="020B0502040204020203" pitchFamily="34" charset="0"/>
              </a:rPr>
              <a:t>10</a:t>
            </a:r>
            <a:r>
              <a:rPr lang="zh-CN" altLang="en-US" sz="1600" dirty="0">
                <a:solidFill>
                  <a:srgbClr val="252423"/>
                </a:solidFill>
                <a:latin typeface="Segoe UI" panose="020B0502040204020203" pitchFamily="34" charset="0"/>
              </a:rPr>
              <a:t>月白城公司审批拒绝最多，占拒绝审批总数的</a:t>
            </a:r>
            <a:r>
              <a:rPr lang="en-US" altLang="zh-CN" sz="1600" dirty="0">
                <a:solidFill>
                  <a:srgbClr val="252423"/>
                </a:solidFill>
                <a:latin typeface="Segoe UI" panose="020B0502040204020203" pitchFamily="34" charset="0"/>
              </a:rPr>
              <a:t>53.33%</a:t>
            </a:r>
            <a:r>
              <a:rPr lang="zh-CN" altLang="en-US" sz="1600" b="0" i="0" dirty="0">
                <a:solidFill>
                  <a:srgbClr val="252423"/>
                </a:solidFill>
                <a:effectLst/>
                <a:latin typeface="Segoe UI" panose="020B0502040204020203" pitchFamily="34" charset="0"/>
              </a:rPr>
              <a:t>。</a:t>
            </a:r>
            <a:endParaRPr lang="en-US" altLang="zh-CN" sz="1600" b="0" i="0" dirty="0">
              <a:solidFill>
                <a:srgbClr val="252423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576" y="1373359"/>
            <a:ext cx="5298831" cy="411128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130" y="4084734"/>
            <a:ext cx="1409700" cy="6191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327" y="1491959"/>
            <a:ext cx="4852254" cy="387408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00" y="0"/>
            <a:ext cx="12179300" cy="6858000"/>
          </a:xfrm>
          <a:prstGeom prst="rect">
            <a:avLst/>
          </a:prstGeom>
        </p:spPr>
      </p:pic>
      <p:sp>
        <p:nvSpPr>
          <p:cNvPr id="12" name="Rectangle 4"/>
          <p:cNvSpPr>
            <a:spLocks noGrp="1" noChangeArrowheads="1"/>
          </p:cNvSpPr>
          <p:nvPr/>
        </p:nvSpPr>
        <p:spPr bwMode="auto">
          <a:xfrm>
            <a:off x="427367" y="389981"/>
            <a:ext cx="1809751" cy="96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4000" b="1" dirty="0">
                <a:solidFill>
                  <a:srgbClr val="D6000F"/>
                </a:solidFill>
                <a:latin typeface="+mj-ea"/>
                <a:ea typeface="+mj-ea"/>
                <a:cs typeface="+mn-ea"/>
                <a:sym typeface="+mn-lt"/>
              </a:rPr>
              <a:t>目 录</a:t>
            </a:r>
            <a:endParaRPr lang="zh-CN" altLang="en-US" sz="4000" b="1" dirty="0">
              <a:solidFill>
                <a:srgbClr val="D6000F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81" name="矩形 80"/>
          <p:cNvSpPr/>
          <p:nvPr/>
        </p:nvSpPr>
        <p:spPr>
          <a:xfrm>
            <a:off x="7128701" y="2670175"/>
            <a:ext cx="4309067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zh-CN" altLang="en-US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第</a:t>
            </a:r>
            <a:r>
              <a:rPr lang="en-US" altLang="zh-CN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3</a:t>
            </a:r>
            <a:r>
              <a:rPr lang="zh-CN" altLang="en-US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部分   </a:t>
            </a:r>
            <a:r>
              <a:rPr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采购应付业务分析</a:t>
            </a:r>
            <a:endParaRPr sz="2000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8" name="矩形 97"/>
          <p:cNvSpPr/>
          <p:nvPr/>
        </p:nvSpPr>
        <p:spPr>
          <a:xfrm>
            <a:off x="7128701" y="4812665"/>
            <a:ext cx="3959114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zh-CN" altLang="en-US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第</a:t>
            </a:r>
            <a:r>
              <a:rPr lang="en-US" altLang="zh-CN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4</a:t>
            </a:r>
            <a:r>
              <a:rPr lang="zh-CN" altLang="en-US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部分   个人报销业务分析</a:t>
            </a:r>
            <a:endParaRPr lang="zh-CN" altLang="en-US" sz="2000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898211" y="2222300"/>
            <a:ext cx="137145" cy="13714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7128701" y="1358265"/>
            <a:ext cx="4577080" cy="553085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zh-CN" altLang="en-US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第</a:t>
            </a:r>
            <a:r>
              <a:rPr lang="en-US" altLang="zh-CN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1</a:t>
            </a:r>
            <a:r>
              <a:rPr lang="zh-CN" altLang="en-US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部分   </a:t>
            </a:r>
            <a:r>
              <a:rPr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报销中心稽核总工作量分析</a:t>
            </a:r>
            <a:endParaRPr sz="2000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128701" y="2014220"/>
            <a:ext cx="4577080" cy="553085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zh-CN" altLang="en-US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第</a:t>
            </a:r>
            <a:r>
              <a:rPr lang="en-US" altLang="zh-CN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2</a:t>
            </a:r>
            <a:r>
              <a:rPr lang="zh-CN" altLang="en-US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部分   </a:t>
            </a:r>
            <a:r>
              <a:rPr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各公司异常问题量化分析</a:t>
            </a:r>
            <a:endParaRPr sz="2000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128701" y="5468620"/>
            <a:ext cx="3959114" cy="55308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zh-CN" altLang="en-US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第</a:t>
            </a:r>
            <a:r>
              <a:rPr lang="en-US" altLang="zh-CN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5</a:t>
            </a:r>
            <a:r>
              <a:rPr lang="zh-CN" altLang="en-US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部分   其他说明</a:t>
            </a:r>
            <a:endParaRPr lang="zh-CN" altLang="en-US" sz="2000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255826" y="3223260"/>
            <a:ext cx="3936189" cy="1706880"/>
          </a:xfrm>
          <a:prstGeom prst="rect">
            <a:avLst/>
          </a:prstGeom>
        </p:spPr>
        <p:txBody>
          <a:bodyPr wrap="square">
            <a:spAutoFit/>
          </a:bodyPr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sz="14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合同评审流程</a:t>
            </a:r>
            <a:endParaRPr sz="1400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sz="14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SCC验收</a:t>
            </a:r>
            <a:endParaRPr sz="1400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sz="14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发票报销分析</a:t>
            </a:r>
            <a:endParaRPr sz="1400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sz="14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SAP付款单</a:t>
            </a:r>
            <a:endParaRPr sz="1400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sz="14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OA流程-YPE04付款申请</a:t>
            </a:r>
            <a:endParaRPr sz="1400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184785" y="208915"/>
            <a:ext cx="10054590" cy="379730"/>
          </a:xfrm>
        </p:spPr>
        <p:txBody>
          <a:bodyPr/>
          <a:lstStyle/>
          <a:p>
            <a:pPr fontAlgn="auto"/>
            <a:r>
              <a:rPr kumimoji="1" lang="zh-CN" dirty="0">
                <a:solidFill>
                  <a:schemeClr val="tx1">
                    <a:lumMod val="50000"/>
                  </a:schemeClr>
                </a:solidFill>
                <a:sym typeface="+mn-ea"/>
              </a:rPr>
              <a:t>三、</a:t>
            </a:r>
            <a:r>
              <a:rPr kumimoji="1" dirty="0">
                <a:solidFill>
                  <a:schemeClr val="tx1">
                    <a:lumMod val="50000"/>
                  </a:schemeClr>
                </a:solidFill>
                <a:sym typeface="+mn-ea"/>
              </a:rPr>
              <a:t>采购应付业务分析</a:t>
            </a:r>
            <a:r>
              <a:rPr kumimoji="1" lang="en-US" dirty="0">
                <a:solidFill>
                  <a:schemeClr val="tx1">
                    <a:lumMod val="50000"/>
                  </a:schemeClr>
                </a:solidFill>
                <a:sym typeface="+mn-ea"/>
              </a:rPr>
              <a:t>——</a:t>
            </a:r>
            <a:r>
              <a:rPr kumimoji="1" lang="zh-CN" altLang="en-US" dirty="0">
                <a:solidFill>
                  <a:schemeClr val="tx1">
                    <a:lumMod val="50000"/>
                  </a:schemeClr>
                </a:solidFill>
                <a:sym typeface="+mn-ea"/>
              </a:rPr>
              <a:t>（四）</a:t>
            </a:r>
            <a:r>
              <a:rPr kumimoji="1" lang="en-US" altLang="zh-CN" dirty="0">
                <a:solidFill>
                  <a:schemeClr val="tx1">
                    <a:lumMod val="50000"/>
                  </a:schemeClr>
                </a:solidFill>
                <a:sym typeface="+mn-ea"/>
              </a:rPr>
              <a:t>SAP</a:t>
            </a:r>
            <a:r>
              <a:rPr kumimoji="1" lang="zh-CN" altLang="en-US" dirty="0">
                <a:solidFill>
                  <a:schemeClr val="tx1">
                    <a:lumMod val="50000"/>
                  </a:schemeClr>
                </a:solidFill>
                <a:sym typeface="+mn-ea"/>
              </a:rPr>
              <a:t>付款单</a:t>
            </a:r>
            <a:endParaRPr kumimoji="1" lang="zh-CN" alt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8" name="文本占位符 2"/>
          <p:cNvSpPr>
            <a:spLocks noGrp="1"/>
          </p:cNvSpPr>
          <p:nvPr/>
        </p:nvSpPr>
        <p:spPr>
          <a:xfrm>
            <a:off x="191135" y="732790"/>
            <a:ext cx="6363970" cy="4292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7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、</a:t>
            </a:r>
            <a:r>
              <a:rPr kumimoji="1" lang="en-US" alt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SAP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付款单审批业务风险提醒（</a:t>
            </a:r>
            <a:r>
              <a:rPr kumimoji="1" lang="en-US" alt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1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）</a:t>
            </a:r>
            <a:endParaRPr kumimoji="1" lang="zh-CN" altLang="en-US" b="1" dirty="0">
              <a:solidFill>
                <a:schemeClr val="tx1">
                  <a:lumMod val="50000"/>
                </a:schemeClr>
              </a:solidFill>
              <a:latin typeface="+mj-ea"/>
              <a:ea typeface="+mj-ea"/>
              <a:cs typeface="+mj-ea"/>
              <a:sym typeface="+mn-ea"/>
            </a:endParaRPr>
          </a:p>
        </p:txBody>
      </p:sp>
      <p:graphicFrame>
        <p:nvGraphicFramePr>
          <p:cNvPr id="9" name="表格 8"/>
          <p:cNvGraphicFramePr/>
          <p:nvPr>
            <p:custDataLst>
              <p:tags r:id="rId1"/>
            </p:custDataLst>
          </p:nvPr>
        </p:nvGraphicFramePr>
        <p:xfrm>
          <a:off x="237490" y="1130301"/>
          <a:ext cx="11818522" cy="4918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430"/>
                <a:gridCol w="2604457"/>
                <a:gridCol w="6215109"/>
                <a:gridCol w="2590526"/>
              </a:tblGrid>
              <a:tr h="42792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b="1" dirty="0">
                          <a:solidFill>
                            <a:schemeClr val="bg1"/>
                          </a:solidFill>
                        </a:rPr>
                        <a:t>序</a:t>
                      </a:r>
                      <a:endParaRPr lang="zh-CN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E265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b="1">
                          <a:solidFill>
                            <a:schemeClr val="bg1"/>
                          </a:solidFill>
                        </a:rPr>
                        <a:t>问题描述</a:t>
                      </a:r>
                      <a:endParaRPr lang="zh-CN" altLang="en-US" sz="1800" b="1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E265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b="1">
                          <a:solidFill>
                            <a:schemeClr val="bg1"/>
                          </a:solidFill>
                        </a:rPr>
                        <a:t>图示</a:t>
                      </a:r>
                      <a:endParaRPr lang="zh-CN" altLang="en-US" sz="1800" b="1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E265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b="1" dirty="0">
                          <a:solidFill>
                            <a:schemeClr val="bg1"/>
                          </a:solidFill>
                          <a:sym typeface="+mn-ea"/>
                        </a:rPr>
                        <a:t>解决方案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sym typeface="+mn-ea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E2657"/>
                    </a:solidFill>
                  </a:tcPr>
                </a:tc>
              </a:tr>
              <a:tr h="19493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altLang="zh-CN" sz="16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sym typeface="+mn-ea"/>
                        </a:rPr>
                        <a:t>SAP</a:t>
                      </a:r>
                      <a:r>
                        <a:rPr lang="zh-CN" altLang="en-US" sz="1600" dirty="0">
                          <a:solidFill>
                            <a:srgbClr val="FF0000"/>
                          </a:solidFill>
                          <a:sym typeface="+mn-ea"/>
                        </a:rPr>
                        <a:t>付款单重复提交</a:t>
                      </a:r>
                      <a:r>
                        <a:rPr lang="zh-CN" altLang="en-US" sz="1600" dirty="0">
                          <a:solidFill>
                            <a:schemeClr val="tx1"/>
                          </a:solidFill>
                          <a:sym typeface="+mn-ea"/>
                        </a:rPr>
                        <a:t>。</a:t>
                      </a:r>
                      <a:endParaRPr lang="zh-CN" altLang="en-US" sz="1600" dirty="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>
                        <a:buNone/>
                      </a:pPr>
                      <a:endParaRPr lang="zh-CN" altLang="en-US" sz="1600" dirty="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1600" dirty="0">
                          <a:solidFill>
                            <a:schemeClr val="tx1"/>
                          </a:solidFill>
                          <a:sym typeface="+mn-ea"/>
                        </a:rPr>
                        <a:t>风险：如果间隔较长时间提交，财务稽核时未识别重复，会造成重复付款。</a:t>
                      </a:r>
                      <a:endParaRPr lang="zh-CN" altLang="en-US" sz="1600" dirty="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600" dirty="0">
                          <a:solidFill>
                            <a:schemeClr val="tx1"/>
                          </a:solidFill>
                        </a:rPr>
                        <a:t>建议：已反馈项目组，从系统源头解决，同时提醒业务人员同一供应商的付款明细行不能重复提交。</a:t>
                      </a:r>
                      <a:endParaRPr lang="en-US" altLang="zh-CN" sz="1600" dirty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1600" dirty="0">
                          <a:solidFill>
                            <a:schemeClr val="tx1"/>
                          </a:solidFill>
                        </a:rPr>
                        <a:t>此问题</a:t>
                      </a:r>
                      <a:r>
                        <a:rPr lang="en-US" altLang="zh-CN" sz="1600" dirty="0">
                          <a:solidFill>
                            <a:schemeClr val="tx1"/>
                          </a:solidFill>
                        </a:rPr>
                        <a:t>7</a:t>
                      </a:r>
                      <a:r>
                        <a:rPr lang="zh-CN" altLang="en-US" sz="1600" dirty="0">
                          <a:solidFill>
                            <a:schemeClr val="tx1"/>
                          </a:solidFill>
                        </a:rPr>
                        <a:t>月份也有发现，目前</a:t>
                      </a:r>
                      <a:r>
                        <a:rPr lang="en-US" altLang="zh-CN" sz="1600" dirty="0">
                          <a:solidFill>
                            <a:schemeClr val="tx1"/>
                          </a:solidFill>
                        </a:rPr>
                        <a:t>SAP</a:t>
                      </a:r>
                      <a:r>
                        <a:rPr lang="zh-CN" altLang="en-US" sz="1600" dirty="0">
                          <a:solidFill>
                            <a:schemeClr val="tx1"/>
                          </a:solidFill>
                        </a:rPr>
                        <a:t>系统源头未解决。</a:t>
                      </a:r>
                      <a:endParaRPr lang="zh-CN" alt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148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altLang="zh-CN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400" dirty="0">
                          <a:solidFill>
                            <a:srgbClr val="FF0000"/>
                          </a:solidFill>
                          <a:sym typeface="+mn-ea"/>
                        </a:rPr>
                        <a:t>创建付款单时参考凭证选择错误：</a:t>
                      </a:r>
                      <a:endParaRPr lang="en-US" altLang="zh-CN" sz="1400" dirty="0">
                        <a:solidFill>
                          <a:srgbClr val="FF0000"/>
                        </a:solidFill>
                        <a:sym typeface="+mn-ea"/>
                      </a:endParaRPr>
                    </a:p>
                    <a:p>
                      <a:pPr marL="342900" indent="-342900">
                        <a:buAutoNum type="arabicPeriod"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sym typeface="+mn-ea"/>
                        </a:rPr>
                        <a:t>因系统原因，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sym typeface="+mn-ea"/>
                        </a:rPr>
                        <a:t>RE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sym typeface="+mn-ea"/>
                        </a:rPr>
                        <a:t>报销发票凭证和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sym typeface="+mn-ea"/>
                        </a:rPr>
                        <a:t>ZA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sym typeface="+mn-ea"/>
                        </a:rPr>
                        <a:t>预付定金凭证都可以带出资金计划。</a:t>
                      </a:r>
                      <a:endParaRPr lang="zh-CN" altLang="en-US" sz="1400" dirty="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 marL="342900" indent="-342900">
                        <a:buAutoNum type="arabicPeriod"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sym typeface="+mn-ea"/>
                        </a:rPr>
                        <a:t>预付款验收后，未提交付款单，先报销发票生成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sym typeface="+mn-ea"/>
                        </a:rPr>
                        <a:t>RE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sym typeface="+mn-ea"/>
                        </a:rPr>
                        <a:t>凭证的，提交预付款付款单时，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sym typeface="+mn-ea"/>
                        </a:rPr>
                        <a:t>RE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sym typeface="+mn-ea"/>
                        </a:rPr>
                        <a:t>凭证会事先跑出资金计划。</a:t>
                      </a:r>
                      <a:endParaRPr lang="zh-CN" altLang="en-US" sz="1400" dirty="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 marL="342900" indent="-342900">
                        <a:buAutoNum type="arabicPeriod"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sym typeface="+mn-ea"/>
                        </a:rPr>
                        <a:t>如果选择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sym typeface="+mn-ea"/>
                        </a:rPr>
                        <a:t>RE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sym typeface="+mn-ea"/>
                        </a:rPr>
                        <a:t>凭证付款，未使用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sym typeface="+mn-ea"/>
                        </a:rPr>
                        <a:t>ZA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sym typeface="+mn-ea"/>
                        </a:rPr>
                        <a:t>凭证，会重复带出资金计划，会造成多付款，而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sym typeface="+mn-ea"/>
                        </a:rPr>
                        <a:t>ZA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  <a:sym typeface="+mn-ea"/>
                        </a:rPr>
                        <a:t>凭证也无法清账。</a:t>
                      </a:r>
                      <a:endParaRPr lang="zh-CN" altLang="en-US" sz="1400" dirty="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600" dirty="0">
                          <a:solidFill>
                            <a:schemeClr val="tx1"/>
                          </a:solidFill>
                        </a:rPr>
                        <a:t>建议：</a:t>
                      </a:r>
                      <a:endParaRPr lang="en-US" altLang="zh-CN" sz="1600" dirty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1600" dirty="0">
                          <a:solidFill>
                            <a:schemeClr val="tx1"/>
                          </a:solidFill>
                        </a:rPr>
                        <a:t>已反馈项目组，从系统源头解决，同时提醒业务人员同一供应商的付款明细行如果有</a:t>
                      </a:r>
                      <a:r>
                        <a:rPr lang="en-US" altLang="zh-CN" sz="1600" dirty="0">
                          <a:solidFill>
                            <a:schemeClr val="tx1"/>
                          </a:solidFill>
                        </a:rPr>
                        <a:t>RE</a:t>
                      </a:r>
                      <a:r>
                        <a:rPr lang="zh-CN" altLang="en-US" sz="1600" dirty="0">
                          <a:solidFill>
                            <a:schemeClr val="tx1"/>
                          </a:solidFill>
                        </a:rPr>
                        <a:t>和</a:t>
                      </a:r>
                      <a:r>
                        <a:rPr lang="en-US" altLang="zh-CN" sz="1600" dirty="0">
                          <a:solidFill>
                            <a:schemeClr val="tx1"/>
                          </a:solidFill>
                        </a:rPr>
                        <a:t>ZA</a:t>
                      </a:r>
                      <a:r>
                        <a:rPr lang="zh-CN" altLang="en-US" sz="1600" dirty="0">
                          <a:solidFill>
                            <a:schemeClr val="tx1"/>
                          </a:solidFill>
                        </a:rPr>
                        <a:t>凭证同时带出预付款资金计划，</a:t>
                      </a:r>
                      <a:r>
                        <a:rPr lang="zh-CN" altLang="en-US" sz="1600" dirty="0">
                          <a:solidFill>
                            <a:srgbClr val="FF0000"/>
                          </a:solidFill>
                        </a:rPr>
                        <a:t>请选择</a:t>
                      </a:r>
                      <a:r>
                        <a:rPr lang="en-US" altLang="zh-CN" sz="1600" dirty="0">
                          <a:solidFill>
                            <a:srgbClr val="FF0000"/>
                          </a:solidFill>
                        </a:rPr>
                        <a:t>ZA</a:t>
                      </a:r>
                      <a:r>
                        <a:rPr lang="zh-CN" altLang="en-US" sz="1600" dirty="0">
                          <a:solidFill>
                            <a:schemeClr val="tx1"/>
                          </a:solidFill>
                        </a:rPr>
                        <a:t>凭证付款，</a:t>
                      </a:r>
                      <a:r>
                        <a:rPr lang="zh-CN" altLang="en-US" sz="1600" b="1" dirty="0">
                          <a:solidFill>
                            <a:srgbClr val="FF0000"/>
                          </a:solidFill>
                        </a:rPr>
                        <a:t>避免</a:t>
                      </a:r>
                      <a:r>
                        <a:rPr lang="zh-CN" altLang="en-US" sz="1600" dirty="0">
                          <a:solidFill>
                            <a:schemeClr val="tx1"/>
                          </a:solidFill>
                        </a:rPr>
                        <a:t>付款重复。</a:t>
                      </a:r>
                      <a:endParaRPr lang="zh-CN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125" y="2301168"/>
            <a:ext cx="4405690" cy="53753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3991" y="2744366"/>
            <a:ext cx="1578794" cy="26590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6125" y="1767510"/>
            <a:ext cx="4233201" cy="37725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660" y="1819130"/>
            <a:ext cx="1762125" cy="25717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6125" y="2934393"/>
            <a:ext cx="4334535" cy="3555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200675" y="6247912"/>
            <a:ext cx="41821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0" i="0" dirty="0">
                <a:solidFill>
                  <a:srgbClr val="171A1D"/>
                </a:solidFill>
                <a:effectLst/>
                <a:latin typeface="+mn-ea"/>
              </a:rPr>
              <a:t>注：各公司审核付款单时请参考总部</a:t>
            </a:r>
            <a:r>
              <a:rPr lang="en-US" altLang="zh-CN" sz="1600" b="0" i="0" dirty="0">
                <a:solidFill>
                  <a:srgbClr val="171A1D"/>
                </a:solidFill>
                <a:effectLst/>
                <a:latin typeface="+mn-ea"/>
              </a:rPr>
              <a:t>PBI</a:t>
            </a:r>
            <a:r>
              <a:rPr lang="zh-CN" altLang="en-US" sz="1600" b="0" i="0" dirty="0">
                <a:solidFill>
                  <a:srgbClr val="171A1D"/>
                </a:solidFill>
                <a:effectLst/>
                <a:latin typeface="+mn-ea"/>
              </a:rPr>
              <a:t>模型</a:t>
            </a:r>
            <a:endParaRPr lang="zh-CN" altLang="en-US" sz="1600" dirty="0">
              <a:latin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6125" y="4551045"/>
            <a:ext cx="6104890" cy="70612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4150" y="1280795"/>
            <a:ext cx="7478395" cy="5004435"/>
          </a:xfrm>
          <a:prstGeom prst="rect">
            <a:avLst/>
          </a:prstGeom>
        </p:spPr>
      </p:pic>
      <p:sp>
        <p:nvSpPr>
          <p:cNvPr id="17" name="标题 1"/>
          <p:cNvSpPr>
            <a:spLocks noGrp="1"/>
          </p:cNvSpPr>
          <p:nvPr>
            <p:ph type="title"/>
          </p:nvPr>
        </p:nvSpPr>
        <p:spPr>
          <a:xfrm>
            <a:off x="184785" y="208915"/>
            <a:ext cx="10054590" cy="542290"/>
          </a:xfrm>
        </p:spPr>
        <p:txBody>
          <a:bodyPr/>
          <a:lstStyle/>
          <a:p>
            <a:pPr fontAlgn="auto"/>
            <a:r>
              <a:rPr kumimoji="1" lang="zh-CN" dirty="0">
                <a:solidFill>
                  <a:schemeClr val="tx1">
                    <a:lumMod val="50000"/>
                  </a:schemeClr>
                </a:solidFill>
                <a:sym typeface="+mn-ea"/>
              </a:rPr>
              <a:t>三、</a:t>
            </a:r>
            <a:r>
              <a:rPr kumimoji="1" dirty="0">
                <a:solidFill>
                  <a:schemeClr val="tx1">
                    <a:lumMod val="50000"/>
                  </a:schemeClr>
                </a:solidFill>
                <a:sym typeface="+mn-ea"/>
              </a:rPr>
              <a:t>采购应付业务分析</a:t>
            </a:r>
            <a:r>
              <a:rPr kumimoji="1" lang="en-US" dirty="0">
                <a:solidFill>
                  <a:schemeClr val="tx1">
                    <a:lumMod val="50000"/>
                  </a:schemeClr>
                </a:solidFill>
                <a:sym typeface="+mn-ea"/>
              </a:rPr>
              <a:t>——</a:t>
            </a:r>
            <a:r>
              <a:rPr kumimoji="1" lang="zh-CN" altLang="en-US" dirty="0">
                <a:solidFill>
                  <a:schemeClr val="tx1">
                    <a:lumMod val="50000"/>
                  </a:schemeClr>
                </a:solidFill>
                <a:sym typeface="+mn-ea"/>
              </a:rPr>
              <a:t>（五）</a:t>
            </a:r>
            <a:r>
              <a:rPr kumimoji="1" lang="en-US" altLang="zh-CN" dirty="0">
                <a:solidFill>
                  <a:schemeClr val="tx1">
                    <a:lumMod val="50000"/>
                  </a:schemeClr>
                </a:solidFill>
              </a:rPr>
              <a:t>OA</a:t>
            </a:r>
            <a:r>
              <a:rPr kumimoji="1" lang="zh-CN" altLang="en-US" dirty="0">
                <a:solidFill>
                  <a:schemeClr val="tx1">
                    <a:lumMod val="50000"/>
                  </a:schemeClr>
                </a:solidFill>
              </a:rPr>
              <a:t>流程</a:t>
            </a:r>
            <a:r>
              <a:rPr kumimoji="1" lang="en-US" altLang="zh-CN" dirty="0">
                <a:solidFill>
                  <a:schemeClr val="tx1">
                    <a:lumMod val="50000"/>
                  </a:schemeClr>
                </a:solidFill>
              </a:rPr>
              <a:t>-YPE04</a:t>
            </a:r>
            <a:r>
              <a:rPr kumimoji="1" lang="zh-CN" altLang="en-US" dirty="0">
                <a:solidFill>
                  <a:schemeClr val="tx1">
                    <a:lumMod val="50000"/>
                  </a:schemeClr>
                </a:solidFill>
              </a:rPr>
              <a:t>付款申请</a:t>
            </a:r>
            <a:endParaRPr kumimoji="1" lang="zh-CN" alt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0" name="文本占位符 25"/>
          <p:cNvSpPr txBox="1"/>
          <p:nvPr/>
        </p:nvSpPr>
        <p:spPr>
          <a:xfrm>
            <a:off x="184785" y="6376035"/>
            <a:ext cx="4185920" cy="28194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kumimoji="1" lang="zh-CN" altLang="en-US" sz="1200" b="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数据来源</a:t>
            </a:r>
            <a:r>
              <a:rPr kumimoji="1" lang="en-US" altLang="zh-CN" sz="1200" b="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:YPE04</a:t>
            </a:r>
            <a:r>
              <a:rPr kumimoji="1" lang="zh-CN" altLang="en-US" sz="1200" b="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叶片付款申请流程</a:t>
            </a:r>
            <a:endParaRPr kumimoji="1" lang="zh-CN" altLang="en-US" sz="1200" b="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515225" y="2941320"/>
            <a:ext cx="3810635" cy="15297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auto">
              <a:lnSpc>
                <a:spcPct val="130000"/>
              </a:lnSpc>
            </a:pPr>
            <a:r>
              <a:rPr lang="en-US" altLang="zh-CN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2021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年</a:t>
            </a:r>
            <a:r>
              <a:rPr lang="en-US" altLang="zh-CN" dirty="0">
                <a:solidFill>
                  <a:srgbClr val="FF000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1-10</a:t>
            </a:r>
            <a:r>
              <a:rPr lang="zh-CN" altLang="en-US" dirty="0">
                <a:solidFill>
                  <a:srgbClr val="FF000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月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各公司</a:t>
            </a:r>
            <a:r>
              <a:rPr lang="en-US" altLang="zh-CN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OA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对公付款流程共计</a:t>
            </a:r>
            <a:r>
              <a:rPr lang="en-US" altLang="zh-CN" dirty="0">
                <a:solidFill>
                  <a:srgbClr val="FF000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606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条。</a:t>
            </a:r>
            <a:endParaRPr lang="zh-CN" altLang="en-US" dirty="0">
              <a:solidFill>
                <a:schemeClr val="tx1">
                  <a:lumMod val="50000"/>
                </a:schemeClr>
              </a:solidFill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 fontAlgn="auto"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业务</a:t>
            </a:r>
            <a:r>
              <a:rPr lang="zh-CN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共分为</a:t>
            </a:r>
            <a:r>
              <a:rPr lang="en-US" altLang="zh-CN" dirty="0">
                <a:solidFill>
                  <a:srgbClr val="FF000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7</a:t>
            </a:r>
            <a:r>
              <a:rPr lang="zh-CN" altLang="en-US" dirty="0">
                <a:solidFill>
                  <a:srgbClr val="FF000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类。</a:t>
            </a:r>
            <a:endParaRPr lang="zh-CN" altLang="en-US" dirty="0">
              <a:solidFill>
                <a:srgbClr val="FF0000"/>
              </a:solidFill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 fontAlgn="auto"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其中可通过</a:t>
            </a:r>
            <a:r>
              <a:rPr lang="en-US" altLang="zh-CN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SAP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进行付款共计</a:t>
            </a:r>
            <a:r>
              <a:rPr lang="en-US" altLang="zh-CN" dirty="0">
                <a:solidFill>
                  <a:srgbClr val="FF000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243</a:t>
            </a:r>
            <a:r>
              <a:rPr lang="zh-CN" altLang="en-US" dirty="0">
                <a:solidFill>
                  <a:srgbClr val="FF000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条。</a:t>
            </a:r>
            <a:endParaRPr lang="zh-CN" altLang="en-US" dirty="0">
              <a:solidFill>
                <a:schemeClr val="tx1">
                  <a:lumMod val="50000"/>
                </a:schemeClr>
              </a:solidFill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9" name="文本占位符 2"/>
          <p:cNvSpPr>
            <a:spLocks noGrp="1"/>
          </p:cNvSpPr>
          <p:nvPr/>
        </p:nvSpPr>
        <p:spPr>
          <a:xfrm>
            <a:off x="191135" y="732790"/>
            <a:ext cx="6363970" cy="4292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1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、</a:t>
            </a:r>
            <a:r>
              <a:rPr kumimoji="1" lang="en-US" alt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2021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年</a:t>
            </a:r>
            <a:r>
              <a:rPr kumimoji="1" lang="en-US" alt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1-10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月</a:t>
            </a:r>
            <a:r>
              <a:rPr kumimoji="1" lang="en-US" alt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OA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对公付款单分析</a:t>
            </a:r>
            <a:endParaRPr kumimoji="1" lang="zh-CN" altLang="en-US" b="1" dirty="0">
              <a:solidFill>
                <a:schemeClr val="tx1">
                  <a:lumMod val="50000"/>
                </a:schemeClr>
              </a:solidFill>
              <a:latin typeface="+mj-ea"/>
              <a:ea typeface="+mj-ea"/>
              <a:cs typeface="+mj-ea"/>
              <a:sym typeface="+mn-ea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"/>
          <p:cNvSpPr>
            <a:spLocks noGrp="1"/>
          </p:cNvSpPr>
          <p:nvPr>
            <p:ph type="title"/>
          </p:nvPr>
        </p:nvSpPr>
        <p:spPr>
          <a:xfrm>
            <a:off x="184785" y="208915"/>
            <a:ext cx="10054590" cy="542290"/>
          </a:xfrm>
        </p:spPr>
        <p:txBody>
          <a:bodyPr/>
          <a:lstStyle/>
          <a:p>
            <a:pPr fontAlgn="auto"/>
            <a:r>
              <a:rPr kumimoji="1" lang="zh-CN" dirty="0">
                <a:solidFill>
                  <a:schemeClr val="tx1">
                    <a:lumMod val="50000"/>
                  </a:schemeClr>
                </a:solidFill>
                <a:sym typeface="+mn-ea"/>
              </a:rPr>
              <a:t>三、</a:t>
            </a:r>
            <a:r>
              <a:rPr kumimoji="1" dirty="0">
                <a:solidFill>
                  <a:schemeClr val="tx1">
                    <a:lumMod val="50000"/>
                  </a:schemeClr>
                </a:solidFill>
                <a:sym typeface="+mn-ea"/>
              </a:rPr>
              <a:t>采购应付业务分析</a:t>
            </a:r>
            <a:r>
              <a:rPr kumimoji="1" lang="en-US" dirty="0">
                <a:solidFill>
                  <a:schemeClr val="tx1">
                    <a:lumMod val="50000"/>
                  </a:schemeClr>
                </a:solidFill>
                <a:sym typeface="+mn-ea"/>
              </a:rPr>
              <a:t>——</a:t>
            </a:r>
            <a:r>
              <a:rPr kumimoji="1" lang="zh-CN" altLang="en-US" dirty="0">
                <a:solidFill>
                  <a:schemeClr val="tx1">
                    <a:lumMod val="50000"/>
                  </a:schemeClr>
                </a:solidFill>
                <a:sym typeface="+mn-ea"/>
              </a:rPr>
              <a:t>（五）</a:t>
            </a:r>
            <a:r>
              <a:rPr kumimoji="1" lang="en-US" altLang="zh-CN" dirty="0">
                <a:solidFill>
                  <a:schemeClr val="tx1">
                    <a:lumMod val="50000"/>
                  </a:schemeClr>
                </a:solidFill>
              </a:rPr>
              <a:t>OA</a:t>
            </a:r>
            <a:r>
              <a:rPr kumimoji="1" lang="zh-CN" altLang="en-US" dirty="0">
                <a:solidFill>
                  <a:schemeClr val="tx1">
                    <a:lumMod val="50000"/>
                  </a:schemeClr>
                </a:solidFill>
              </a:rPr>
              <a:t>流程</a:t>
            </a:r>
            <a:r>
              <a:rPr kumimoji="1" lang="en-US" altLang="zh-CN" dirty="0">
                <a:solidFill>
                  <a:schemeClr val="tx1">
                    <a:lumMod val="50000"/>
                  </a:schemeClr>
                </a:solidFill>
              </a:rPr>
              <a:t>-YPE04</a:t>
            </a:r>
            <a:r>
              <a:rPr kumimoji="1" lang="zh-CN" altLang="en-US" dirty="0">
                <a:solidFill>
                  <a:schemeClr val="tx1">
                    <a:lumMod val="50000"/>
                  </a:schemeClr>
                </a:solidFill>
              </a:rPr>
              <a:t>付款申请</a:t>
            </a:r>
            <a:endParaRPr kumimoji="1" lang="zh-CN" alt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0" name="文本占位符 25"/>
          <p:cNvSpPr txBox="1"/>
          <p:nvPr/>
        </p:nvSpPr>
        <p:spPr>
          <a:xfrm>
            <a:off x="184785" y="6376035"/>
            <a:ext cx="4185920" cy="28194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kumimoji="1" lang="zh-CN" altLang="en-US" sz="1200" b="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数据来源</a:t>
            </a:r>
            <a:r>
              <a:rPr kumimoji="1" lang="en-US" altLang="zh-CN" sz="1200" b="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:YPE04</a:t>
            </a:r>
            <a:r>
              <a:rPr kumimoji="1" lang="zh-CN" altLang="en-US" sz="1200" b="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叶片付款申请流程</a:t>
            </a:r>
            <a:endParaRPr kumimoji="1" lang="zh-CN" altLang="en-US" sz="1200" b="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9" name="文本占位符 2"/>
          <p:cNvSpPr>
            <a:spLocks noGrp="1"/>
          </p:cNvSpPr>
          <p:nvPr/>
        </p:nvSpPr>
        <p:spPr>
          <a:xfrm>
            <a:off x="191135" y="732790"/>
            <a:ext cx="6363970" cy="4292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2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、</a:t>
            </a:r>
            <a:r>
              <a:rPr kumimoji="1" lang="en-US" alt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2021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年</a:t>
            </a:r>
            <a:r>
              <a:rPr kumimoji="1" lang="en-US" alt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10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月</a:t>
            </a:r>
            <a:r>
              <a:rPr kumimoji="1" lang="en-US" alt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OA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付款单分析</a:t>
            </a:r>
            <a:endParaRPr kumimoji="1" lang="zh-CN" altLang="en-US" b="1" dirty="0">
              <a:solidFill>
                <a:schemeClr val="tx1">
                  <a:lumMod val="50000"/>
                </a:schemeClr>
              </a:solidFill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435850" y="2249805"/>
            <a:ext cx="4420235" cy="15297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auto">
              <a:lnSpc>
                <a:spcPct val="130000"/>
              </a:lnSpc>
            </a:pPr>
            <a:r>
              <a:rPr lang="en-US" altLang="zh-CN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2021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年</a:t>
            </a:r>
            <a:r>
              <a:rPr lang="en-US" altLang="zh-CN" dirty="0">
                <a:solidFill>
                  <a:srgbClr val="FF000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10</a:t>
            </a:r>
            <a:r>
              <a:rPr lang="zh-CN" altLang="en-US" dirty="0">
                <a:solidFill>
                  <a:srgbClr val="FF000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月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各公司</a:t>
            </a:r>
            <a:r>
              <a:rPr lang="en-US" altLang="zh-CN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OA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对公付款单共计</a:t>
            </a:r>
            <a:r>
              <a:rPr lang="en-US" altLang="zh-CN" dirty="0">
                <a:solidFill>
                  <a:srgbClr val="FF000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86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条。</a:t>
            </a:r>
            <a:endParaRPr lang="zh-CN" altLang="en-US" dirty="0">
              <a:solidFill>
                <a:schemeClr val="tx1">
                  <a:lumMod val="50000"/>
                </a:schemeClr>
              </a:solidFill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 fontAlgn="auto"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业务</a:t>
            </a:r>
            <a:r>
              <a:rPr lang="zh-CN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共分为</a:t>
            </a:r>
            <a:r>
              <a:rPr lang="en-US" altLang="zh-CN" dirty="0">
                <a:solidFill>
                  <a:srgbClr val="FF000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5</a:t>
            </a:r>
            <a:r>
              <a:rPr lang="zh-CN" altLang="en-US" dirty="0">
                <a:solidFill>
                  <a:srgbClr val="FF000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类。</a:t>
            </a:r>
            <a:endParaRPr lang="zh-CN" altLang="en-US" dirty="0">
              <a:solidFill>
                <a:srgbClr val="FF0000"/>
              </a:solidFill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 fontAlgn="auto">
              <a:lnSpc>
                <a:spcPct val="130000"/>
              </a:lnSpc>
            </a:pPr>
            <a:endParaRPr lang="zh-CN" altLang="en-US" dirty="0">
              <a:solidFill>
                <a:schemeClr val="tx1">
                  <a:lumMod val="50000"/>
                </a:schemeClr>
              </a:solidFill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 fontAlgn="auto">
              <a:lnSpc>
                <a:spcPct val="130000"/>
              </a:lnSpc>
            </a:pPr>
            <a:endParaRPr lang="zh-CN" altLang="en-US" dirty="0">
              <a:solidFill>
                <a:schemeClr val="tx1">
                  <a:lumMod val="50000"/>
                </a:schemeClr>
              </a:solidFill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638415" y="4055110"/>
            <a:ext cx="4014470" cy="20574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 latinLnBrk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>
                <a:solidFill>
                  <a:srgbClr val="FF0000"/>
                </a:solidFill>
                <a:sym typeface="+mn-ea"/>
              </a:rPr>
              <a:t>【建议】</a:t>
            </a:r>
            <a:endParaRPr lang="zh-CN" altLang="en-US">
              <a:solidFill>
                <a:srgbClr val="FF0000"/>
              </a:solidFill>
              <a:sym typeface="+mn-ea"/>
            </a:endParaRPr>
          </a:p>
          <a:p>
            <a:pPr indent="0" algn="l" latinLnBrk="0">
              <a:lnSpc>
                <a:spcPct val="150000"/>
              </a:lnSpc>
              <a:buFont typeface="Arial" panose="020B0604020202020204" pitchFamily="34" charset="0"/>
              <a:buNone/>
            </a:pPr>
            <a:endParaRPr lang="zh-CN" altLang="en-US">
              <a:solidFill>
                <a:srgbClr val="FF0000"/>
              </a:solidFill>
              <a:sym typeface="+mn-ea"/>
            </a:endParaRPr>
          </a:p>
          <a:p>
            <a:pPr algn="l" fontAlgn="auto">
              <a:lnSpc>
                <a:spcPct val="130000"/>
              </a:lnSpc>
              <a:buClrTx/>
              <a:buSzTx/>
              <a:buFont typeface="Arial" panose="020B0604020202020204" pitchFamily="34" charset="0"/>
              <a:buNone/>
            </a:pPr>
            <a:r>
              <a:rPr lang="en-US" altLang="zh-CN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除预付储值外，原则上，不允许使用OA流程付款。</a:t>
            </a:r>
            <a:endParaRPr lang="en-US" altLang="zh-CN" dirty="0">
              <a:solidFill>
                <a:schemeClr val="tx1">
                  <a:lumMod val="50000"/>
                </a:schemeClr>
              </a:solidFill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 algn="l" latinLnBrk="0">
              <a:lnSpc>
                <a:spcPct val="150000"/>
              </a:lnSpc>
              <a:buFont typeface="Arial" panose="020B0604020202020204" pitchFamily="34" charset="0"/>
              <a:buNone/>
            </a:pP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4940" y="1166495"/>
            <a:ext cx="7280910" cy="5132705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00" y="0"/>
            <a:ext cx="12179300" cy="6858000"/>
          </a:xfrm>
          <a:prstGeom prst="rect">
            <a:avLst/>
          </a:prstGeom>
        </p:spPr>
      </p:pic>
      <p:sp>
        <p:nvSpPr>
          <p:cNvPr id="12" name="Rectangle 4"/>
          <p:cNvSpPr>
            <a:spLocks noGrp="1" noChangeArrowheads="1"/>
          </p:cNvSpPr>
          <p:nvPr/>
        </p:nvSpPr>
        <p:spPr bwMode="auto">
          <a:xfrm>
            <a:off x="427367" y="389981"/>
            <a:ext cx="1809751" cy="96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4000" b="1" dirty="0">
                <a:solidFill>
                  <a:srgbClr val="D6000F"/>
                </a:solidFill>
                <a:latin typeface="+mj-ea"/>
                <a:ea typeface="+mj-ea"/>
                <a:cs typeface="+mn-ea"/>
                <a:sym typeface="+mn-lt"/>
              </a:rPr>
              <a:t>目 录</a:t>
            </a:r>
            <a:endParaRPr lang="zh-CN" altLang="en-US" sz="4000" b="1" dirty="0">
              <a:solidFill>
                <a:srgbClr val="D6000F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81" name="矩形 80"/>
          <p:cNvSpPr/>
          <p:nvPr/>
        </p:nvSpPr>
        <p:spPr>
          <a:xfrm>
            <a:off x="7128701" y="2670175"/>
            <a:ext cx="4309067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zh-CN" altLang="en-US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第</a:t>
            </a:r>
            <a:r>
              <a:rPr lang="en-US" altLang="zh-CN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3</a:t>
            </a:r>
            <a:r>
              <a:rPr lang="zh-CN" altLang="en-US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部分   </a:t>
            </a:r>
            <a:r>
              <a:rPr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采购应付业务分析</a:t>
            </a:r>
            <a:endParaRPr sz="2000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8" name="矩形 97"/>
          <p:cNvSpPr/>
          <p:nvPr/>
        </p:nvSpPr>
        <p:spPr>
          <a:xfrm>
            <a:off x="7128701" y="4812665"/>
            <a:ext cx="3959114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zh-CN" altLang="en-US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第</a:t>
            </a:r>
            <a:r>
              <a:rPr lang="en-US" altLang="zh-CN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4</a:t>
            </a:r>
            <a:r>
              <a:rPr lang="zh-CN" altLang="en-US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部分   个人报销业务分析</a:t>
            </a:r>
            <a:endParaRPr lang="zh-CN" altLang="en-US" sz="2000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867096" y="5020745"/>
            <a:ext cx="137145" cy="13714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7128701" y="1358265"/>
            <a:ext cx="4577080" cy="553085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zh-CN" altLang="en-US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第</a:t>
            </a:r>
            <a:r>
              <a:rPr lang="en-US" altLang="zh-CN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1</a:t>
            </a:r>
            <a:r>
              <a:rPr lang="zh-CN" altLang="en-US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部分   </a:t>
            </a:r>
            <a:r>
              <a:rPr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报销中心稽核总工作量分析</a:t>
            </a:r>
            <a:endParaRPr sz="2000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128701" y="2014220"/>
            <a:ext cx="4577080" cy="553085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zh-CN" altLang="en-US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第</a:t>
            </a:r>
            <a:r>
              <a:rPr lang="en-US" altLang="zh-CN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2</a:t>
            </a:r>
            <a:r>
              <a:rPr lang="zh-CN" altLang="en-US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部分   </a:t>
            </a:r>
            <a:r>
              <a:rPr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各公司异常问题量化分析</a:t>
            </a:r>
            <a:endParaRPr sz="2000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128701" y="5468620"/>
            <a:ext cx="3959114" cy="55308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zh-CN" altLang="en-US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第</a:t>
            </a:r>
            <a:r>
              <a:rPr lang="en-US" altLang="zh-CN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5</a:t>
            </a:r>
            <a:r>
              <a:rPr lang="zh-CN" altLang="en-US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部分   其他说明</a:t>
            </a:r>
            <a:endParaRPr lang="zh-CN" altLang="en-US" sz="2000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255826" y="3223260"/>
            <a:ext cx="3936189" cy="1706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sz="14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合同评审流程</a:t>
            </a:r>
            <a:endParaRPr sz="1400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sz="14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SCC验收</a:t>
            </a:r>
            <a:endParaRPr sz="1400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sz="14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发票报销分析</a:t>
            </a:r>
            <a:endParaRPr sz="1400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sz="14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SAP付款单</a:t>
            </a:r>
            <a:endParaRPr sz="1400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sz="14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OA流程-YPE04付款申请</a:t>
            </a:r>
            <a:endParaRPr sz="1400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"/>
          <p:cNvSpPr>
            <a:spLocks noGrp="1"/>
          </p:cNvSpPr>
          <p:nvPr>
            <p:ph type="title"/>
          </p:nvPr>
        </p:nvSpPr>
        <p:spPr>
          <a:xfrm>
            <a:off x="184785" y="208915"/>
            <a:ext cx="10054590" cy="379730"/>
          </a:xfrm>
        </p:spPr>
        <p:txBody>
          <a:bodyPr/>
          <a:lstStyle/>
          <a:p>
            <a:pPr fontAlgn="auto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四、个人报销业务分析</a:t>
            </a:r>
            <a:endParaRPr kumimoji="1" lang="zh-CN" alt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9" name="文本占位符 2"/>
          <p:cNvSpPr>
            <a:spLocks noGrp="1"/>
          </p:cNvSpPr>
          <p:nvPr/>
        </p:nvSpPr>
        <p:spPr>
          <a:xfrm>
            <a:off x="191135" y="732790"/>
            <a:ext cx="6363970" cy="4292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1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、报销收款用时趋势分析：全公司</a:t>
            </a:r>
            <a:r>
              <a:rPr kumimoji="1" lang="en-US" alt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1-10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月</a:t>
            </a:r>
            <a:endParaRPr kumimoji="1" lang="zh-CN" altLang="en-US" b="1" dirty="0">
              <a:solidFill>
                <a:schemeClr val="tx1">
                  <a:lumMod val="50000"/>
                </a:schemeClr>
              </a:solidFill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621280" y="5958840"/>
            <a:ext cx="68427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+mn-ea"/>
              </a:rPr>
              <a:t>6</a:t>
            </a:r>
            <a:r>
              <a:rPr lang="zh-CN" altLang="en-US" dirty="0">
                <a:latin typeface="+mn-ea"/>
              </a:rPr>
              <a:t>月</a:t>
            </a:r>
            <a:r>
              <a:rPr lang="en-US" altLang="zh-CN" dirty="0">
                <a:latin typeface="+mn-ea"/>
              </a:rPr>
              <a:t>-10</a:t>
            </a:r>
            <a:r>
              <a:rPr lang="zh-CN" altLang="en-US" dirty="0">
                <a:latin typeface="+mn-ea"/>
              </a:rPr>
              <a:t>月平均收款用时较全年平均用时偏高。</a:t>
            </a:r>
            <a:endParaRPr lang="zh-CN" altLang="en-US" dirty="0">
              <a:latin typeface="+mn-ea"/>
            </a:endParaRPr>
          </a:p>
        </p:txBody>
      </p:sp>
      <p:graphicFrame>
        <p:nvGraphicFramePr>
          <p:cNvPr id="6" name="图表 5"/>
          <p:cNvGraphicFramePr/>
          <p:nvPr/>
        </p:nvGraphicFramePr>
        <p:xfrm>
          <a:off x="1285907" y="1488244"/>
          <a:ext cx="8953468" cy="3986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"/>
          <p:cNvSpPr>
            <a:spLocks noGrp="1"/>
          </p:cNvSpPr>
          <p:nvPr>
            <p:ph type="title"/>
          </p:nvPr>
        </p:nvSpPr>
        <p:spPr>
          <a:xfrm>
            <a:off x="184785" y="208915"/>
            <a:ext cx="10054590" cy="379730"/>
          </a:xfrm>
        </p:spPr>
        <p:txBody>
          <a:bodyPr/>
          <a:lstStyle/>
          <a:p>
            <a:pPr fontAlgn="auto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四、个人报销业务分析</a:t>
            </a:r>
            <a:endParaRPr kumimoji="1" lang="zh-CN" alt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9" name="文本占位符 2"/>
          <p:cNvSpPr>
            <a:spLocks noGrp="1"/>
          </p:cNvSpPr>
          <p:nvPr/>
        </p:nvSpPr>
        <p:spPr>
          <a:xfrm>
            <a:off x="191135" y="732790"/>
            <a:ext cx="6363970" cy="4292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1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、报销收款用时趋势分析：各公司</a:t>
            </a:r>
            <a:r>
              <a:rPr kumimoji="1" lang="en-US" alt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6-10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月</a:t>
            </a:r>
            <a:endParaRPr kumimoji="1" lang="zh-CN" altLang="en-US" b="1" dirty="0">
              <a:solidFill>
                <a:schemeClr val="tx1">
                  <a:lumMod val="50000"/>
                </a:schemeClr>
              </a:solidFill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643724" y="5802630"/>
            <a:ext cx="59385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+mn-ea"/>
              </a:rPr>
              <a:t>超过平均报销用时的公司：总部、白城、阜宁、兴安盟。</a:t>
            </a:r>
            <a:endParaRPr lang="zh-CN" altLang="en-US" dirty="0">
              <a:latin typeface="+mn-ea"/>
            </a:endParaRPr>
          </a:p>
          <a:p>
            <a:r>
              <a:rPr lang="zh-CN" altLang="en-US" dirty="0">
                <a:latin typeface="+mn-ea"/>
              </a:rPr>
              <a:t>高于</a:t>
            </a:r>
            <a:r>
              <a:rPr lang="en-US" altLang="zh-CN" dirty="0">
                <a:latin typeface="+mn-ea"/>
              </a:rPr>
              <a:t>2021</a:t>
            </a:r>
            <a:r>
              <a:rPr lang="zh-CN" altLang="en-US" dirty="0">
                <a:latin typeface="+mn-ea"/>
              </a:rPr>
              <a:t>年用时目标的公司：总部、白城、阜宁、兴安盟。</a:t>
            </a:r>
            <a:endParaRPr lang="zh-CN" altLang="en-US" dirty="0">
              <a:latin typeface="+mn-ea"/>
            </a:endParaRPr>
          </a:p>
        </p:txBody>
      </p:sp>
      <p:graphicFrame>
        <p:nvGraphicFramePr>
          <p:cNvPr id="7" name="图表 6"/>
          <p:cNvGraphicFramePr/>
          <p:nvPr/>
        </p:nvGraphicFramePr>
        <p:xfrm>
          <a:off x="1723267" y="1162050"/>
          <a:ext cx="8208524" cy="4533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184785" y="208915"/>
            <a:ext cx="10054590" cy="379730"/>
          </a:xfrm>
        </p:spPr>
        <p:txBody>
          <a:bodyPr/>
          <a:lstStyle/>
          <a:p>
            <a:pPr fontAlgn="auto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四、个人报销业务分析</a:t>
            </a:r>
            <a:endParaRPr kumimoji="1" lang="zh-CN" alt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9" name="文本占位符 2"/>
          <p:cNvSpPr>
            <a:spLocks noGrp="1"/>
          </p:cNvSpPr>
          <p:nvPr/>
        </p:nvSpPr>
        <p:spPr>
          <a:xfrm>
            <a:off x="191135" y="732790"/>
            <a:ext cx="6363970" cy="4292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2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、报销收款平均用时分析</a:t>
            </a:r>
            <a:endParaRPr kumimoji="1" lang="zh-CN" altLang="en-US" b="1" dirty="0">
              <a:solidFill>
                <a:schemeClr val="tx1">
                  <a:lumMod val="50000"/>
                </a:schemeClr>
              </a:solidFill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98576" y="5795010"/>
            <a:ext cx="6914515" cy="442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en-US" altLang="zh-CN" dirty="0">
                <a:latin typeface="+mn-ea"/>
                <a:sym typeface="+mn-ea"/>
              </a:rPr>
              <a:t>2021</a:t>
            </a:r>
            <a:r>
              <a:rPr lang="zh-CN" altLang="en-US" dirty="0">
                <a:latin typeface="+mn-ea"/>
                <a:sym typeface="+mn-ea"/>
              </a:rPr>
              <a:t>年</a:t>
            </a:r>
            <a:r>
              <a:rPr lang="en-US" altLang="zh-CN" dirty="0">
                <a:latin typeface="+mn-ea"/>
                <a:sym typeface="+mn-ea"/>
              </a:rPr>
              <a:t>10</a:t>
            </a:r>
            <a:r>
              <a:rPr lang="zh-CN" altLang="en-US" dirty="0">
                <a:latin typeface="+mn-ea"/>
                <a:sym typeface="+mn-ea"/>
              </a:rPr>
              <a:t>月全公司平均报销用时：</a:t>
            </a:r>
            <a:r>
              <a:rPr lang="en-US" altLang="zh-CN" dirty="0">
                <a:solidFill>
                  <a:srgbClr val="FF0000"/>
                </a:solidFill>
                <a:latin typeface="+mn-ea"/>
                <a:sym typeface="+mn-ea"/>
              </a:rPr>
              <a:t>3.88</a:t>
            </a:r>
            <a:r>
              <a:rPr lang="zh-CN" altLang="en-US" dirty="0">
                <a:solidFill>
                  <a:srgbClr val="FF0000"/>
                </a:solidFill>
                <a:latin typeface="+mn-ea"/>
                <a:sym typeface="+mn-ea"/>
              </a:rPr>
              <a:t>天，较</a:t>
            </a:r>
            <a:r>
              <a:rPr lang="en-US" altLang="zh-CN" dirty="0">
                <a:solidFill>
                  <a:srgbClr val="FF0000"/>
                </a:solidFill>
                <a:latin typeface="+mn-ea"/>
                <a:sym typeface="+mn-ea"/>
              </a:rPr>
              <a:t>9</a:t>
            </a:r>
            <a:r>
              <a:rPr lang="zh-CN" altLang="en-US" dirty="0">
                <a:solidFill>
                  <a:srgbClr val="FF0000"/>
                </a:solidFill>
                <a:latin typeface="+mn-ea"/>
                <a:sym typeface="+mn-ea"/>
              </a:rPr>
              <a:t>月减少了</a:t>
            </a:r>
            <a:r>
              <a:rPr lang="en-US" altLang="zh-CN" dirty="0">
                <a:solidFill>
                  <a:srgbClr val="FF0000"/>
                </a:solidFill>
                <a:latin typeface="+mn-ea"/>
                <a:sym typeface="+mn-ea"/>
              </a:rPr>
              <a:t>1</a:t>
            </a:r>
            <a:r>
              <a:rPr lang="zh-CN" altLang="en-US" dirty="0">
                <a:solidFill>
                  <a:srgbClr val="FF0000"/>
                </a:solidFill>
                <a:latin typeface="+mn-ea"/>
                <a:sym typeface="+mn-ea"/>
              </a:rPr>
              <a:t>天</a:t>
            </a:r>
            <a:r>
              <a:rPr lang="zh-CN" altLang="en-US" dirty="0">
                <a:latin typeface="+mn-ea"/>
                <a:sym typeface="+mn-ea"/>
              </a:rPr>
              <a:t>。</a:t>
            </a:r>
            <a:endParaRPr lang="zh-CN" altLang="en-US" dirty="0">
              <a:latin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8803005" y="1960245"/>
            <a:ext cx="2596515" cy="1990090"/>
            <a:chOff x="13971" y="2331"/>
            <a:chExt cx="3823" cy="3095"/>
          </a:xfrm>
        </p:grpSpPr>
        <p:sp>
          <p:nvSpPr>
            <p:cNvPr id="8" name="文本框 7"/>
            <p:cNvSpPr txBox="1"/>
            <p:nvPr/>
          </p:nvSpPr>
          <p:spPr>
            <a:xfrm>
              <a:off x="14898" y="2501"/>
              <a:ext cx="2896" cy="57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l"/>
              <a:r>
                <a:rPr lang="zh-CN" altLang="en-US" sz="1800" b="1" dirty="0">
                  <a:sym typeface="+mn-ea"/>
                </a:rPr>
                <a:t>锡林</a:t>
              </a:r>
              <a:r>
                <a:rPr lang="en-US" altLang="zh-CN" b="1" dirty="0">
                  <a:sym typeface="+mn-ea"/>
                </a:rPr>
                <a:t>2.22</a:t>
              </a:r>
              <a:r>
                <a:rPr lang="zh-CN" altLang="en-US" sz="1800" b="1" dirty="0">
                  <a:sym typeface="+mn-ea"/>
                </a:rPr>
                <a:t>天</a:t>
              </a:r>
              <a:endParaRPr lang="zh-CN" altLang="en-US" sz="1800" b="1" dirty="0">
                <a:sym typeface="+mn-ea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4898" y="3613"/>
              <a:ext cx="2895" cy="57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l"/>
              <a:r>
                <a:rPr lang="zh-CN" altLang="en-US" b="1" dirty="0">
                  <a:sym typeface="+mn-ea"/>
                </a:rPr>
                <a:t>酒泉</a:t>
              </a:r>
              <a:r>
                <a:rPr lang="en-US" altLang="zh-CN" b="1" dirty="0">
                  <a:sym typeface="+mn-ea"/>
                </a:rPr>
                <a:t>2.38</a:t>
              </a:r>
              <a:r>
                <a:rPr lang="zh-CN" altLang="en-US" sz="1800" b="1" dirty="0">
                  <a:sym typeface="+mn-ea"/>
                </a:rPr>
                <a:t>天</a:t>
              </a:r>
              <a:endParaRPr lang="zh-CN" altLang="en-US" sz="1800" b="1" dirty="0">
                <a:sym typeface="+mn-ea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14898" y="4727"/>
              <a:ext cx="2895" cy="57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l"/>
              <a:r>
                <a:rPr lang="zh-CN" altLang="en-US" b="1" dirty="0">
                  <a:sym typeface="+mn-ea"/>
                </a:rPr>
                <a:t>邯郸</a:t>
              </a:r>
              <a:r>
                <a:rPr lang="en-US" altLang="zh-CN" b="1" dirty="0">
                  <a:sym typeface="+mn-ea"/>
                </a:rPr>
                <a:t>2.63</a:t>
              </a:r>
              <a:r>
                <a:rPr lang="zh-CN" altLang="en-US" sz="1800" b="1" dirty="0">
                  <a:sym typeface="+mn-ea"/>
                </a:rPr>
                <a:t>天</a:t>
              </a:r>
              <a:endParaRPr lang="zh-CN" altLang="en-US" sz="1800" b="1" dirty="0">
                <a:sym typeface="+mn-ea"/>
              </a:endParaRP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1" y="4555"/>
              <a:ext cx="871" cy="871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1" y="2331"/>
              <a:ext cx="916" cy="916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1" y="3443"/>
              <a:ext cx="916" cy="916"/>
            </a:xfrm>
            <a:prstGeom prst="rect">
              <a:avLst/>
            </a:prstGeom>
          </p:spPr>
        </p:pic>
      </p:grpSp>
      <p:sp>
        <p:nvSpPr>
          <p:cNvPr id="23" name="文本框 22"/>
          <p:cNvSpPr txBox="1"/>
          <p:nvPr/>
        </p:nvSpPr>
        <p:spPr>
          <a:xfrm>
            <a:off x="8681720" y="1506220"/>
            <a:ext cx="2954655" cy="4540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en-US" altLang="zh-CN" dirty="0">
                <a:latin typeface="+mn-ea"/>
                <a:sym typeface="+mn-ea"/>
              </a:rPr>
              <a:t>10</a:t>
            </a:r>
            <a:r>
              <a:rPr lang="zh-CN" altLang="en-US" dirty="0">
                <a:latin typeface="+mn-ea"/>
                <a:sym typeface="+mn-ea"/>
              </a:rPr>
              <a:t>月收款用时较低的公司：</a:t>
            </a:r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8529955" y="4217035"/>
            <a:ext cx="3658235" cy="152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 latinLnBrk="0">
              <a:lnSpc>
                <a:spcPct val="130000"/>
              </a:lnSpc>
              <a:buFont typeface="+mj-lt"/>
              <a:buNone/>
            </a:pPr>
            <a:r>
              <a:rPr lang="zh-CN" altLang="en-US" dirty="0"/>
              <a:t>用时较高的公司（下页单独分析）</a:t>
            </a:r>
            <a:endParaRPr lang="zh-CN" altLang="en-US" dirty="0"/>
          </a:p>
          <a:p>
            <a:pPr marL="342900" indent="-342900" algn="l" latinLnBrk="0">
              <a:lnSpc>
                <a:spcPct val="130000"/>
              </a:lnSpc>
              <a:buFont typeface="+mj-lt"/>
              <a:buAutoNum type="arabicPeriod"/>
            </a:pPr>
            <a:r>
              <a:rPr lang="zh-CN" altLang="en-US" dirty="0"/>
              <a:t>兴安盟 </a:t>
            </a:r>
            <a:r>
              <a:rPr lang="en-US" altLang="zh-CN" b="1" dirty="0">
                <a:solidFill>
                  <a:srgbClr val="FF0000"/>
                </a:solidFill>
              </a:rPr>
              <a:t>7.06</a:t>
            </a:r>
            <a:r>
              <a:rPr lang="zh-CN" altLang="en-US" dirty="0"/>
              <a:t>天</a:t>
            </a:r>
            <a:endParaRPr lang="zh-CN" altLang="en-US" dirty="0"/>
          </a:p>
          <a:p>
            <a:pPr marL="342900" indent="-342900" algn="l" latinLnBrk="0">
              <a:lnSpc>
                <a:spcPct val="130000"/>
              </a:lnSpc>
              <a:buFont typeface="+mj-lt"/>
              <a:buAutoNum type="arabicPeriod"/>
            </a:pPr>
            <a:r>
              <a:rPr lang="zh-CN" altLang="en-US" dirty="0"/>
              <a:t>阜宁</a:t>
            </a:r>
            <a:r>
              <a:rPr lang="en-US" altLang="zh-CN" b="1" dirty="0">
                <a:solidFill>
                  <a:srgbClr val="FF0000"/>
                </a:solidFill>
              </a:rPr>
              <a:t>5.12</a:t>
            </a:r>
            <a:r>
              <a:rPr lang="zh-CN" altLang="en-US" dirty="0"/>
              <a:t>天</a:t>
            </a:r>
            <a:endParaRPr lang="en-US" altLang="zh-CN" dirty="0">
              <a:sym typeface="+mn-ea"/>
            </a:endParaRPr>
          </a:p>
          <a:p>
            <a:pPr marL="342900" indent="-342900" algn="l" latinLnBrk="0">
              <a:lnSpc>
                <a:spcPct val="130000"/>
              </a:lnSpc>
              <a:buFont typeface="+mj-lt"/>
              <a:buAutoNum type="arabicPeriod"/>
            </a:pPr>
            <a:r>
              <a:rPr lang="zh-CN" altLang="en-US" dirty="0">
                <a:sym typeface="+mn-ea"/>
              </a:rPr>
              <a:t>总部 </a:t>
            </a:r>
            <a:r>
              <a:rPr lang="en-US" altLang="zh-CN" b="1" dirty="0">
                <a:solidFill>
                  <a:srgbClr val="FF0000"/>
                </a:solidFill>
                <a:sym typeface="+mn-ea"/>
              </a:rPr>
              <a:t>4.87</a:t>
            </a:r>
            <a:r>
              <a:rPr lang="zh-CN" altLang="en-US" dirty="0">
                <a:sym typeface="+mn-ea"/>
              </a:rPr>
              <a:t>天</a:t>
            </a:r>
            <a:endParaRPr lang="zh-CN" altLang="en-US" dirty="0">
              <a:sym typeface="+mn-ea"/>
            </a:endParaRPr>
          </a:p>
        </p:txBody>
      </p:sp>
      <p:graphicFrame>
        <p:nvGraphicFramePr>
          <p:cNvPr id="15" name="图表 14"/>
          <p:cNvGraphicFramePr/>
          <p:nvPr/>
        </p:nvGraphicFramePr>
        <p:xfrm>
          <a:off x="416217" y="1203422"/>
          <a:ext cx="7721956" cy="44511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/>
          <p:cNvSpPr txBox="1"/>
          <p:nvPr/>
        </p:nvSpPr>
        <p:spPr>
          <a:xfrm>
            <a:off x="8350251" y="2315844"/>
            <a:ext cx="3338830" cy="2609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latinLnBrk="0">
              <a:lnSpc>
                <a:spcPct val="130000"/>
              </a:lnSpc>
            </a:pPr>
            <a:r>
              <a:rPr lang="zh-CN" altLang="en-US" dirty="0"/>
              <a:t>影响时效的节点：</a:t>
            </a:r>
            <a:endParaRPr lang="zh-CN" altLang="en-US" dirty="0"/>
          </a:p>
          <a:p>
            <a:pPr marL="342900" indent="-342900" algn="l" latinLnBrk="0">
              <a:lnSpc>
                <a:spcPct val="130000"/>
              </a:lnSpc>
              <a:buFont typeface="+mj-lt"/>
              <a:buAutoNum type="arabicPeriod"/>
            </a:pPr>
            <a:r>
              <a:rPr lang="zh-CN" altLang="en-US" dirty="0"/>
              <a:t>兴安盟：</a:t>
            </a:r>
            <a:r>
              <a:rPr lang="zh-CN" altLang="en-US" b="1" dirty="0"/>
              <a:t>申请人、本地财务</a:t>
            </a:r>
            <a:r>
              <a:rPr lang="zh-CN" altLang="en-US" dirty="0"/>
              <a:t>；</a:t>
            </a:r>
            <a:endParaRPr lang="zh-CN" altLang="en-US" dirty="0"/>
          </a:p>
          <a:p>
            <a:pPr marL="342900" indent="-342900" algn="l" latinLnBrk="0">
              <a:lnSpc>
                <a:spcPct val="130000"/>
              </a:lnSpc>
              <a:buFont typeface="+mj-lt"/>
              <a:buAutoNum type="arabicPeriod"/>
            </a:pPr>
            <a:r>
              <a:rPr lang="zh-CN" altLang="en-US" dirty="0"/>
              <a:t>阜宁：</a:t>
            </a:r>
            <a:r>
              <a:rPr lang="zh-CN" altLang="en-US" b="1" dirty="0"/>
              <a:t>部门经理、总经理、报销中心稽核</a:t>
            </a:r>
            <a:r>
              <a:rPr lang="zh-CN" altLang="en-US" dirty="0"/>
              <a:t>、</a:t>
            </a:r>
            <a:r>
              <a:rPr lang="zh-CN" altLang="en-US" b="1" dirty="0"/>
              <a:t>报销中心付款</a:t>
            </a:r>
            <a:r>
              <a:rPr lang="zh-CN" altLang="en-US" dirty="0">
                <a:sym typeface="+mn-ea"/>
              </a:rPr>
              <a:t>；</a:t>
            </a:r>
            <a:endParaRPr lang="en-US" altLang="zh-CN" dirty="0">
              <a:sym typeface="+mn-ea"/>
            </a:endParaRPr>
          </a:p>
          <a:p>
            <a:pPr marL="342900" indent="-342900" algn="l" latinLnBrk="0">
              <a:lnSpc>
                <a:spcPct val="130000"/>
              </a:lnSpc>
              <a:buFont typeface="+mj-lt"/>
              <a:buAutoNum type="arabicPeriod"/>
            </a:pPr>
            <a:r>
              <a:rPr lang="zh-CN" altLang="en-US" dirty="0">
                <a:sym typeface="+mn-ea"/>
              </a:rPr>
              <a:t>总部：</a:t>
            </a:r>
            <a:r>
              <a:rPr lang="zh-CN" altLang="en-US" b="1" dirty="0">
                <a:sym typeface="+mn-ea"/>
              </a:rPr>
              <a:t>申请人、报销中心稽核</a:t>
            </a:r>
            <a:r>
              <a:rPr lang="zh-CN" altLang="en-US" dirty="0">
                <a:sym typeface="+mn-ea"/>
              </a:rPr>
              <a:t>。</a:t>
            </a:r>
            <a:endParaRPr lang="zh-CN" altLang="en-US" dirty="0"/>
          </a:p>
        </p:txBody>
      </p:sp>
      <p:sp>
        <p:nvSpPr>
          <p:cNvPr id="3" name="标题 1"/>
          <p:cNvSpPr>
            <a:spLocks noGrp="1"/>
          </p:cNvSpPr>
          <p:nvPr/>
        </p:nvSpPr>
        <p:spPr>
          <a:xfrm>
            <a:off x="184785" y="208915"/>
            <a:ext cx="10054590" cy="3797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fontAlgn="auto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四、个人报销业务分析</a:t>
            </a:r>
            <a:endParaRPr kumimoji="1" lang="zh-CN" alt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" name="文本占位符 2"/>
          <p:cNvSpPr>
            <a:spLocks noGrp="1"/>
          </p:cNvSpPr>
          <p:nvPr/>
        </p:nvSpPr>
        <p:spPr>
          <a:xfrm>
            <a:off x="191135" y="732790"/>
            <a:ext cx="8022590" cy="4292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3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、用时较高公司分析：兴安盟、阜宁、总部</a:t>
            </a:r>
            <a:endParaRPr kumimoji="1" lang="zh-CN" altLang="en-US" b="1" dirty="0">
              <a:solidFill>
                <a:schemeClr val="tx1">
                  <a:lumMod val="50000"/>
                </a:schemeClr>
              </a:solidFill>
              <a:latin typeface="+mj-ea"/>
              <a:ea typeface="+mj-ea"/>
              <a:cs typeface="+mj-ea"/>
              <a:sym typeface="+mn-ea"/>
            </a:endParaRPr>
          </a:p>
        </p:txBody>
      </p:sp>
      <p:graphicFrame>
        <p:nvGraphicFramePr>
          <p:cNvPr id="7" name="图表 6"/>
          <p:cNvGraphicFramePr/>
          <p:nvPr/>
        </p:nvGraphicFramePr>
        <p:xfrm>
          <a:off x="191135" y="1329079"/>
          <a:ext cx="7986402" cy="41998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/>
        </p:nvSpPr>
        <p:spPr>
          <a:xfrm>
            <a:off x="184785" y="208915"/>
            <a:ext cx="10054590" cy="3797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fontAlgn="auto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四、个人报销业务分析</a:t>
            </a:r>
            <a:endParaRPr kumimoji="1" lang="zh-CN" alt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8" name="文本占位符 2"/>
          <p:cNvSpPr>
            <a:spLocks noGrp="1"/>
          </p:cNvSpPr>
          <p:nvPr/>
        </p:nvSpPr>
        <p:spPr>
          <a:xfrm>
            <a:off x="191135" y="732790"/>
            <a:ext cx="8022590" cy="4292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3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、用时较高公司分析：（</a:t>
            </a:r>
            <a:r>
              <a:rPr kumimoji="1" lang="en-US" alt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1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）兴安盟</a:t>
            </a:r>
            <a:endParaRPr kumimoji="1" lang="zh-CN" altLang="en-US" b="1" dirty="0">
              <a:solidFill>
                <a:schemeClr val="tx1">
                  <a:lumMod val="50000"/>
                </a:schemeClr>
              </a:solidFill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548867" y="2716875"/>
            <a:ext cx="4260863" cy="2212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latinLnBrk="0">
              <a:lnSpc>
                <a:spcPct val="130000"/>
              </a:lnSpc>
            </a:pPr>
            <a:r>
              <a:rPr lang="zh-CN" altLang="en-US" dirty="0"/>
              <a:t>影响时效的节点：</a:t>
            </a:r>
            <a:endParaRPr lang="zh-CN" altLang="en-US" dirty="0"/>
          </a:p>
          <a:p>
            <a:pPr marL="342900" indent="-342900" algn="l" latinLnBrk="0">
              <a:lnSpc>
                <a:spcPct val="130000"/>
              </a:lnSpc>
              <a:buFont typeface="+mj-lt"/>
              <a:buAutoNum type="arabicPeriod"/>
            </a:pPr>
            <a:r>
              <a:rPr lang="zh-CN" altLang="en-US" dirty="0"/>
              <a:t>申请人节点：招聘费报销流程在申请人节点</a:t>
            </a:r>
            <a:r>
              <a:rPr lang="zh-CN" altLang="en-US" b="1" dirty="0">
                <a:solidFill>
                  <a:srgbClr val="FF0000"/>
                </a:solidFill>
              </a:rPr>
              <a:t>时间长达</a:t>
            </a:r>
            <a:r>
              <a:rPr lang="en-US" altLang="zh-CN" b="1" dirty="0">
                <a:solidFill>
                  <a:srgbClr val="FF0000"/>
                </a:solidFill>
              </a:rPr>
              <a:t>70</a:t>
            </a:r>
            <a:r>
              <a:rPr lang="zh-CN" altLang="en-US" b="1" dirty="0">
                <a:solidFill>
                  <a:srgbClr val="FF0000"/>
                </a:solidFill>
              </a:rPr>
              <a:t>天未提交报销</a:t>
            </a:r>
            <a:r>
              <a:rPr lang="zh-CN" altLang="en-US" dirty="0"/>
              <a:t>，耗时</a:t>
            </a:r>
            <a:r>
              <a:rPr lang="en-US" altLang="zh-CN" b="1" dirty="0">
                <a:solidFill>
                  <a:srgbClr val="FF0000"/>
                </a:solidFill>
              </a:rPr>
              <a:t>1680</a:t>
            </a:r>
            <a:r>
              <a:rPr lang="zh-CN" altLang="en-US" b="1" dirty="0">
                <a:solidFill>
                  <a:srgbClr val="FF0000"/>
                </a:solidFill>
              </a:rPr>
              <a:t>小时</a:t>
            </a:r>
            <a:r>
              <a:rPr lang="zh-CN" altLang="en-US" dirty="0"/>
              <a:t>；</a:t>
            </a:r>
            <a:endParaRPr lang="zh-CN" altLang="en-US" dirty="0"/>
          </a:p>
          <a:p>
            <a:pPr marL="342900" indent="-342900" algn="l" latinLnBrk="0">
              <a:lnSpc>
                <a:spcPct val="130000"/>
              </a:lnSpc>
              <a:buFont typeface="+mj-lt"/>
              <a:buAutoNum type="arabicPeriod"/>
            </a:pPr>
            <a:r>
              <a:rPr lang="zh-CN" altLang="en-US" dirty="0"/>
              <a:t>本地财务节点：</a:t>
            </a:r>
            <a:endParaRPr lang="en-US" altLang="zh-CN" dirty="0"/>
          </a:p>
          <a:p>
            <a:pPr lvl="1" indent="0" algn="l" latinLnBrk="0">
              <a:lnSpc>
                <a:spcPct val="130000"/>
              </a:lnSpc>
              <a:buFont typeface="+mj-lt"/>
              <a:buNone/>
            </a:pPr>
            <a:r>
              <a:rPr lang="zh-CN" altLang="en-US" dirty="0"/>
              <a:t>流程最长审批时间为</a:t>
            </a:r>
            <a:r>
              <a:rPr lang="en-US" altLang="zh-CN" dirty="0"/>
              <a:t>9</a:t>
            </a:r>
            <a:r>
              <a:rPr lang="zh-CN" altLang="en-US" dirty="0"/>
              <a:t>天，</a:t>
            </a:r>
            <a:r>
              <a:rPr lang="en-US" altLang="zh-CN" dirty="0"/>
              <a:t>216</a:t>
            </a:r>
            <a:r>
              <a:rPr lang="zh-CN" altLang="en-US" dirty="0"/>
              <a:t>小时；</a:t>
            </a:r>
            <a:endParaRPr lang="en-US" altLang="zh-CN" dirty="0">
              <a:sym typeface="+mn-ea"/>
            </a:endParaRPr>
          </a:p>
        </p:txBody>
      </p:sp>
      <p:graphicFrame>
        <p:nvGraphicFramePr>
          <p:cNvPr id="6" name="图表 5"/>
          <p:cNvGraphicFramePr/>
          <p:nvPr/>
        </p:nvGraphicFramePr>
        <p:xfrm>
          <a:off x="382270" y="1409770"/>
          <a:ext cx="6786867" cy="38591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/>
        </p:nvSpPr>
        <p:spPr>
          <a:xfrm>
            <a:off x="184785" y="208915"/>
            <a:ext cx="10054590" cy="3797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fontAlgn="auto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四、个人报销业务分析</a:t>
            </a:r>
            <a:endParaRPr kumimoji="1" lang="zh-CN" alt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8" name="文本占位符 2"/>
          <p:cNvSpPr>
            <a:spLocks noGrp="1"/>
          </p:cNvSpPr>
          <p:nvPr/>
        </p:nvSpPr>
        <p:spPr>
          <a:xfrm>
            <a:off x="191135" y="732790"/>
            <a:ext cx="8022590" cy="4292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3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、用时较高公司分析：（</a:t>
            </a:r>
            <a:r>
              <a:rPr kumimoji="1" lang="en-US" alt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2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）阜宁</a:t>
            </a:r>
            <a:endParaRPr kumimoji="1" lang="zh-CN" altLang="en-US" b="1" dirty="0">
              <a:solidFill>
                <a:schemeClr val="tx1">
                  <a:lumMod val="50000"/>
                </a:schemeClr>
              </a:solidFill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313930" y="1637030"/>
            <a:ext cx="4897120" cy="3328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latinLnBrk="0">
              <a:lnSpc>
                <a:spcPct val="130000"/>
              </a:lnSpc>
            </a:pPr>
            <a:r>
              <a:rPr lang="zh-CN" altLang="en-US" dirty="0"/>
              <a:t>影响时效的节点：</a:t>
            </a:r>
            <a:endParaRPr lang="zh-CN" altLang="en-US" dirty="0"/>
          </a:p>
          <a:p>
            <a:pPr algn="l" latinLnBrk="0">
              <a:lnSpc>
                <a:spcPct val="130000"/>
              </a:lnSpc>
            </a:pPr>
            <a:r>
              <a:rPr lang="en-US" altLang="zh-CN" dirty="0">
                <a:sym typeface="+mn-ea"/>
              </a:rPr>
              <a:t>1.</a:t>
            </a:r>
            <a:r>
              <a:rPr lang="zh-CN" altLang="en-US" b="1" dirty="0">
                <a:sym typeface="+mn-ea"/>
              </a:rPr>
              <a:t>部门经理节点</a:t>
            </a:r>
            <a:r>
              <a:rPr lang="zh-CN" altLang="en-US" dirty="0">
                <a:sym typeface="+mn-ea"/>
              </a:rPr>
              <a:t>：平均处理耗时</a:t>
            </a:r>
            <a:r>
              <a:rPr lang="en-US" altLang="zh-CN" dirty="0">
                <a:sym typeface="+mn-ea"/>
              </a:rPr>
              <a:t>23.80</a:t>
            </a:r>
            <a:r>
              <a:rPr lang="zh-CN" altLang="en-US" dirty="0">
                <a:sym typeface="+mn-ea"/>
              </a:rPr>
              <a:t>小时；</a:t>
            </a:r>
            <a:endParaRPr lang="en-US" altLang="zh-CN" dirty="0">
              <a:sym typeface="+mn-ea"/>
            </a:endParaRPr>
          </a:p>
          <a:p>
            <a:pPr algn="l" latinLnBrk="0">
              <a:lnSpc>
                <a:spcPct val="130000"/>
              </a:lnSpc>
            </a:pPr>
            <a:r>
              <a:rPr lang="zh-CN" altLang="en-US" u="sng" dirty="0">
                <a:sym typeface="+mn-ea"/>
              </a:rPr>
              <a:t>差旅费</a:t>
            </a:r>
            <a:r>
              <a:rPr lang="zh-CN" altLang="en-US" dirty="0">
                <a:sym typeface="+mn-ea"/>
              </a:rPr>
              <a:t>流程最长用时</a:t>
            </a:r>
            <a:r>
              <a:rPr lang="en-US" altLang="zh-CN" dirty="0">
                <a:sym typeface="+mn-ea"/>
              </a:rPr>
              <a:t>94</a:t>
            </a:r>
            <a:r>
              <a:rPr lang="zh-CN" altLang="en-US" dirty="0">
                <a:sym typeface="+mn-ea"/>
              </a:rPr>
              <a:t>天，</a:t>
            </a:r>
            <a:r>
              <a:rPr lang="en-US" altLang="zh-CN" dirty="0">
                <a:sym typeface="+mn-ea"/>
              </a:rPr>
              <a:t>2256</a:t>
            </a:r>
            <a:r>
              <a:rPr lang="zh-CN" altLang="en-US" dirty="0">
                <a:sym typeface="+mn-ea"/>
              </a:rPr>
              <a:t>小时；</a:t>
            </a:r>
            <a:endParaRPr lang="en-US" altLang="zh-CN" dirty="0">
              <a:sym typeface="+mn-ea"/>
            </a:endParaRPr>
          </a:p>
          <a:p>
            <a:pPr algn="l" latinLnBrk="0">
              <a:lnSpc>
                <a:spcPct val="130000"/>
              </a:lnSpc>
            </a:pPr>
            <a:r>
              <a:rPr lang="zh-CN" altLang="en-US" u="sng" dirty="0">
                <a:sym typeface="+mn-ea"/>
              </a:rPr>
              <a:t>日常费用</a:t>
            </a:r>
            <a:r>
              <a:rPr lang="zh-CN" altLang="en-US" dirty="0">
                <a:sym typeface="+mn-ea"/>
              </a:rPr>
              <a:t>流程最长用时</a:t>
            </a:r>
            <a:r>
              <a:rPr lang="en-US" altLang="zh-CN" dirty="0">
                <a:sym typeface="+mn-ea"/>
              </a:rPr>
              <a:t>7</a:t>
            </a:r>
            <a:r>
              <a:rPr lang="zh-CN" altLang="en-US" dirty="0">
                <a:sym typeface="+mn-ea"/>
              </a:rPr>
              <a:t>天，</a:t>
            </a:r>
            <a:r>
              <a:rPr lang="en-US" altLang="zh-CN" dirty="0">
                <a:sym typeface="+mn-ea"/>
              </a:rPr>
              <a:t>168</a:t>
            </a:r>
            <a:r>
              <a:rPr lang="zh-CN" altLang="en-US" dirty="0">
                <a:sym typeface="+mn-ea"/>
              </a:rPr>
              <a:t>小时；</a:t>
            </a:r>
            <a:endParaRPr lang="en-US" altLang="zh-CN" dirty="0">
              <a:sym typeface="+mn-ea"/>
            </a:endParaRPr>
          </a:p>
          <a:p>
            <a:pPr algn="l" latinLnBrk="0">
              <a:lnSpc>
                <a:spcPct val="130000"/>
              </a:lnSpc>
            </a:pPr>
            <a:r>
              <a:rPr lang="en-US" altLang="zh-CN" dirty="0">
                <a:sym typeface="+mn-ea"/>
              </a:rPr>
              <a:t>2.</a:t>
            </a:r>
            <a:r>
              <a:rPr lang="zh-CN" altLang="en-US" b="1" dirty="0">
                <a:sym typeface="+mn-ea"/>
              </a:rPr>
              <a:t>报销中心稽核节点</a:t>
            </a:r>
            <a:r>
              <a:rPr lang="zh-CN" altLang="en-US" dirty="0">
                <a:sym typeface="+mn-ea"/>
              </a:rPr>
              <a:t>：平均处理耗时</a:t>
            </a:r>
            <a:r>
              <a:rPr lang="en-US" altLang="zh-CN" dirty="0">
                <a:sym typeface="+mn-ea"/>
              </a:rPr>
              <a:t>29.45</a:t>
            </a:r>
            <a:r>
              <a:rPr lang="zh-CN" altLang="en-US" dirty="0">
                <a:sym typeface="+mn-ea"/>
              </a:rPr>
              <a:t>小时，最长用时</a:t>
            </a:r>
            <a:r>
              <a:rPr lang="en-US" altLang="zh-CN" dirty="0">
                <a:sym typeface="+mn-ea"/>
              </a:rPr>
              <a:t>4</a:t>
            </a:r>
            <a:r>
              <a:rPr lang="zh-CN" altLang="en-US" dirty="0">
                <a:sym typeface="+mn-ea"/>
              </a:rPr>
              <a:t>天</a:t>
            </a:r>
            <a:r>
              <a:rPr lang="en-US" altLang="zh-CN" dirty="0">
                <a:sym typeface="+mn-ea"/>
              </a:rPr>
              <a:t>,96</a:t>
            </a:r>
            <a:r>
              <a:rPr lang="zh-CN" altLang="en-US" dirty="0">
                <a:sym typeface="+mn-ea"/>
              </a:rPr>
              <a:t>小时；</a:t>
            </a:r>
            <a:endParaRPr lang="en-US" altLang="zh-CN" dirty="0">
              <a:sym typeface="+mn-ea"/>
            </a:endParaRPr>
          </a:p>
          <a:p>
            <a:pPr algn="l" latinLnBrk="0">
              <a:lnSpc>
                <a:spcPct val="130000"/>
              </a:lnSpc>
            </a:pPr>
            <a:r>
              <a:rPr lang="en-US" altLang="zh-CN" b="1" dirty="0">
                <a:sym typeface="+mn-ea"/>
              </a:rPr>
              <a:t>3.</a:t>
            </a:r>
            <a:r>
              <a:rPr lang="zh-CN" altLang="en-US" b="1" dirty="0">
                <a:sym typeface="+mn-ea"/>
              </a:rPr>
              <a:t>报销中心付款节点：</a:t>
            </a:r>
            <a:r>
              <a:rPr lang="zh-CN" altLang="en-US" dirty="0">
                <a:sym typeface="+mn-ea"/>
              </a:rPr>
              <a:t>平均处理耗时</a:t>
            </a:r>
            <a:r>
              <a:rPr lang="en-US" altLang="zh-CN" dirty="0">
                <a:sym typeface="+mn-ea"/>
              </a:rPr>
              <a:t>15.82</a:t>
            </a:r>
            <a:r>
              <a:rPr lang="zh-CN" altLang="en-US" dirty="0">
                <a:sym typeface="+mn-ea"/>
              </a:rPr>
              <a:t>小时，主要是因为报销中心</a:t>
            </a:r>
            <a:r>
              <a:rPr lang="zh-CN" altLang="en-US" dirty="0">
                <a:sym typeface="+mn-ea"/>
              </a:rPr>
              <a:t>银行账户需调拨资金，等待资金到账</a:t>
            </a:r>
            <a:r>
              <a:rPr lang="zh-CN" altLang="en-US" dirty="0">
                <a:sym typeface="+mn-ea"/>
              </a:rPr>
              <a:t>时间较长</a:t>
            </a:r>
            <a:r>
              <a:rPr lang="zh-CN" altLang="en-US" b="1" dirty="0">
                <a:sym typeface="+mn-ea"/>
              </a:rPr>
              <a:t>。</a:t>
            </a:r>
            <a:endParaRPr lang="en-US" altLang="zh-CN" b="1" dirty="0"/>
          </a:p>
        </p:txBody>
      </p:sp>
      <p:graphicFrame>
        <p:nvGraphicFramePr>
          <p:cNvPr id="6" name="图表 5"/>
          <p:cNvGraphicFramePr/>
          <p:nvPr/>
        </p:nvGraphicFramePr>
        <p:xfrm>
          <a:off x="191135" y="1251585"/>
          <a:ext cx="6810375" cy="4705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"/>
          <p:cNvSpPr>
            <a:spLocks noGrp="1"/>
          </p:cNvSpPr>
          <p:nvPr>
            <p:ph type="title"/>
          </p:nvPr>
        </p:nvSpPr>
        <p:spPr>
          <a:xfrm>
            <a:off x="191135" y="208915"/>
            <a:ext cx="10054590" cy="379730"/>
          </a:xfrm>
        </p:spPr>
        <p:txBody>
          <a:bodyPr/>
          <a:lstStyle/>
          <a:p>
            <a:pPr fontAlgn="auto"/>
            <a:r>
              <a:rPr kumimoji="1" lang="zh-CN" dirty="0">
                <a:solidFill>
                  <a:schemeClr val="tx1">
                    <a:lumMod val="50000"/>
                  </a:schemeClr>
                </a:solidFill>
              </a:rPr>
              <a:t>二、</a:t>
            </a:r>
            <a:r>
              <a:rPr kumimoji="1" dirty="0">
                <a:solidFill>
                  <a:schemeClr val="tx1">
                    <a:lumMod val="50000"/>
                  </a:schemeClr>
                </a:solidFill>
              </a:rPr>
              <a:t>各公司异常问题量化分析</a:t>
            </a:r>
            <a:endParaRPr kumimoji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48360" y="5100320"/>
            <a:ext cx="1029081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l" fontAlgn="auto">
              <a:lnSpc>
                <a:spcPct val="100000"/>
              </a:lnSpc>
            </a:pPr>
            <a:r>
              <a:rPr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扣分说明：</a:t>
            </a:r>
            <a:endParaRPr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342900" indent="0" algn="l" fontAlgn="auto">
              <a:lnSpc>
                <a:spcPct val="100000"/>
              </a:lnSpc>
              <a:buAutoNum type="arabicPeriod"/>
            </a:pPr>
            <a:r>
              <a:rPr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异常等级</a:t>
            </a:r>
            <a:r>
              <a:rPr 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：</a:t>
            </a:r>
            <a:r>
              <a:rPr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严重-扣2分，重要-扣1分，一般-扣0.5分，轻微-扣0.3分</a:t>
            </a:r>
            <a:r>
              <a:rPr 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。</a:t>
            </a:r>
            <a:endParaRPr lang="zh-CN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342900" indent="0" algn="l" fontAlgn="auto">
              <a:lnSpc>
                <a:spcPct val="100000"/>
              </a:lnSpc>
              <a:buAutoNum type="arabicPeriod"/>
            </a:pPr>
            <a:r>
              <a:rPr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付款单付款失败1条扣0.5分</a:t>
            </a:r>
            <a:r>
              <a:rPr 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。</a:t>
            </a:r>
            <a:endParaRPr lang="zh-CN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342900" indent="0" algn="l" fontAlgn="auto">
              <a:lnSpc>
                <a:spcPct val="100000"/>
              </a:lnSpc>
              <a:buAutoNum type="arabicPeriod"/>
            </a:pPr>
            <a:r>
              <a:rPr lang="zh-CN" altLang="en-US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总部</a:t>
            </a:r>
            <a:r>
              <a:rPr lang="zh-CN" altLang="en-US" b="1" u="sng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各部门</a:t>
            </a:r>
            <a:r>
              <a:rPr lang="zh-CN" altLang="en-US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扣分详见具体分析页面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（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总得分中</a:t>
            </a:r>
            <a:r>
              <a:rPr lang="zh-CN" altLang="en-US" u="sng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发票申请单、付款单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无法按成本中心区分）</a:t>
            </a:r>
            <a:endParaRPr lang="zh-CN" altLang="en-US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2" name="文本占位符 2"/>
          <p:cNvSpPr>
            <a:spLocks noGrp="1"/>
          </p:cNvSpPr>
          <p:nvPr/>
        </p:nvSpPr>
        <p:spPr>
          <a:xfrm>
            <a:off x="191135" y="732790"/>
            <a:ext cx="6363970" cy="4292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2021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年</a:t>
            </a:r>
            <a:r>
              <a:rPr kumimoji="1" lang="en-US" alt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10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月各公司评分分析（对公业务</a:t>
            </a:r>
            <a:r>
              <a:rPr kumimoji="1" lang="en-US" alt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+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个人报销业务）</a:t>
            </a:r>
            <a:endParaRPr kumimoji="1" lang="zh-CN" altLang="en-US" b="1" dirty="0">
              <a:solidFill>
                <a:schemeClr val="tx1">
                  <a:lumMod val="50000"/>
                </a:schemeClr>
              </a:solidFill>
              <a:latin typeface="+mj-ea"/>
              <a:ea typeface="+mj-ea"/>
              <a:cs typeface="+mj-ea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9430" y="1070610"/>
            <a:ext cx="10948670" cy="408305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/>
        </p:nvSpPr>
        <p:spPr>
          <a:xfrm>
            <a:off x="184785" y="208915"/>
            <a:ext cx="10054590" cy="3797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fontAlgn="auto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四、个人报销业务分析</a:t>
            </a:r>
            <a:endParaRPr kumimoji="1" lang="zh-CN" alt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8" name="文本占位符 2"/>
          <p:cNvSpPr>
            <a:spLocks noGrp="1"/>
          </p:cNvSpPr>
          <p:nvPr/>
        </p:nvSpPr>
        <p:spPr>
          <a:xfrm>
            <a:off x="191135" y="732790"/>
            <a:ext cx="8022590" cy="4292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3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、用时较高公司分析：（</a:t>
            </a:r>
            <a:r>
              <a:rPr kumimoji="1" lang="en-US" alt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3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）总部</a:t>
            </a:r>
            <a:endParaRPr kumimoji="1" lang="zh-CN" altLang="en-US" b="1" dirty="0">
              <a:solidFill>
                <a:schemeClr val="tx1">
                  <a:lumMod val="50000"/>
                </a:schemeClr>
              </a:solidFill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98335" y="2199005"/>
            <a:ext cx="4413250" cy="1889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latinLnBrk="0">
              <a:lnSpc>
                <a:spcPct val="130000"/>
              </a:lnSpc>
            </a:pPr>
            <a:r>
              <a:rPr lang="zh-CN" altLang="en-US" dirty="0"/>
              <a:t>影响时效的节点：</a:t>
            </a:r>
            <a:endParaRPr lang="zh-CN" altLang="en-US" dirty="0"/>
          </a:p>
          <a:p>
            <a:pPr algn="l" latinLnBrk="0">
              <a:lnSpc>
                <a:spcPct val="130000"/>
              </a:lnSpc>
            </a:pPr>
            <a:r>
              <a:rPr lang="en-US" altLang="zh-CN" dirty="0">
                <a:sym typeface="+mn-ea"/>
              </a:rPr>
              <a:t>1.</a:t>
            </a:r>
            <a:r>
              <a:rPr lang="zh-CN" altLang="en-US" b="1" dirty="0">
                <a:sym typeface="+mn-ea"/>
              </a:rPr>
              <a:t>申请人节点</a:t>
            </a:r>
            <a:r>
              <a:rPr lang="zh-CN" altLang="en-US" dirty="0">
                <a:sym typeface="+mn-ea"/>
              </a:rPr>
              <a:t>：平均处理耗时</a:t>
            </a:r>
            <a:r>
              <a:rPr lang="en-US" altLang="zh-CN" dirty="0">
                <a:sym typeface="+mn-ea"/>
              </a:rPr>
              <a:t>30.87</a:t>
            </a:r>
            <a:r>
              <a:rPr lang="zh-CN" altLang="en-US" dirty="0">
                <a:sym typeface="+mn-ea"/>
              </a:rPr>
              <a:t>小时，差旅费流程最长耗时</a:t>
            </a:r>
            <a:r>
              <a:rPr lang="en-US" altLang="zh-CN" dirty="0">
                <a:sym typeface="+mn-ea"/>
              </a:rPr>
              <a:t>88</a:t>
            </a:r>
            <a:r>
              <a:rPr lang="zh-CN" altLang="en-US" dirty="0">
                <a:sym typeface="+mn-ea"/>
              </a:rPr>
              <a:t>天，</a:t>
            </a:r>
            <a:r>
              <a:rPr lang="en-US" altLang="zh-CN" dirty="0">
                <a:sym typeface="+mn-ea"/>
              </a:rPr>
              <a:t>2112</a:t>
            </a:r>
            <a:r>
              <a:rPr lang="zh-CN" altLang="en-US" dirty="0">
                <a:sym typeface="+mn-ea"/>
              </a:rPr>
              <a:t>小时；</a:t>
            </a:r>
            <a:endParaRPr lang="en-US" altLang="zh-CN" dirty="0">
              <a:sym typeface="+mn-ea"/>
            </a:endParaRPr>
          </a:p>
          <a:p>
            <a:pPr algn="l" latinLnBrk="0">
              <a:lnSpc>
                <a:spcPct val="130000"/>
              </a:lnSpc>
            </a:pPr>
            <a:r>
              <a:rPr lang="en-US" altLang="zh-CN" dirty="0">
                <a:sym typeface="+mn-ea"/>
              </a:rPr>
              <a:t>2.</a:t>
            </a:r>
            <a:r>
              <a:rPr lang="zh-CN" altLang="en-US" b="1" dirty="0">
                <a:sym typeface="+mn-ea"/>
              </a:rPr>
              <a:t>本地财务节点</a:t>
            </a:r>
            <a:r>
              <a:rPr lang="zh-CN" altLang="en-US" dirty="0">
                <a:sym typeface="+mn-ea"/>
              </a:rPr>
              <a:t>：平均处理耗时</a:t>
            </a:r>
            <a:r>
              <a:rPr lang="en-US" altLang="zh-CN" dirty="0">
                <a:sym typeface="+mn-ea"/>
              </a:rPr>
              <a:t>18.20</a:t>
            </a:r>
            <a:r>
              <a:rPr lang="zh-CN" altLang="en-US" dirty="0">
                <a:sym typeface="+mn-ea"/>
              </a:rPr>
              <a:t>小时；流程最长用时</a:t>
            </a:r>
            <a:r>
              <a:rPr lang="en-US" altLang="zh-CN" dirty="0">
                <a:sym typeface="+mn-ea"/>
              </a:rPr>
              <a:t>6</a:t>
            </a:r>
            <a:r>
              <a:rPr lang="zh-CN" altLang="en-US" dirty="0">
                <a:sym typeface="+mn-ea"/>
              </a:rPr>
              <a:t>天，</a:t>
            </a:r>
            <a:r>
              <a:rPr lang="en-US" altLang="zh-CN" dirty="0">
                <a:sym typeface="+mn-ea"/>
              </a:rPr>
              <a:t>144</a:t>
            </a:r>
            <a:r>
              <a:rPr lang="zh-CN" altLang="en-US" dirty="0">
                <a:sym typeface="+mn-ea"/>
              </a:rPr>
              <a:t>小时，</a:t>
            </a:r>
            <a:endParaRPr lang="en-US" altLang="zh-CN" dirty="0">
              <a:sym typeface="+mn-ea"/>
            </a:endParaRPr>
          </a:p>
        </p:txBody>
      </p:sp>
      <p:graphicFrame>
        <p:nvGraphicFramePr>
          <p:cNvPr id="6" name="图表 5"/>
          <p:cNvGraphicFramePr/>
          <p:nvPr/>
        </p:nvGraphicFramePr>
        <p:xfrm>
          <a:off x="311803" y="1306194"/>
          <a:ext cx="6271877" cy="42786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/>
        </p:nvSpPr>
        <p:spPr>
          <a:xfrm>
            <a:off x="184785" y="208915"/>
            <a:ext cx="10054590" cy="3797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fontAlgn="auto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四、个人报销业务分析</a:t>
            </a:r>
            <a:endParaRPr kumimoji="1" lang="zh-CN" alt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8" name="文本占位符 2"/>
          <p:cNvSpPr>
            <a:spLocks noGrp="1"/>
          </p:cNvSpPr>
          <p:nvPr/>
        </p:nvSpPr>
        <p:spPr>
          <a:xfrm>
            <a:off x="191135" y="732790"/>
            <a:ext cx="6363970" cy="4292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4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、个人报销通过率：差旅费</a:t>
            </a:r>
            <a:r>
              <a:rPr kumimoji="1" lang="en-US" alt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+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日常费用</a:t>
            </a:r>
            <a:endParaRPr kumimoji="1" lang="zh-CN" altLang="en-US" b="1" dirty="0">
              <a:solidFill>
                <a:schemeClr val="tx1">
                  <a:lumMod val="50000"/>
                </a:schemeClr>
              </a:solidFill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254695" y="3009459"/>
            <a:ext cx="440928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2021</a:t>
            </a:r>
            <a:r>
              <a:rPr lang="zh-CN" altLang="en-US" dirty="0"/>
              <a:t>年</a:t>
            </a:r>
            <a:r>
              <a:rPr lang="en-US" altLang="zh-CN" dirty="0"/>
              <a:t>10</a:t>
            </a:r>
            <a:r>
              <a:rPr lang="zh-CN" altLang="en-US" dirty="0"/>
              <a:t>月个人报销平均通过率</a:t>
            </a:r>
            <a:r>
              <a:rPr lang="en-US" altLang="zh-CN" b="1" dirty="0">
                <a:solidFill>
                  <a:srgbClr val="FF0000"/>
                </a:solidFill>
              </a:rPr>
              <a:t>93.11</a:t>
            </a:r>
            <a:r>
              <a:rPr lang="en-US" altLang="zh-CN" b="1" dirty="0">
                <a:solidFill>
                  <a:srgbClr val="FF0000"/>
                </a:solidFill>
              </a:rPr>
              <a:t>%</a:t>
            </a:r>
            <a:r>
              <a:rPr lang="zh-CN" altLang="en-US" dirty="0"/>
              <a:t>，与</a:t>
            </a:r>
            <a:r>
              <a:rPr lang="en-US" altLang="zh-CN" dirty="0"/>
              <a:t>9</a:t>
            </a:r>
            <a:r>
              <a:rPr lang="zh-CN" altLang="en-US" dirty="0"/>
              <a:t>月相比</a:t>
            </a:r>
            <a:r>
              <a:rPr lang="zh-CN" altLang="en-US" b="1" dirty="0">
                <a:solidFill>
                  <a:srgbClr val="FF0000"/>
                </a:solidFill>
              </a:rPr>
              <a:t>上升</a:t>
            </a:r>
            <a:r>
              <a:rPr lang="en-US" altLang="zh-CN" b="1" dirty="0">
                <a:solidFill>
                  <a:srgbClr val="FF0000"/>
                </a:solidFill>
              </a:rPr>
              <a:t>0.82%</a:t>
            </a:r>
            <a:r>
              <a:rPr lang="zh-CN" altLang="en-US" dirty="0"/>
              <a:t>。</a:t>
            </a:r>
            <a:endParaRPr lang="en-US" altLang="zh-CN" dirty="0"/>
          </a:p>
        </p:txBody>
      </p:sp>
      <p:sp>
        <p:nvSpPr>
          <p:cNvPr id="6" name="文本框 5"/>
          <p:cNvSpPr txBox="1"/>
          <p:nvPr/>
        </p:nvSpPr>
        <p:spPr>
          <a:xfrm>
            <a:off x="8116291" y="3654539"/>
            <a:ext cx="2684952" cy="412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30000"/>
              </a:lnSpc>
            </a:pPr>
            <a:r>
              <a:rPr lang="en-US" altLang="zh-CN" dirty="0"/>
              <a:t>10</a:t>
            </a:r>
            <a:r>
              <a:rPr lang="zh-CN" altLang="en-US" dirty="0"/>
              <a:t>月通过率较高的公司：</a:t>
            </a:r>
            <a:endParaRPr lang="zh-CN" altLang="en-US" dirty="0"/>
          </a:p>
        </p:txBody>
      </p:sp>
      <p:grpSp>
        <p:nvGrpSpPr>
          <p:cNvPr id="7" name="组合 6"/>
          <p:cNvGrpSpPr/>
          <p:nvPr/>
        </p:nvGrpSpPr>
        <p:grpSpPr>
          <a:xfrm>
            <a:off x="8239373" y="4262586"/>
            <a:ext cx="2000250" cy="1597025"/>
            <a:chOff x="13971" y="2331"/>
            <a:chExt cx="3823" cy="3140"/>
          </a:xfrm>
        </p:grpSpPr>
        <p:sp>
          <p:nvSpPr>
            <p:cNvPr id="2" name="文本框 1"/>
            <p:cNvSpPr txBox="1"/>
            <p:nvPr/>
          </p:nvSpPr>
          <p:spPr>
            <a:xfrm>
              <a:off x="14898" y="2425"/>
              <a:ext cx="2896" cy="72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l"/>
              <a:r>
                <a:rPr lang="zh-CN" altLang="en-US" b="1" dirty="0">
                  <a:sym typeface="+mn-ea"/>
                </a:rPr>
                <a:t>锡林</a:t>
              </a:r>
              <a:r>
                <a:rPr lang="en-US" altLang="zh-CN" sz="1800" b="1" dirty="0">
                  <a:sym typeface="+mn-ea"/>
                </a:rPr>
                <a:t>100%</a:t>
              </a:r>
              <a:endParaRPr lang="en-US" altLang="zh-CN" sz="1800" b="1" dirty="0">
                <a:sym typeface="+mn-ea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4898" y="3537"/>
              <a:ext cx="2895" cy="72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l"/>
              <a:r>
                <a:rPr lang="zh-CN" altLang="en-US" sz="1800" b="1" dirty="0">
                  <a:sym typeface="+mn-ea"/>
                </a:rPr>
                <a:t>瑞达</a:t>
              </a:r>
              <a:r>
                <a:rPr lang="en-US" altLang="zh-CN" sz="1800" b="1" dirty="0">
                  <a:sym typeface="+mn-ea"/>
                </a:rPr>
                <a:t>100%</a:t>
              </a:r>
              <a:endParaRPr lang="en-US" altLang="zh-CN" sz="1800" b="1" dirty="0">
                <a:sym typeface="+mn-ea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4898" y="4650"/>
              <a:ext cx="2895" cy="72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l"/>
              <a:r>
                <a:rPr lang="zh-CN" altLang="en-US" sz="1800" b="1" dirty="0">
                  <a:sym typeface="+mn-ea"/>
                </a:rPr>
                <a:t>白城</a:t>
              </a:r>
              <a:r>
                <a:rPr lang="en-US" altLang="zh-CN" sz="1800" b="1" dirty="0">
                  <a:sym typeface="+mn-ea"/>
                </a:rPr>
                <a:t>96</a:t>
              </a:r>
              <a:r>
                <a:rPr lang="en-US" sz="1800" b="1" dirty="0">
                  <a:sym typeface="+mn-ea"/>
                </a:rPr>
                <a:t>%</a:t>
              </a:r>
              <a:endParaRPr lang="en-US" sz="1800" b="1" dirty="0">
                <a:sym typeface="+mn-ea"/>
              </a:endParaRPr>
            </a:p>
          </p:txBody>
        </p:sp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1" y="4555"/>
              <a:ext cx="916" cy="916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1" y="2331"/>
              <a:ext cx="916" cy="916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1" y="3443"/>
              <a:ext cx="916" cy="916"/>
            </a:xfrm>
            <a:prstGeom prst="rect">
              <a:avLst/>
            </a:prstGeom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09" y="1522233"/>
            <a:ext cx="6149290" cy="460297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5105" y="1552165"/>
            <a:ext cx="5209131" cy="110167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6852321" y="3412490"/>
            <a:ext cx="47415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2021</a:t>
            </a:r>
            <a:r>
              <a:rPr lang="zh-CN" altLang="en-US" dirty="0"/>
              <a:t>年</a:t>
            </a:r>
            <a:r>
              <a:rPr lang="en-US" altLang="zh-CN" dirty="0"/>
              <a:t>10</a:t>
            </a:r>
            <a:r>
              <a:rPr lang="zh-CN" altLang="en-US" dirty="0"/>
              <a:t>月个人报销差旅费平均通过</a:t>
            </a:r>
            <a:r>
              <a:rPr lang="en-US" altLang="zh-CN" b="1" dirty="0">
                <a:solidFill>
                  <a:srgbClr val="FF0000"/>
                </a:solidFill>
              </a:rPr>
              <a:t>91.57</a:t>
            </a:r>
            <a:r>
              <a:rPr lang="en-US" altLang="zh-CN" b="1" dirty="0">
                <a:solidFill>
                  <a:srgbClr val="FF0000"/>
                </a:solidFill>
              </a:rPr>
              <a:t>%,</a:t>
            </a:r>
            <a:r>
              <a:rPr lang="zh-CN" altLang="en-US" dirty="0">
                <a:solidFill>
                  <a:schemeClr val="tx1"/>
                </a:solidFill>
              </a:rPr>
              <a:t>比</a:t>
            </a:r>
            <a:r>
              <a:rPr lang="en-US" altLang="zh-CN" dirty="0">
                <a:solidFill>
                  <a:schemeClr val="tx1"/>
                </a:solidFill>
              </a:rPr>
              <a:t>9</a:t>
            </a:r>
            <a:r>
              <a:rPr lang="zh-CN" altLang="en-US" dirty="0">
                <a:solidFill>
                  <a:schemeClr val="tx1"/>
                </a:solidFill>
              </a:rPr>
              <a:t>月</a:t>
            </a:r>
            <a:r>
              <a:rPr lang="zh-CN" b="1" dirty="0">
                <a:solidFill>
                  <a:srgbClr val="FF0000"/>
                </a:solidFill>
              </a:rPr>
              <a:t>提升</a:t>
            </a:r>
            <a:r>
              <a:rPr lang="en-US" altLang="zh-CN" b="1" dirty="0">
                <a:solidFill>
                  <a:srgbClr val="FF0000"/>
                </a:solidFill>
              </a:rPr>
              <a:t>4.64</a:t>
            </a:r>
            <a:r>
              <a:rPr lang="en-US" altLang="zh-CN" b="1" dirty="0">
                <a:solidFill>
                  <a:srgbClr val="FF0000"/>
                </a:solidFill>
              </a:rPr>
              <a:t>%</a:t>
            </a:r>
            <a:r>
              <a:rPr lang="zh-CN" altLang="en-US" b="1" dirty="0">
                <a:solidFill>
                  <a:srgbClr val="C00000"/>
                </a:solidFill>
              </a:rPr>
              <a:t>。</a:t>
            </a:r>
            <a:endParaRPr lang="en-US" altLang="zh-CN" dirty="0"/>
          </a:p>
        </p:txBody>
      </p:sp>
      <p:sp>
        <p:nvSpPr>
          <p:cNvPr id="12" name="文本框 11"/>
          <p:cNvSpPr txBox="1"/>
          <p:nvPr/>
        </p:nvSpPr>
        <p:spPr>
          <a:xfrm>
            <a:off x="7663534" y="4241800"/>
            <a:ext cx="37007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9</a:t>
            </a:r>
            <a:r>
              <a:rPr lang="zh-CN" altLang="en-US" dirty="0"/>
              <a:t>月差旅费流程通过率较高的公司：</a:t>
            </a:r>
            <a:endParaRPr lang="zh-CN" altLang="en-US" dirty="0"/>
          </a:p>
        </p:txBody>
      </p:sp>
      <p:sp>
        <p:nvSpPr>
          <p:cNvPr id="14" name="文本框 13"/>
          <p:cNvSpPr txBox="1"/>
          <p:nvPr/>
        </p:nvSpPr>
        <p:spPr>
          <a:xfrm>
            <a:off x="9286875" y="4984116"/>
            <a:ext cx="1460500" cy="9220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zh-CN" altLang="en-US" sz="1800" b="1" dirty="0">
                <a:solidFill>
                  <a:srgbClr val="FF0000"/>
                </a:solidFill>
                <a:sym typeface="+mn-ea"/>
              </a:rPr>
              <a:t>锡林</a:t>
            </a:r>
            <a:r>
              <a:rPr lang="en-US" altLang="zh-CN" b="1" dirty="0">
                <a:solidFill>
                  <a:srgbClr val="FF0000"/>
                </a:solidFill>
                <a:sym typeface="+mn-ea"/>
              </a:rPr>
              <a:t>100%</a:t>
            </a:r>
            <a:endParaRPr lang="en-US" altLang="zh-CN" b="1" dirty="0">
              <a:solidFill>
                <a:srgbClr val="FF0000"/>
              </a:solidFill>
              <a:sym typeface="+mn-ea"/>
            </a:endParaRPr>
          </a:p>
          <a:p>
            <a:pPr algn="l"/>
            <a:r>
              <a:rPr lang="zh-CN" altLang="en-US" sz="1800" b="1" dirty="0">
                <a:solidFill>
                  <a:srgbClr val="FF0000"/>
                </a:solidFill>
                <a:sym typeface="+mn-ea"/>
              </a:rPr>
              <a:t>兴安盟</a:t>
            </a:r>
            <a:r>
              <a:rPr lang="en-US" altLang="zh-CN" b="1" dirty="0">
                <a:solidFill>
                  <a:srgbClr val="FF0000"/>
                </a:solidFill>
                <a:sym typeface="+mn-ea"/>
              </a:rPr>
              <a:t>100%</a:t>
            </a:r>
            <a:endParaRPr lang="en-US" altLang="zh-CN" b="1" dirty="0">
              <a:solidFill>
                <a:srgbClr val="FF0000"/>
              </a:solidFill>
              <a:sym typeface="+mn-ea"/>
            </a:endParaRPr>
          </a:p>
          <a:p>
            <a:pPr algn="l"/>
            <a:r>
              <a:rPr lang="zh-CN" altLang="en-US" sz="1800" b="1" dirty="0">
                <a:solidFill>
                  <a:srgbClr val="FF0000"/>
                </a:solidFill>
                <a:sym typeface="+mn-ea"/>
              </a:rPr>
              <a:t>瑞达</a:t>
            </a:r>
            <a:r>
              <a:rPr lang="en-US" altLang="zh-CN" b="1" dirty="0">
                <a:solidFill>
                  <a:srgbClr val="FF0000"/>
                </a:solidFill>
                <a:sym typeface="+mn-ea"/>
              </a:rPr>
              <a:t>100%</a:t>
            </a:r>
            <a:endParaRPr lang="en-US" altLang="zh-CN" sz="1800" b="1" dirty="0">
              <a:solidFill>
                <a:srgbClr val="FF0000"/>
              </a:solidFill>
              <a:sym typeface="+mn-ea"/>
            </a:endParaRPr>
          </a:p>
        </p:txBody>
      </p:sp>
      <p:sp>
        <p:nvSpPr>
          <p:cNvPr id="7" name="标题 1"/>
          <p:cNvSpPr>
            <a:spLocks noGrp="1"/>
          </p:cNvSpPr>
          <p:nvPr/>
        </p:nvSpPr>
        <p:spPr>
          <a:xfrm>
            <a:off x="184785" y="208915"/>
            <a:ext cx="10054590" cy="3797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fontAlgn="auto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四、个人报销业务分析</a:t>
            </a:r>
            <a:endParaRPr kumimoji="1" lang="zh-CN" alt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70265" y="4984115"/>
            <a:ext cx="685800" cy="5905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285" y="1826260"/>
            <a:ext cx="6043295" cy="421322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2250" y="2508250"/>
            <a:ext cx="3522345" cy="55562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6829425" y="1770380"/>
            <a:ext cx="8343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9</a:t>
            </a:r>
            <a:r>
              <a:rPr lang="zh-CN" altLang="en-US" sz="2400"/>
              <a:t>月</a:t>
            </a:r>
            <a:endParaRPr lang="zh-CN" altLang="en-US" sz="2400"/>
          </a:p>
        </p:txBody>
      </p:sp>
      <p:sp>
        <p:nvSpPr>
          <p:cNvPr id="18" name="文本框 17"/>
          <p:cNvSpPr txBox="1"/>
          <p:nvPr/>
        </p:nvSpPr>
        <p:spPr>
          <a:xfrm>
            <a:off x="6776720" y="2566035"/>
            <a:ext cx="8343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10</a:t>
            </a:r>
            <a:r>
              <a:rPr lang="zh-CN" altLang="en-US" sz="2400"/>
              <a:t>月</a:t>
            </a:r>
            <a:endParaRPr lang="zh-CN" altLang="en-US" sz="2400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2250" y="1597660"/>
            <a:ext cx="3514725" cy="561975"/>
          </a:xfrm>
          <a:prstGeom prst="rect">
            <a:avLst/>
          </a:prstGeom>
        </p:spPr>
      </p:pic>
      <p:sp>
        <p:nvSpPr>
          <p:cNvPr id="3" name="文本占位符 2"/>
          <p:cNvSpPr>
            <a:spLocks noGrp="1"/>
          </p:cNvSpPr>
          <p:nvPr/>
        </p:nvSpPr>
        <p:spPr>
          <a:xfrm>
            <a:off x="191135" y="733425"/>
            <a:ext cx="7811770" cy="4292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5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、</a:t>
            </a:r>
            <a:r>
              <a:rPr kumimoji="1" lang="zh-CN" altLang="en-US" b="1" dirty="0">
                <a:solidFill>
                  <a:srgbClr val="FF0000"/>
                </a:solidFill>
                <a:latin typeface="+mj-ea"/>
                <a:ea typeface="+mj-ea"/>
                <a:cs typeface="+mj-ea"/>
                <a:sym typeface="+mn-ea"/>
              </a:rPr>
              <a:t>差旅费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流程：（</a:t>
            </a:r>
            <a:r>
              <a:rPr kumimoji="1" lang="en-US" alt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1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）通过率</a:t>
            </a:r>
            <a:endParaRPr kumimoji="1" lang="zh-CN" altLang="en-US" b="1" dirty="0">
              <a:solidFill>
                <a:schemeClr val="tx1">
                  <a:lumMod val="50000"/>
                </a:schemeClr>
              </a:solidFill>
              <a:latin typeface="+mj-ea"/>
              <a:ea typeface="+mj-ea"/>
              <a:cs typeface="+mj-ea"/>
              <a:sym typeface="+mn-ea"/>
            </a:endParaRPr>
          </a:p>
          <a:p>
            <a:endParaRPr kumimoji="1" lang="zh-CN" altLang="en-US" b="1" dirty="0">
              <a:solidFill>
                <a:schemeClr val="tx1">
                  <a:lumMod val="50000"/>
                </a:schemeClr>
              </a:solidFill>
              <a:latin typeface="+mj-ea"/>
              <a:ea typeface="+mj-ea"/>
              <a:cs typeface="+mj-ea"/>
              <a:sym typeface="+mn-ea"/>
            </a:endParaRPr>
          </a:p>
          <a:p>
            <a:endParaRPr kumimoji="1" lang="zh-CN" altLang="en-US" b="1" dirty="0">
              <a:solidFill>
                <a:schemeClr val="tx1">
                  <a:lumMod val="50000"/>
                </a:schemeClr>
              </a:solidFill>
              <a:latin typeface="+mj-ea"/>
              <a:ea typeface="+mj-ea"/>
              <a:cs typeface="+mj-ea"/>
              <a:sym typeface="+mn-ea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/>
        </p:nvSpPr>
        <p:spPr>
          <a:xfrm>
            <a:off x="184785" y="208915"/>
            <a:ext cx="10054590" cy="3797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fontAlgn="auto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四、个人报销业务分析</a:t>
            </a:r>
            <a:endParaRPr kumimoji="1" lang="zh-CN" alt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482215" y="5949950"/>
            <a:ext cx="6941820" cy="4508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30000"/>
              </a:lnSpc>
            </a:pPr>
            <a:r>
              <a:rPr lang="en-US" altLang="zh-CN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2021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年</a:t>
            </a:r>
            <a:r>
              <a:rPr lang="en-US" altLang="zh-CN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10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月各公司差旅费流程退回原因共分为</a:t>
            </a:r>
            <a:r>
              <a:rPr lang="en-US" altLang="zh-CN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8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类，共计</a:t>
            </a:r>
            <a:r>
              <a:rPr lang="en-US" altLang="zh-CN" dirty="0">
                <a:solidFill>
                  <a:srgbClr val="FF000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22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条。</a:t>
            </a:r>
            <a:endParaRPr lang="zh-CN" altLang="en-US" dirty="0">
              <a:solidFill>
                <a:schemeClr val="tx1">
                  <a:lumMod val="50000"/>
                </a:schemeClr>
              </a:solidFill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47800" y="1183640"/>
            <a:ext cx="8791575" cy="4836795"/>
          </a:xfrm>
          <a:prstGeom prst="rect">
            <a:avLst/>
          </a:prstGeom>
        </p:spPr>
      </p:pic>
      <p:sp>
        <p:nvSpPr>
          <p:cNvPr id="5" name="文本占位符 2"/>
          <p:cNvSpPr>
            <a:spLocks noGrp="1"/>
          </p:cNvSpPr>
          <p:nvPr/>
        </p:nvSpPr>
        <p:spPr>
          <a:xfrm>
            <a:off x="191135" y="732790"/>
            <a:ext cx="6363970" cy="4292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5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、</a:t>
            </a:r>
            <a:r>
              <a:rPr kumimoji="1" lang="zh-CN" altLang="en-US" b="1" dirty="0">
                <a:solidFill>
                  <a:srgbClr val="FF0000"/>
                </a:solidFill>
                <a:latin typeface="+mj-ea"/>
                <a:ea typeface="+mj-ea"/>
                <a:cs typeface="+mj-ea"/>
                <a:sym typeface="+mn-ea"/>
              </a:rPr>
              <a:t>差旅费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流程：（</a:t>
            </a:r>
            <a:r>
              <a:rPr kumimoji="1" lang="en-US" alt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2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）退回原因分析</a:t>
            </a:r>
            <a:endParaRPr kumimoji="1" lang="zh-CN" altLang="en-US" b="1" dirty="0">
              <a:solidFill>
                <a:schemeClr val="tx1">
                  <a:lumMod val="50000"/>
                </a:schemeClr>
              </a:solidFill>
              <a:latin typeface="+mj-ea"/>
              <a:ea typeface="+mj-ea"/>
              <a:cs typeface="+mj-ea"/>
              <a:sym typeface="+mn-ea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9571355" y="2552700"/>
            <a:ext cx="227647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dirty="0"/>
              <a:t>2021</a:t>
            </a:r>
            <a:r>
              <a:rPr lang="zh-CN" altLang="en-US" dirty="0"/>
              <a:t>年</a:t>
            </a:r>
            <a:r>
              <a:rPr lang="en-US" altLang="zh-CN" dirty="0"/>
              <a:t>10</a:t>
            </a:r>
            <a:r>
              <a:rPr lang="zh-CN" altLang="en-US" dirty="0"/>
              <a:t>月总部个人报</a:t>
            </a:r>
            <a:r>
              <a:rPr lang="zh-CN" altLang="en-US" dirty="0">
                <a:sym typeface="+mn-ea"/>
              </a:rPr>
              <a:t>销差旅费平均通过</a:t>
            </a:r>
            <a:r>
              <a:rPr lang="zh-CN" altLang="en-US" dirty="0"/>
              <a:t>率</a:t>
            </a:r>
            <a:r>
              <a:rPr lang="zh-CN" altLang="en-US" dirty="0">
                <a:solidFill>
                  <a:srgbClr val="FF0000"/>
                </a:solidFill>
              </a:rPr>
              <a:t>为</a:t>
            </a:r>
            <a:r>
              <a:rPr lang="en-US" altLang="zh-CN" dirty="0">
                <a:solidFill>
                  <a:srgbClr val="FF0000"/>
                </a:solidFill>
              </a:rPr>
              <a:t>72.81%</a:t>
            </a:r>
            <a:r>
              <a:rPr lang="zh-CN" altLang="en-US" dirty="0">
                <a:solidFill>
                  <a:srgbClr val="FF0000"/>
                </a:solidFill>
              </a:rPr>
              <a:t>，</a:t>
            </a:r>
            <a:r>
              <a:rPr lang="zh-CN" altLang="en-US" dirty="0">
                <a:solidFill>
                  <a:schemeClr val="bg2">
                    <a:lumMod val="25000"/>
                  </a:schemeClr>
                </a:solidFill>
              </a:rPr>
              <a:t>与</a:t>
            </a:r>
            <a:r>
              <a:rPr lang="en-US" altLang="zh-CN" dirty="0">
                <a:solidFill>
                  <a:schemeClr val="bg2">
                    <a:lumMod val="25000"/>
                  </a:schemeClr>
                </a:solidFill>
              </a:rPr>
              <a:t>9</a:t>
            </a:r>
            <a:r>
              <a:rPr lang="zh-CN" altLang="en-US" dirty="0">
                <a:solidFill>
                  <a:schemeClr val="bg2">
                    <a:lumMod val="25000"/>
                  </a:schemeClr>
                </a:solidFill>
              </a:rPr>
              <a:t>月相比</a:t>
            </a:r>
            <a:r>
              <a:rPr lang="zh-CN" altLang="en-US" dirty="0">
                <a:solidFill>
                  <a:srgbClr val="FF0000"/>
                </a:solidFill>
              </a:rPr>
              <a:t>提升</a:t>
            </a:r>
            <a:r>
              <a:rPr lang="en-US" dirty="0">
                <a:solidFill>
                  <a:srgbClr val="FF0000"/>
                </a:solidFill>
              </a:rPr>
              <a:t>8.79%</a:t>
            </a:r>
            <a:r>
              <a:rPr lang="zh-CN" altLang="en-US" dirty="0">
                <a:solidFill>
                  <a:srgbClr val="FF0000"/>
                </a:solidFill>
              </a:rPr>
              <a:t>。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7" name="标题 1"/>
          <p:cNvSpPr>
            <a:spLocks noGrp="1"/>
          </p:cNvSpPr>
          <p:nvPr/>
        </p:nvSpPr>
        <p:spPr>
          <a:xfrm>
            <a:off x="184785" y="208915"/>
            <a:ext cx="10054590" cy="3797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fontAlgn="auto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四、个人报销业务分析</a:t>
            </a:r>
            <a:endParaRPr kumimoji="1" lang="zh-CN" alt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3230" y="1162685"/>
            <a:ext cx="9023985" cy="5002530"/>
          </a:xfrm>
          <a:prstGeom prst="rect">
            <a:avLst/>
          </a:prstGeom>
        </p:spPr>
      </p:pic>
      <p:sp>
        <p:nvSpPr>
          <p:cNvPr id="5" name="文本占位符 2"/>
          <p:cNvSpPr>
            <a:spLocks noGrp="1"/>
          </p:cNvSpPr>
          <p:nvPr/>
        </p:nvSpPr>
        <p:spPr>
          <a:xfrm>
            <a:off x="191135" y="733425"/>
            <a:ext cx="9582785" cy="4292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5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、</a:t>
            </a:r>
            <a:r>
              <a:rPr kumimoji="1" lang="zh-CN" altLang="en-US" b="1" dirty="0">
                <a:solidFill>
                  <a:srgbClr val="FF0000"/>
                </a:solidFill>
                <a:latin typeface="+mj-ea"/>
                <a:ea typeface="+mj-ea"/>
                <a:cs typeface="+mj-ea"/>
                <a:sym typeface="+mn-ea"/>
              </a:rPr>
              <a:t>差旅费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流程：（</a:t>
            </a:r>
            <a:r>
              <a:rPr kumimoji="1" lang="en-US" alt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3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）总部通过率</a:t>
            </a:r>
            <a:endParaRPr kumimoji="1" lang="zh-CN" altLang="en-US" b="1" dirty="0">
              <a:solidFill>
                <a:schemeClr val="tx1">
                  <a:lumMod val="50000"/>
                </a:schemeClr>
              </a:solidFill>
              <a:latin typeface="+mj-ea"/>
              <a:ea typeface="+mj-ea"/>
              <a:cs typeface="+mj-ea"/>
              <a:sym typeface="+mn-ea"/>
            </a:endParaRPr>
          </a:p>
          <a:p>
            <a:endParaRPr kumimoji="1" lang="zh-CN" altLang="en-US" b="1" dirty="0">
              <a:solidFill>
                <a:schemeClr val="tx1">
                  <a:lumMod val="50000"/>
                </a:schemeClr>
              </a:solidFill>
              <a:latin typeface="+mj-ea"/>
              <a:ea typeface="+mj-ea"/>
              <a:cs typeface="+mj-ea"/>
              <a:sym typeface="+mn-ea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/>
        </p:nvSpPr>
        <p:spPr>
          <a:xfrm>
            <a:off x="184785" y="208915"/>
            <a:ext cx="10054590" cy="3797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fontAlgn="auto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四、个人报销业务分析</a:t>
            </a:r>
            <a:endParaRPr kumimoji="1" lang="zh-CN" alt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04440" y="5714365"/>
            <a:ext cx="6941820" cy="4508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30000"/>
              </a:lnSpc>
            </a:pPr>
            <a:r>
              <a:rPr lang="en-US" altLang="zh-CN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2021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年</a:t>
            </a:r>
            <a:r>
              <a:rPr lang="en-US" altLang="zh-CN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10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月总部个人报销差旅费流程退回原因共分为</a:t>
            </a:r>
            <a:r>
              <a:rPr lang="en-US" altLang="zh-CN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3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类，共计</a:t>
            </a:r>
            <a:r>
              <a:rPr lang="en-US" altLang="zh-CN" dirty="0">
                <a:solidFill>
                  <a:srgbClr val="FF000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4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条。</a:t>
            </a:r>
            <a:endParaRPr lang="zh-CN" altLang="en-US" dirty="0">
              <a:solidFill>
                <a:schemeClr val="tx1">
                  <a:lumMod val="50000"/>
                </a:schemeClr>
              </a:solidFill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71395" y="1534160"/>
            <a:ext cx="6953885" cy="4180205"/>
          </a:xfrm>
          <a:prstGeom prst="rect">
            <a:avLst/>
          </a:prstGeom>
        </p:spPr>
      </p:pic>
      <p:sp>
        <p:nvSpPr>
          <p:cNvPr id="6" name="文本占位符 2"/>
          <p:cNvSpPr>
            <a:spLocks noGrp="1"/>
          </p:cNvSpPr>
          <p:nvPr/>
        </p:nvSpPr>
        <p:spPr>
          <a:xfrm>
            <a:off x="191135" y="732790"/>
            <a:ext cx="6363970" cy="4292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5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、</a:t>
            </a:r>
            <a:r>
              <a:rPr kumimoji="1" lang="zh-CN" altLang="en-US" b="1" dirty="0">
                <a:solidFill>
                  <a:srgbClr val="FF0000"/>
                </a:solidFill>
                <a:latin typeface="+mj-ea"/>
                <a:ea typeface="+mj-ea"/>
                <a:cs typeface="+mj-ea"/>
                <a:sym typeface="+mn-ea"/>
              </a:rPr>
              <a:t>差旅费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流程：（</a:t>
            </a:r>
            <a:r>
              <a:rPr kumimoji="1" lang="en-US" alt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4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）总部退回原因</a:t>
            </a:r>
            <a:endParaRPr kumimoji="1" lang="zh-CN" altLang="en-US" b="1" dirty="0">
              <a:solidFill>
                <a:schemeClr val="tx1">
                  <a:lumMod val="50000"/>
                </a:schemeClr>
              </a:solidFill>
              <a:latin typeface="+mj-ea"/>
              <a:ea typeface="+mj-ea"/>
              <a:cs typeface="+mj-ea"/>
              <a:sym typeface="+mn-ea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/>
        </p:nvSpPr>
        <p:spPr>
          <a:xfrm>
            <a:off x="184785" y="208915"/>
            <a:ext cx="10054590" cy="3797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fontAlgn="auto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四、个人报销业务分析</a:t>
            </a:r>
            <a:endParaRPr kumimoji="1" lang="zh-CN" alt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graphicFrame>
        <p:nvGraphicFramePr>
          <p:cNvPr id="8" name="表格 7"/>
          <p:cNvGraphicFramePr/>
          <p:nvPr>
            <p:custDataLst>
              <p:tags r:id="rId1"/>
            </p:custDataLst>
          </p:nvPr>
        </p:nvGraphicFramePr>
        <p:xfrm>
          <a:off x="674370" y="1162050"/>
          <a:ext cx="10660380" cy="455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4510"/>
                <a:gridCol w="2253615"/>
                <a:gridCol w="4467860"/>
                <a:gridCol w="3414395"/>
              </a:tblGrid>
              <a:tr h="346710"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zh-CN" sz="1500" spc="120" dirty="0">
                          <a:solidFill>
                            <a:schemeClr val="bg1"/>
                          </a:solidFill>
                          <a:latin typeface="等线" panose="02010600030101010101" charset="-122"/>
                          <a:ea typeface="等线" panose="02010600030101010101" charset="-122"/>
                          <a:sym typeface="+mn-ea"/>
                        </a:rPr>
                        <a:t>序</a:t>
                      </a:r>
                      <a:endParaRPr lang="zh-CN" altLang="zh-CN" sz="1500" spc="120" dirty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sym typeface="+mn-ea"/>
                      </a:endParaRPr>
                    </a:p>
                  </a:txBody>
                  <a:tcPr marL="25400" marR="25400" marT="6350" marB="6350" anchor="ctr">
                    <a:solidFill>
                      <a:srgbClr val="2E2657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500" spc="120" dirty="0">
                          <a:solidFill>
                            <a:schemeClr val="bg1"/>
                          </a:solidFill>
                          <a:latin typeface="等线" panose="02010600030101010101" charset="-122"/>
                          <a:ea typeface="等线" panose="02010600030101010101" charset="-122"/>
                          <a:sym typeface="+mn-ea"/>
                        </a:rPr>
                        <a:t>退回原因</a:t>
                      </a:r>
                      <a:endParaRPr lang="zh-CN" altLang="en-US" sz="1500" spc="120" dirty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sym typeface="+mn-ea"/>
                      </a:endParaRPr>
                    </a:p>
                  </a:txBody>
                  <a:tcPr marL="25400" marR="25400" marT="6350" marB="6350" anchor="ctr">
                    <a:solidFill>
                      <a:srgbClr val="2E2657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500" spc="120" dirty="0">
                          <a:solidFill>
                            <a:schemeClr val="bg1"/>
                          </a:solidFill>
                          <a:latin typeface="等线" panose="02010600030101010101" charset="-122"/>
                          <a:ea typeface="等线" panose="02010600030101010101" charset="-122"/>
                          <a:sym typeface="+mn-ea"/>
                        </a:rPr>
                        <a:t>分析原因</a:t>
                      </a:r>
                      <a:endParaRPr lang="zh-CN" altLang="en-US" sz="1500" spc="120" dirty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sym typeface="+mn-ea"/>
                      </a:endParaRPr>
                    </a:p>
                  </a:txBody>
                  <a:tcPr marL="25400" marR="25400" marT="6350" marB="6350" anchor="ctr">
                    <a:solidFill>
                      <a:srgbClr val="2E2657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500" spc="120" dirty="0">
                          <a:solidFill>
                            <a:schemeClr val="bg1"/>
                          </a:solidFill>
                          <a:latin typeface="等线" panose="02010600030101010101" charset="-122"/>
                          <a:ea typeface="等线" panose="02010600030101010101" charset="-122"/>
                          <a:sym typeface="+mn-ea"/>
                        </a:rPr>
                        <a:t>解决方案</a:t>
                      </a:r>
                      <a:endParaRPr lang="zh-CN" altLang="en-US" sz="1500" spc="120" dirty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sym typeface="+mn-ea"/>
                      </a:endParaRPr>
                    </a:p>
                  </a:txBody>
                  <a:tcPr marL="25400" marR="25400" marT="6350" marB="6350" anchor="ctr">
                    <a:solidFill>
                      <a:srgbClr val="2E2657"/>
                    </a:solidFill>
                  </a:tcPr>
                </a:tc>
              </a:tr>
              <a:tr h="179070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200" spc="120" dirty="0">
                          <a:latin typeface="等线" panose="02010600030101010101" charset="-122"/>
                          <a:ea typeface="等线" panose="02010600030101010101" charset="-122"/>
                        </a:rPr>
                        <a:t>1</a:t>
                      </a:r>
                      <a:endParaRPr lang="en-US" altLang="zh-CN" sz="1200" spc="120" dirty="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25400" marR="25400" marT="6350" marB="635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200" spc="120" dirty="0">
                          <a:latin typeface="等线" panose="02010600030101010101" charset="-122"/>
                          <a:ea typeface="等线" panose="02010600030101010101" charset="-122"/>
                          <a:sym typeface="+mn-ea"/>
                        </a:rPr>
                        <a:t>流程发票明细行填写错误</a:t>
                      </a:r>
                      <a:endParaRPr lang="zh-CN" altLang="en-US" sz="1200" spc="120" dirty="0">
                        <a:latin typeface="等线" panose="02010600030101010101" charset="-122"/>
                        <a:ea typeface="等线" panose="02010600030101010101" charset="-122"/>
                        <a:sym typeface="+mn-ea"/>
                      </a:endParaRPr>
                    </a:p>
                  </a:txBody>
                  <a:tcPr marL="25400" marR="25400" marT="6350" marB="635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p>
                      <a:pPr marL="342900" indent="-342900" algn="l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</a:pPr>
                      <a:r>
                        <a:rPr lang="zh-CN" altLang="en-US" sz="1200" spc="120">
                          <a:latin typeface="等线" panose="02010600030101010101" charset="-122"/>
                          <a:ea typeface="等线" panose="02010600030101010101" charset="-122"/>
                          <a:sym typeface="+mn-ea"/>
                        </a:rPr>
                        <a:t>发票类别选择错误。</a:t>
                      </a:r>
                      <a:endParaRPr lang="zh-CN" altLang="en-US" sz="1200" spc="120">
                        <a:latin typeface="等线" panose="02010600030101010101" charset="-122"/>
                        <a:ea typeface="等线" panose="02010600030101010101" charset="-122"/>
                        <a:sym typeface="+mn-ea"/>
                      </a:endParaRPr>
                    </a:p>
                    <a:p>
                      <a:pPr marL="342900" indent="-342900" algn="l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</a:pPr>
                      <a:r>
                        <a:rPr lang="zh-CN" altLang="en-US" sz="1200" spc="120">
                          <a:latin typeface="等线" panose="02010600030101010101" charset="-122"/>
                          <a:ea typeface="等线" panose="02010600030101010101" charset="-122"/>
                          <a:sym typeface="+mn-ea"/>
                        </a:rPr>
                        <a:t>报销金额未填写、填写错误与票据金额不一致。</a:t>
                      </a:r>
                      <a:endParaRPr lang="zh-CN" altLang="en-US" sz="1200" spc="120">
                        <a:latin typeface="等线" panose="02010600030101010101" charset="-122"/>
                        <a:ea typeface="等线" panose="02010600030101010101" charset="-122"/>
                        <a:sym typeface="+mn-ea"/>
                      </a:endParaRPr>
                    </a:p>
                  </a:txBody>
                  <a:tcPr marL="25400" marR="25400" marT="6350" marB="635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p>
                      <a:pPr marL="342900" indent="-342900" algn="l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</a:pPr>
                      <a:r>
                        <a:rPr lang="zh-CN" altLang="en-US" sz="1200" spc="120" dirty="0">
                          <a:latin typeface="等线" panose="02010600030101010101" charset="-122"/>
                          <a:ea typeface="等线" panose="02010600030101010101" charset="-122"/>
                          <a:sym typeface="+mn-ea"/>
                        </a:rPr>
                        <a:t>报销人：填写报销流程时需</a:t>
                      </a:r>
                      <a:r>
                        <a:rPr lang="zh-CN" altLang="en-US" sz="1200" spc="120" dirty="0">
                          <a:solidFill>
                            <a:srgbClr val="FF0000"/>
                          </a:solidFill>
                          <a:latin typeface="等线" panose="02010600030101010101" charset="-122"/>
                          <a:ea typeface="等线" panose="02010600030101010101" charset="-122"/>
                          <a:sym typeface="+mn-ea"/>
                        </a:rPr>
                        <a:t>仔细认真</a:t>
                      </a:r>
                      <a:r>
                        <a:rPr lang="zh-CN" altLang="en-US" sz="1200" spc="120" dirty="0">
                          <a:latin typeface="等线" panose="02010600030101010101" charset="-122"/>
                          <a:ea typeface="等线" panose="02010600030101010101" charset="-122"/>
                          <a:sym typeface="+mn-ea"/>
                        </a:rPr>
                        <a:t>。</a:t>
                      </a:r>
                      <a:endParaRPr lang="zh-CN" altLang="en-US" sz="1200" spc="120" dirty="0">
                        <a:latin typeface="等线" panose="02010600030101010101" charset="-122"/>
                        <a:ea typeface="等线" panose="02010600030101010101" charset="-122"/>
                        <a:sym typeface="+mn-ea"/>
                      </a:endParaRPr>
                    </a:p>
                    <a:p>
                      <a:pPr marL="342900" indent="-342900" algn="l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</a:pPr>
                      <a:r>
                        <a:rPr lang="zh-CN" altLang="en-US" sz="1200" spc="120" dirty="0">
                          <a:latin typeface="等线" panose="02010600030101010101" charset="-122"/>
                          <a:ea typeface="等线" panose="02010600030101010101" charset="-122"/>
                          <a:sym typeface="+mn-ea"/>
                        </a:rPr>
                        <a:t>本地财务：如发现流程中含税金额与不含税金额处有空白时，可直接将其退回至报销人节点。</a:t>
                      </a:r>
                      <a:endParaRPr lang="zh-CN" altLang="en-US" sz="1200" spc="120" dirty="0">
                        <a:latin typeface="等线" panose="02010600030101010101" charset="-122"/>
                        <a:ea typeface="等线" panose="02010600030101010101" charset="-122"/>
                        <a:sym typeface="+mn-ea"/>
                      </a:endParaRPr>
                    </a:p>
                    <a:p>
                      <a:pPr marL="342900" indent="-342900" algn="l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</a:pPr>
                      <a:r>
                        <a:rPr lang="zh-CN" altLang="en-US" sz="1200" spc="120" dirty="0">
                          <a:latin typeface="等线" panose="02010600030101010101" charset="-122"/>
                          <a:ea typeface="等线" panose="02010600030101010101" charset="-122"/>
                          <a:sym typeface="+mn-ea"/>
                        </a:rPr>
                        <a:t>报销中心：①如何选择发票类别相关问题已更新</a:t>
                      </a:r>
                      <a:r>
                        <a:rPr lang="zh-CN" altLang="en-US" sz="1200" spc="120" dirty="0">
                          <a:solidFill>
                            <a:srgbClr val="FF0000"/>
                          </a:solidFill>
                          <a:latin typeface="等线" panose="02010600030101010101" charset="-122"/>
                          <a:ea typeface="等线" panose="02010600030101010101" charset="-122"/>
                          <a:sym typeface="+mn-ea"/>
                        </a:rPr>
                        <a:t>维护至答疑小钉</a:t>
                      </a:r>
                      <a:r>
                        <a:rPr lang="zh-CN" altLang="en-US" sz="1200" spc="120" dirty="0">
                          <a:latin typeface="等线" panose="02010600030101010101" charset="-122"/>
                          <a:ea typeface="等线" panose="02010600030101010101" charset="-122"/>
                          <a:sym typeface="+mn-ea"/>
                        </a:rPr>
                        <a:t>中。②已提交流程优化方案。</a:t>
                      </a:r>
                      <a:endParaRPr lang="zh-CN" altLang="en-US" sz="1200" spc="120" dirty="0">
                        <a:latin typeface="等线" panose="02010600030101010101" charset="-122"/>
                        <a:ea typeface="等线" panose="02010600030101010101" charset="-122"/>
                        <a:sym typeface="+mn-ea"/>
                      </a:endParaRPr>
                    </a:p>
                    <a:p>
                      <a:pPr marL="342900" indent="-342900" algn="l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</a:pPr>
                      <a:endParaRPr lang="zh-CN" altLang="en-US" sz="1200" spc="120" dirty="0">
                        <a:latin typeface="等线" panose="02010600030101010101" charset="-122"/>
                        <a:ea typeface="等线" panose="02010600030101010101" charset="-122"/>
                        <a:sym typeface="+mn-ea"/>
                      </a:endParaRPr>
                    </a:p>
                    <a:p>
                      <a:pPr marL="342900" indent="-342900" algn="l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zh-CN" altLang="en-US" sz="1200" spc="120" dirty="0">
                        <a:latin typeface="等线" panose="02010600030101010101" charset="-122"/>
                        <a:ea typeface="等线" panose="02010600030101010101" charset="-122"/>
                        <a:sym typeface="+mn-ea"/>
                      </a:endParaRPr>
                    </a:p>
                  </a:txBody>
                  <a:tcPr marL="25400" marR="25400" marT="6350" marB="635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39509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200" b="0" spc="12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2</a:t>
                      </a:r>
                      <a:endParaRPr lang="en-US" altLang="zh-CN" sz="1200" b="0" spc="120" dirty="0">
                        <a:solidFill>
                          <a:schemeClr val="bg2">
                            <a:lumMod val="25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25400" marR="25400" marT="6350" marB="635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200" b="0" spc="12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sym typeface="+mn-ea"/>
                        </a:rPr>
                        <a:t>出差起止时间错误</a:t>
                      </a:r>
                      <a:endParaRPr lang="en-US" altLang="zh-CN" sz="1200" b="0" spc="120" dirty="0">
                        <a:solidFill>
                          <a:schemeClr val="bg2">
                            <a:lumMod val="25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sym typeface="+mn-ea"/>
                      </a:endParaRPr>
                    </a:p>
                  </a:txBody>
                  <a:tcPr marL="25400" marR="25400" marT="6350" marB="635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p>
                      <a:pPr marL="342900" indent="-342900" algn="l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</a:pPr>
                      <a:r>
                        <a:rPr lang="en-US" altLang="zh-CN" sz="1200" b="0" spc="120" dirty="0">
                          <a:latin typeface="等线" panose="02010600030101010101" charset="-122"/>
                          <a:ea typeface="等线" panose="02010600030101010101" charset="-122"/>
                        </a:rPr>
                        <a:t>未填写往返日期</a:t>
                      </a:r>
                      <a:endParaRPr lang="en-US" altLang="zh-CN" sz="1200" b="0" spc="120" dirty="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  <a:p>
                      <a:pPr marL="342900" indent="-342900" algn="l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</a:pPr>
                      <a:r>
                        <a:rPr lang="en-US" altLang="zh-CN" sz="1200" b="0" spc="120" dirty="0">
                          <a:latin typeface="等线" panose="02010600030101010101" charset="-122"/>
                          <a:ea typeface="等线" panose="02010600030101010101" charset="-122"/>
                        </a:rPr>
                        <a:t>出差起止时间填写与出差申请时间及实际出发、返回时间不一致</a:t>
                      </a:r>
                      <a:r>
                        <a:rPr lang="zh-CN" altLang="en-US" sz="1200" b="0" spc="120" dirty="0">
                          <a:latin typeface="等线" panose="02010600030101010101" charset="-122"/>
                          <a:ea typeface="等线" panose="02010600030101010101" charset="-122"/>
                        </a:rPr>
                        <a:t>。</a:t>
                      </a:r>
                      <a:endParaRPr lang="zh-CN" altLang="en-US" sz="1200" b="0" spc="120" dirty="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25400" marR="25400" marT="6350" marB="635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p>
                      <a:pPr marL="342900" indent="-342900" algn="l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</a:pPr>
                      <a:r>
                        <a:rPr lang="zh-CN" altLang="en-US" sz="1200" spc="120" dirty="0">
                          <a:latin typeface="等线" panose="02010600030101010101" charset="-122"/>
                          <a:ea typeface="等线" panose="02010600030101010101" charset="-122"/>
                          <a:sym typeface="+mn-ea"/>
                        </a:rPr>
                        <a:t>报销人：①填写报销流程时需</a:t>
                      </a:r>
                      <a:r>
                        <a:rPr lang="zh-CN" altLang="en-US" sz="1200" spc="120" dirty="0">
                          <a:solidFill>
                            <a:srgbClr val="FF0000"/>
                          </a:solidFill>
                          <a:latin typeface="等线" panose="02010600030101010101" charset="-122"/>
                          <a:ea typeface="等线" panose="02010600030101010101" charset="-122"/>
                          <a:sym typeface="+mn-ea"/>
                        </a:rPr>
                        <a:t>仔细认真</a:t>
                      </a:r>
                      <a:r>
                        <a:rPr lang="zh-CN" altLang="en-US" sz="1200" spc="120" dirty="0">
                          <a:latin typeface="等线" panose="02010600030101010101" charset="-122"/>
                          <a:ea typeface="等线" panose="02010600030101010101" charset="-122"/>
                          <a:sym typeface="+mn-ea"/>
                        </a:rPr>
                        <a:t>。②如</a:t>
                      </a:r>
                      <a:r>
                        <a:rPr lang="zh-CN" altLang="en-US" sz="1200" spc="120" dirty="0">
                          <a:latin typeface="等线" panose="02010600030101010101" charset="-122"/>
                          <a:ea typeface="等线" panose="02010600030101010101" charset="-122"/>
                          <a:sym typeface="+mn-ea"/>
                        </a:rPr>
                        <a:t>出差时间延后或者提前</a:t>
                      </a:r>
                      <a:r>
                        <a:rPr lang="zh-CN" altLang="en-US" sz="1200" spc="120" dirty="0">
                          <a:latin typeface="等线" panose="02010600030101010101" charset="-122"/>
                          <a:ea typeface="等线" panose="02010600030101010101" charset="-122"/>
                          <a:sym typeface="+mn-ea"/>
                        </a:rPr>
                        <a:t>，归档前在差异概述注明。</a:t>
                      </a:r>
                      <a:endParaRPr lang="zh-CN" altLang="en-US" sz="1200" spc="120" dirty="0">
                        <a:latin typeface="等线" panose="02010600030101010101" charset="-122"/>
                        <a:ea typeface="等线" panose="02010600030101010101" charset="-122"/>
                        <a:sym typeface="+mn-ea"/>
                      </a:endParaRPr>
                    </a:p>
                    <a:p>
                      <a:pPr marL="342900" indent="-342900" algn="l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</a:pPr>
                      <a:r>
                        <a:rPr lang="zh-CN" altLang="en-US" sz="1200" spc="120" dirty="0">
                          <a:latin typeface="等线" panose="02010600030101010101" charset="-122"/>
                          <a:ea typeface="等线" panose="02010600030101010101" charset="-122"/>
                          <a:sym typeface="+mn-ea"/>
                        </a:rPr>
                        <a:t>本地财务：如发现流程中起止日期为空白时，可直接将其退回至报销人节点。</a:t>
                      </a:r>
                      <a:endParaRPr lang="zh-CN" altLang="en-US" sz="1200" spc="6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  <a:sym typeface="+mn-ea"/>
                      </a:endParaRPr>
                    </a:p>
                    <a:p>
                      <a:pPr algn="l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CN" altLang="en-US" sz="1200" b="0" spc="60" dirty="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  <a:sym typeface="+mn-ea"/>
                      </a:endParaRPr>
                    </a:p>
                  </a:txBody>
                  <a:tcPr marL="25400" marR="25400" marT="6350" marB="635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1214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200" b="0" spc="120">
                          <a:solidFill>
                            <a:schemeClr val="bg2">
                              <a:lumMod val="25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3</a:t>
                      </a:r>
                      <a:endParaRPr lang="en-US" altLang="zh-CN" sz="1200" b="0" spc="120">
                        <a:solidFill>
                          <a:schemeClr val="bg2">
                            <a:lumMod val="25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25400" marR="25400" marT="6350" marB="635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200" b="0" spc="120" dirty="0">
                          <a:solidFill>
                            <a:srgbClr val="FF0000"/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报销金额超标</a:t>
                      </a:r>
                      <a:endParaRPr lang="zh-CN" altLang="en-US" sz="1200" b="0" spc="120" dirty="0">
                        <a:solidFill>
                          <a:srgbClr val="FF0000"/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25400" marR="25400" marT="6350" marB="635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p>
                      <a:pPr marL="342900" indent="-342900" algn="l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</a:pPr>
                      <a:r>
                        <a:rPr lang="zh-CN" altLang="en-US" sz="1200" b="0" spc="120">
                          <a:latin typeface="等线" panose="02010600030101010101" charset="-122"/>
                          <a:ea typeface="等线" panose="02010600030101010101" charset="-122"/>
                        </a:rPr>
                        <a:t>公司已统一购买商业保险，不再进行二次报销。</a:t>
                      </a:r>
                      <a:endParaRPr lang="zh-CN" altLang="en-US" sz="1200" b="0" spc="12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  <a:p>
                      <a:pPr marL="342900" indent="-342900" algn="l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</a:pPr>
                      <a:r>
                        <a:rPr lang="zh-CN" altLang="en-US" sz="1200" b="0" spc="120">
                          <a:latin typeface="等线" panose="02010600030101010101" charset="-122"/>
                          <a:ea typeface="等线" panose="02010600030101010101" charset="-122"/>
                        </a:rPr>
                        <a:t>对职务对应的出差标准不熟知。</a:t>
                      </a:r>
                      <a:endParaRPr lang="zh-CN" altLang="en-US" sz="1200" b="0" spc="12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  <a:p>
                      <a:pPr indent="0" algn="l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CN" altLang="en-US" sz="1200" b="0" spc="12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  <a:p>
                      <a:pPr indent="0" algn="l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CN" altLang="en-US" sz="1200" b="0" spc="12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25400" marR="25400" marT="6350" marB="635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p>
                      <a:pPr algn="l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200" spc="120" dirty="0">
                          <a:latin typeface="等线" panose="02010600030101010101" charset="-122"/>
                          <a:ea typeface="等线" panose="02010600030101010101" charset="-122"/>
                          <a:sym typeface="+mn-ea"/>
                        </a:rPr>
                        <a:t>1. </a:t>
                      </a:r>
                      <a:r>
                        <a:rPr lang="zh-CN" altLang="en-US" sz="1200" spc="120" dirty="0">
                          <a:latin typeface="等线" panose="02010600030101010101" charset="-122"/>
                          <a:ea typeface="等线" panose="02010600030101010101" charset="-122"/>
                          <a:sym typeface="+mn-ea"/>
                        </a:rPr>
                        <a:t>已于</a:t>
                      </a:r>
                      <a:r>
                        <a:rPr lang="en-US" altLang="zh-CN" sz="1200" spc="120" dirty="0">
                          <a:latin typeface="等线" panose="02010600030101010101" charset="-122"/>
                          <a:ea typeface="等线" panose="02010600030101010101" charset="-122"/>
                          <a:sym typeface="+mn-ea"/>
                        </a:rPr>
                        <a:t>9</a:t>
                      </a:r>
                      <a:r>
                        <a:rPr lang="zh-CN" altLang="en-US" sz="1200" spc="120" dirty="0">
                          <a:latin typeface="等线" panose="02010600030101010101" charset="-122"/>
                          <a:ea typeface="等线" panose="02010600030101010101" charset="-122"/>
                          <a:sym typeface="+mn-ea"/>
                        </a:rPr>
                        <a:t>月</a:t>
                      </a:r>
                      <a:r>
                        <a:rPr lang="en-US" altLang="zh-CN" sz="1200" spc="120" dirty="0">
                          <a:latin typeface="等线" panose="02010600030101010101" charset="-122"/>
                          <a:ea typeface="等线" panose="02010600030101010101" charset="-122"/>
                          <a:sym typeface="+mn-ea"/>
                        </a:rPr>
                        <a:t>16</a:t>
                      </a:r>
                      <a:r>
                        <a:rPr lang="zh-CN" altLang="en-US" sz="1200" spc="120" dirty="0">
                          <a:latin typeface="等线" panose="02010600030101010101" charset="-122"/>
                          <a:ea typeface="等线" panose="02010600030101010101" charset="-122"/>
                          <a:sym typeface="+mn-ea"/>
                        </a:rPr>
                        <a:t>日，总部人力</a:t>
                      </a:r>
                      <a:r>
                        <a:rPr lang="zh-CN" altLang="en-US" sz="1200" spc="120" dirty="0">
                          <a:solidFill>
                            <a:srgbClr val="FF0000"/>
                          </a:solidFill>
                          <a:latin typeface="等线" panose="02010600030101010101" charset="-122"/>
                          <a:ea typeface="等线" panose="02010600030101010101" charset="-122"/>
                          <a:sym typeface="+mn-ea"/>
                        </a:rPr>
                        <a:t>已通知</a:t>
                      </a:r>
                      <a:r>
                        <a:rPr lang="zh-CN" altLang="en-US" sz="1200" spc="120" dirty="0">
                          <a:latin typeface="等线" panose="02010600030101010101" charset="-122"/>
                          <a:ea typeface="等线" panose="02010600030101010101" charset="-122"/>
                          <a:sym typeface="+mn-ea"/>
                        </a:rPr>
                        <a:t>至各参保人员。</a:t>
                      </a:r>
                      <a:endParaRPr lang="zh-CN" altLang="en-US" sz="1200" b="0" spc="120" dirty="0">
                        <a:solidFill>
                          <a:srgbClr val="FF0000"/>
                        </a:solidFill>
                        <a:latin typeface="等线" panose="02010600030101010101" charset="-122"/>
                        <a:ea typeface="等线" panose="02010600030101010101" charset="-122"/>
                        <a:sym typeface="+mn-ea"/>
                      </a:endParaRPr>
                    </a:p>
                  </a:txBody>
                  <a:tcPr marL="25400" marR="25400" marT="6350" marB="635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0703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200" b="0" spc="120">
                          <a:solidFill>
                            <a:schemeClr val="bg2">
                              <a:lumMod val="25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4</a:t>
                      </a:r>
                      <a:endParaRPr lang="en-US" altLang="zh-CN" sz="1200" b="0" spc="120">
                        <a:solidFill>
                          <a:schemeClr val="bg2">
                            <a:lumMod val="25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25400" marR="25400" marT="6350" marB="635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200" b="0" spc="12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发票不合规</a:t>
                      </a:r>
                      <a:endParaRPr lang="zh-CN" altLang="en-US" sz="1200" b="0" spc="120" dirty="0">
                        <a:solidFill>
                          <a:schemeClr val="bg2">
                            <a:lumMod val="25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25400" marR="25400" marT="6350" marB="635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p>
                      <a:pPr marL="342900" indent="-342900" algn="l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</a:pPr>
                      <a:r>
                        <a:rPr lang="zh-CN" altLang="en-US" sz="1200" b="0" spc="120">
                          <a:solidFill>
                            <a:schemeClr val="tx1">
                              <a:lumMod val="5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</a:rPr>
                        <a:t>购买方信息开具不合规。</a:t>
                      </a:r>
                      <a:endParaRPr lang="zh-CN" altLang="en-US" sz="1200" b="0" spc="120">
                        <a:solidFill>
                          <a:schemeClr val="tx1">
                            <a:lumMod val="50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  <a:p>
                      <a:pPr indent="0" algn="l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CN" altLang="en-US" sz="1200" b="0" spc="120">
                        <a:solidFill>
                          <a:schemeClr val="tx1">
                            <a:lumMod val="50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25400" marR="25400" marT="6350" marB="635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p>
                      <a:pPr marL="342900" indent="-342900" algn="l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</a:pPr>
                      <a:r>
                        <a:rPr lang="zh-CN" altLang="en-US" sz="1200" b="0" spc="12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sym typeface="+mn-ea"/>
                        </a:rPr>
                        <a:t>开票信息已更新维护至答疑小钉。</a:t>
                      </a:r>
                      <a:endParaRPr lang="zh-CN" altLang="en-US" sz="1200" b="0" spc="120" dirty="0">
                        <a:solidFill>
                          <a:schemeClr val="tx1">
                            <a:lumMod val="50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sym typeface="+mn-ea"/>
                      </a:endParaRPr>
                    </a:p>
                  </a:txBody>
                  <a:tcPr marL="25400" marR="25400" marT="6350" marB="635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文本占位符 2"/>
          <p:cNvSpPr>
            <a:spLocks noGrp="1"/>
          </p:cNvSpPr>
          <p:nvPr/>
        </p:nvSpPr>
        <p:spPr>
          <a:xfrm>
            <a:off x="184785" y="732790"/>
            <a:ext cx="6363970" cy="4292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5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、</a:t>
            </a:r>
            <a:r>
              <a:rPr kumimoji="1" lang="zh-CN" altLang="en-US" b="1" dirty="0">
                <a:solidFill>
                  <a:srgbClr val="FF0000"/>
                </a:solidFill>
                <a:latin typeface="+mj-ea"/>
                <a:ea typeface="+mj-ea"/>
                <a:cs typeface="+mj-ea"/>
                <a:sym typeface="+mn-ea"/>
              </a:rPr>
              <a:t>差旅费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流程：（</a:t>
            </a:r>
            <a:r>
              <a:rPr kumimoji="1" lang="en-US" alt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5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）退回原因分析</a:t>
            </a:r>
            <a:endParaRPr kumimoji="1" lang="zh-CN" altLang="en-US" b="1" dirty="0">
              <a:solidFill>
                <a:schemeClr val="tx1">
                  <a:lumMod val="50000"/>
                </a:schemeClr>
              </a:solidFill>
              <a:latin typeface="+mj-ea"/>
              <a:ea typeface="+mj-ea"/>
              <a:cs typeface="+mj-ea"/>
              <a:sym typeface="+mn-ea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6863398" y="2541270"/>
            <a:ext cx="52254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2021</a:t>
            </a:r>
            <a:r>
              <a:rPr lang="zh-CN" altLang="en-US" dirty="0"/>
              <a:t>年</a:t>
            </a:r>
            <a:r>
              <a:rPr lang="en-US" altLang="zh-CN" dirty="0"/>
              <a:t>10</a:t>
            </a:r>
            <a:r>
              <a:rPr lang="zh-CN" altLang="en-US" dirty="0"/>
              <a:t>月个人报销日常费用平均通过率为</a:t>
            </a:r>
            <a:r>
              <a:rPr lang="en-US" altLang="zh-CN" b="1" dirty="0">
                <a:solidFill>
                  <a:srgbClr val="FF0000"/>
                </a:solidFill>
              </a:rPr>
              <a:t>95.35%</a:t>
            </a:r>
            <a:r>
              <a:rPr lang="zh-CN" altLang="en-US" b="1" dirty="0">
                <a:solidFill>
                  <a:srgbClr val="C00000"/>
                </a:solidFill>
              </a:rPr>
              <a:t>，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</a:rPr>
              <a:t>比</a:t>
            </a:r>
            <a:r>
              <a:rPr lang="en-US" altLang="zh-CN" dirty="0">
                <a:solidFill>
                  <a:schemeClr val="tx1">
                    <a:lumMod val="50000"/>
                  </a:schemeClr>
                </a:solidFill>
              </a:rPr>
              <a:t>9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</a:rPr>
              <a:t>月</a:t>
            </a:r>
            <a:r>
              <a:rPr lang="zh-CN" altLang="en-US" b="1" dirty="0">
                <a:solidFill>
                  <a:srgbClr val="FF0000"/>
                </a:solidFill>
              </a:rPr>
              <a:t>下降</a:t>
            </a:r>
            <a:r>
              <a:rPr lang="en-US" altLang="zh-CN" b="1" dirty="0">
                <a:solidFill>
                  <a:srgbClr val="FF0000"/>
                </a:solidFill>
              </a:rPr>
              <a:t>1.62%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</a:rPr>
              <a:t>。</a:t>
            </a:r>
            <a:endParaRPr lang="zh-CN" alt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896100" y="3772535"/>
            <a:ext cx="519303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经过各位的不懈努力，</a:t>
            </a:r>
            <a:r>
              <a:rPr lang="en-US" altLang="zh-CN" dirty="0"/>
              <a:t>10</a:t>
            </a:r>
            <a:r>
              <a:rPr lang="zh-CN" altLang="en-US" dirty="0"/>
              <a:t>月日常流程退回较少。</a:t>
            </a:r>
            <a:endParaRPr lang="zh-CN" altLang="en-US" dirty="0"/>
          </a:p>
          <a:p>
            <a:endParaRPr lang="zh-CN" altLang="en-US" dirty="0"/>
          </a:p>
          <a:p>
            <a:r>
              <a:rPr lang="zh-CN" altLang="en-US" dirty="0"/>
              <a:t>通过率</a:t>
            </a:r>
            <a:r>
              <a:rPr lang="en-US" altLang="zh-CN" dirty="0"/>
              <a:t>100%</a:t>
            </a:r>
            <a:r>
              <a:rPr lang="zh-CN" altLang="en-US" dirty="0"/>
              <a:t>的公司：总部、邯郸、萍乡、酒泉、兴安盟、瑞达。</a:t>
            </a:r>
            <a:endParaRPr lang="zh-CN" altLang="en-US" dirty="0"/>
          </a:p>
        </p:txBody>
      </p:sp>
      <p:sp>
        <p:nvSpPr>
          <p:cNvPr id="9" name="标题 1"/>
          <p:cNvSpPr>
            <a:spLocks noGrp="1"/>
          </p:cNvSpPr>
          <p:nvPr/>
        </p:nvSpPr>
        <p:spPr>
          <a:xfrm>
            <a:off x="184785" y="208915"/>
            <a:ext cx="10054590" cy="3797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fontAlgn="auto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四、个人报销业务分析</a:t>
            </a:r>
            <a:endParaRPr kumimoji="1" lang="zh-CN" alt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0" name="文本占位符 2"/>
          <p:cNvSpPr>
            <a:spLocks noGrp="1"/>
          </p:cNvSpPr>
          <p:nvPr/>
        </p:nvSpPr>
        <p:spPr>
          <a:xfrm>
            <a:off x="191135" y="732790"/>
            <a:ext cx="6363970" cy="4292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6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、</a:t>
            </a:r>
            <a:r>
              <a:rPr kumimoji="1" lang="zh-CN" altLang="en-US" b="1" dirty="0">
                <a:solidFill>
                  <a:srgbClr val="FF0000"/>
                </a:solidFill>
                <a:latin typeface="+mj-ea"/>
                <a:ea typeface="+mj-ea"/>
                <a:cs typeface="+mj-ea"/>
                <a:sym typeface="+mn-ea"/>
              </a:rPr>
              <a:t>日常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费用流程：（</a:t>
            </a:r>
            <a:r>
              <a:rPr kumimoji="1" lang="en-US" alt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1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）通过率</a:t>
            </a:r>
            <a:endParaRPr kumimoji="1" lang="zh-CN" altLang="en-US" b="1" dirty="0">
              <a:solidFill>
                <a:schemeClr val="tx1">
                  <a:lumMod val="50000"/>
                </a:schemeClr>
              </a:solidFill>
              <a:latin typeface="+mj-ea"/>
              <a:ea typeface="+mj-ea"/>
              <a:cs typeface="+mj-ea"/>
              <a:sym typeface="+mn-ea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1"/>
          <a:srcRect t="5116"/>
          <a:stretch>
            <a:fillRect/>
          </a:stretch>
        </p:blipFill>
        <p:spPr>
          <a:xfrm>
            <a:off x="191135" y="1306195"/>
            <a:ext cx="6704965" cy="4852035"/>
          </a:xfrm>
          <a:prstGeom prst="rect">
            <a:avLst/>
          </a:prstGeom>
        </p:spPr>
      </p:pic>
      <p:pic>
        <p:nvPicPr>
          <p:cNvPr id="3" name="图片 2" descr="赞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5230" y="3947160"/>
            <a:ext cx="610870" cy="6108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6100" y="1537933"/>
            <a:ext cx="4991059" cy="807012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/>
        </p:nvSpPr>
        <p:spPr>
          <a:xfrm>
            <a:off x="184785" y="208915"/>
            <a:ext cx="10054590" cy="3797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fontAlgn="auto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四、个人报销业务分析</a:t>
            </a:r>
            <a:endParaRPr kumimoji="1" lang="zh-CN" alt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8" name="文本占位符 2"/>
          <p:cNvSpPr>
            <a:spLocks noGrp="1"/>
          </p:cNvSpPr>
          <p:nvPr/>
        </p:nvSpPr>
        <p:spPr>
          <a:xfrm>
            <a:off x="191135" y="732790"/>
            <a:ext cx="6363970" cy="4292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6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、</a:t>
            </a:r>
            <a:r>
              <a:rPr kumimoji="1" lang="zh-CN" altLang="en-US" b="1" dirty="0">
                <a:solidFill>
                  <a:srgbClr val="FF0000"/>
                </a:solidFill>
                <a:latin typeface="+mj-ea"/>
                <a:ea typeface="+mj-ea"/>
                <a:cs typeface="+mj-ea"/>
                <a:sym typeface="+mn-ea"/>
              </a:rPr>
              <a:t>日常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费用流程：（</a:t>
            </a:r>
            <a:r>
              <a:rPr kumimoji="1" lang="en-US" alt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2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）退回原因分析</a:t>
            </a:r>
            <a:endParaRPr kumimoji="1" lang="zh-CN" altLang="en-US" b="1" dirty="0">
              <a:solidFill>
                <a:schemeClr val="tx1">
                  <a:lumMod val="50000"/>
                </a:schemeClr>
              </a:solidFill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272656" y="2304414"/>
            <a:ext cx="4009634" cy="2573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dirty="0"/>
              <a:t>2021</a:t>
            </a:r>
            <a:r>
              <a:rPr lang="zh-CN" altLang="en-US" dirty="0"/>
              <a:t>年</a:t>
            </a:r>
            <a:r>
              <a:rPr lang="en-US" altLang="zh-CN" dirty="0"/>
              <a:t>10</a:t>
            </a:r>
            <a:r>
              <a:rPr lang="zh-CN" altLang="en-US" dirty="0"/>
              <a:t>月日常费用退回主要原因：</a:t>
            </a:r>
            <a:endParaRPr lang="en-US" altLang="zh-CN" dirty="0"/>
          </a:p>
          <a:p>
            <a:pPr marL="342900" indent="-342900">
              <a:lnSpc>
                <a:spcPct val="130000"/>
              </a:lnSpc>
              <a:buAutoNum type="arabicPeriod"/>
            </a:pPr>
            <a:r>
              <a:rPr lang="zh-CN" altLang="en-US" dirty="0"/>
              <a:t>流程基础信息填写错误，占比</a:t>
            </a:r>
            <a:r>
              <a:rPr lang="en-US" altLang="zh-CN" b="1" dirty="0">
                <a:solidFill>
                  <a:srgbClr val="FF0000"/>
                </a:solidFill>
              </a:rPr>
              <a:t>37.50%</a:t>
            </a:r>
            <a:r>
              <a:rPr lang="zh-CN" altLang="en-US" b="1" dirty="0">
                <a:solidFill>
                  <a:srgbClr val="FF0000"/>
                </a:solidFill>
              </a:rPr>
              <a:t>；</a:t>
            </a:r>
            <a:endParaRPr lang="en-US" altLang="zh-CN" b="1" dirty="0">
              <a:solidFill>
                <a:srgbClr val="FF0000"/>
              </a:solidFill>
            </a:endParaRPr>
          </a:p>
          <a:p>
            <a:pPr marL="342900" indent="-342900">
              <a:lnSpc>
                <a:spcPct val="130000"/>
              </a:lnSpc>
              <a:buAutoNum type="arabicPeriod"/>
            </a:pPr>
            <a:r>
              <a:rPr lang="zh-CN" altLang="en-US" dirty="0"/>
              <a:t>报销附件不全、报销金额超标、发票不合规、流程类别提交有误、业务申请流程挂载问题分别占比</a:t>
            </a:r>
            <a:r>
              <a:rPr lang="en-US" altLang="zh-CN" b="1" dirty="0">
                <a:solidFill>
                  <a:srgbClr val="FF0000"/>
                </a:solidFill>
              </a:rPr>
              <a:t>12.50%</a:t>
            </a:r>
            <a:r>
              <a:rPr lang="zh-CN" altLang="en-US" b="1" dirty="0">
                <a:solidFill>
                  <a:srgbClr val="FF0000"/>
                </a:solidFill>
              </a:rPr>
              <a:t>；</a:t>
            </a:r>
            <a:endParaRPr lang="en-US" altLang="zh-CN" b="1" dirty="0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4784" y="1275592"/>
            <a:ext cx="6676398" cy="4590636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1572895" y="6124575"/>
            <a:ext cx="82003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2021</a:t>
            </a:r>
            <a:r>
              <a:rPr lang="zh-CN" altLang="en-US" dirty="0"/>
              <a:t>年</a:t>
            </a:r>
            <a:r>
              <a:rPr lang="en-US" altLang="zh-CN" dirty="0"/>
              <a:t>10</a:t>
            </a:r>
            <a:r>
              <a:rPr lang="zh-CN" altLang="en-US" dirty="0"/>
              <a:t>月总部个人报</a:t>
            </a:r>
            <a:r>
              <a:rPr lang="zh-CN" altLang="en-US" dirty="0">
                <a:sym typeface="+mn-ea"/>
              </a:rPr>
              <a:t>销差旅费平均通过</a:t>
            </a:r>
            <a:r>
              <a:rPr lang="zh-CN" altLang="en-US" dirty="0"/>
              <a:t>率</a:t>
            </a:r>
            <a:r>
              <a:rPr lang="zh-CN" altLang="en-US" dirty="0">
                <a:solidFill>
                  <a:srgbClr val="FF0000"/>
                </a:solidFill>
              </a:rPr>
              <a:t>为</a:t>
            </a:r>
            <a:r>
              <a:rPr lang="en-US" altLang="zh-CN" dirty="0">
                <a:solidFill>
                  <a:srgbClr val="FF0000"/>
                </a:solidFill>
              </a:rPr>
              <a:t>97.13%</a:t>
            </a:r>
            <a:r>
              <a:rPr lang="zh-CN" altLang="en-US" dirty="0">
                <a:solidFill>
                  <a:srgbClr val="FF0000"/>
                </a:solidFill>
              </a:rPr>
              <a:t>，</a:t>
            </a:r>
            <a:r>
              <a:rPr lang="zh-CN" altLang="en-US" dirty="0">
                <a:solidFill>
                  <a:schemeClr val="bg2">
                    <a:lumMod val="25000"/>
                  </a:schemeClr>
                </a:solidFill>
              </a:rPr>
              <a:t>较</a:t>
            </a:r>
            <a:r>
              <a:rPr lang="en-US" altLang="zh-CN" dirty="0">
                <a:solidFill>
                  <a:schemeClr val="bg2">
                    <a:lumMod val="25000"/>
                  </a:schemeClr>
                </a:solidFill>
              </a:rPr>
              <a:t>9</a:t>
            </a:r>
            <a:r>
              <a:rPr lang="zh-CN" altLang="en-US" dirty="0">
                <a:solidFill>
                  <a:schemeClr val="bg2">
                    <a:lumMod val="25000"/>
                  </a:schemeClr>
                </a:solidFill>
              </a:rPr>
              <a:t>月相比</a:t>
            </a:r>
            <a:r>
              <a:rPr lang="zh-CN" altLang="en-US" dirty="0">
                <a:solidFill>
                  <a:srgbClr val="FF0000"/>
                </a:solidFill>
              </a:rPr>
              <a:t>下降</a:t>
            </a:r>
            <a:r>
              <a:rPr lang="en-US" altLang="zh-CN" dirty="0">
                <a:solidFill>
                  <a:srgbClr val="FF0000"/>
                </a:solidFill>
              </a:rPr>
              <a:t>2.87%</a:t>
            </a:r>
            <a:r>
              <a:rPr lang="zh-CN" altLang="en-US" dirty="0">
                <a:solidFill>
                  <a:srgbClr val="FF0000"/>
                </a:solidFill>
              </a:rPr>
              <a:t>。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7" name="标题 1"/>
          <p:cNvSpPr>
            <a:spLocks noGrp="1"/>
          </p:cNvSpPr>
          <p:nvPr/>
        </p:nvSpPr>
        <p:spPr>
          <a:xfrm>
            <a:off x="184785" y="208915"/>
            <a:ext cx="10054590" cy="3797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fontAlgn="auto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四、个人报销业务分析</a:t>
            </a:r>
            <a:endParaRPr kumimoji="1" lang="zh-CN" alt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8" name="文本占位符 2"/>
          <p:cNvSpPr>
            <a:spLocks noGrp="1"/>
          </p:cNvSpPr>
          <p:nvPr/>
        </p:nvSpPr>
        <p:spPr>
          <a:xfrm>
            <a:off x="191135" y="733425"/>
            <a:ext cx="9582785" cy="4292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6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、</a:t>
            </a:r>
            <a:r>
              <a:rPr kumimoji="1" lang="zh-CN" altLang="en-US" b="1" dirty="0">
                <a:solidFill>
                  <a:srgbClr val="FF0000"/>
                </a:solidFill>
                <a:latin typeface="+mj-ea"/>
                <a:ea typeface="+mj-ea"/>
                <a:cs typeface="+mj-ea"/>
                <a:sym typeface="+mn-ea"/>
              </a:rPr>
              <a:t>日常费用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流程：（</a:t>
            </a:r>
            <a:r>
              <a:rPr kumimoji="1" lang="en-US" alt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3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）总部通过率</a:t>
            </a:r>
            <a:endParaRPr kumimoji="1" lang="zh-CN" altLang="en-US" b="1" dirty="0">
              <a:solidFill>
                <a:schemeClr val="tx1">
                  <a:lumMod val="50000"/>
                </a:schemeClr>
              </a:solidFill>
              <a:latin typeface="+mj-ea"/>
              <a:ea typeface="+mj-ea"/>
              <a:cs typeface="+mj-ea"/>
              <a:sym typeface="+mn-ea"/>
            </a:endParaRPr>
          </a:p>
          <a:p>
            <a:endParaRPr kumimoji="1" lang="zh-CN" altLang="en-US" b="1" dirty="0">
              <a:solidFill>
                <a:schemeClr val="tx1">
                  <a:lumMod val="50000"/>
                </a:schemeClr>
              </a:solidFill>
              <a:latin typeface="+mj-ea"/>
              <a:ea typeface="+mj-ea"/>
              <a:cs typeface="+mj-ea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0059" y="1162685"/>
            <a:ext cx="9023936" cy="490891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00" y="0"/>
            <a:ext cx="12179300" cy="6858000"/>
          </a:xfrm>
          <a:prstGeom prst="rect">
            <a:avLst/>
          </a:prstGeom>
        </p:spPr>
      </p:pic>
      <p:sp>
        <p:nvSpPr>
          <p:cNvPr id="12" name="Rectangle 4"/>
          <p:cNvSpPr>
            <a:spLocks noGrp="1" noChangeArrowheads="1"/>
          </p:cNvSpPr>
          <p:nvPr/>
        </p:nvSpPr>
        <p:spPr bwMode="auto">
          <a:xfrm>
            <a:off x="427367" y="389981"/>
            <a:ext cx="1809751" cy="96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4000" b="1" dirty="0">
                <a:solidFill>
                  <a:srgbClr val="D6000F"/>
                </a:solidFill>
                <a:latin typeface="+mj-ea"/>
                <a:ea typeface="+mj-ea"/>
                <a:cs typeface="+mn-ea"/>
                <a:sym typeface="+mn-lt"/>
              </a:rPr>
              <a:t>目 录</a:t>
            </a:r>
            <a:endParaRPr lang="zh-CN" altLang="en-US" sz="4000" b="1" dirty="0">
              <a:solidFill>
                <a:srgbClr val="D6000F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81" name="矩形 80"/>
          <p:cNvSpPr/>
          <p:nvPr/>
        </p:nvSpPr>
        <p:spPr>
          <a:xfrm>
            <a:off x="7128701" y="2670175"/>
            <a:ext cx="4309067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zh-CN" altLang="en-US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第</a:t>
            </a:r>
            <a:r>
              <a:rPr lang="en-US" altLang="zh-CN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3</a:t>
            </a:r>
            <a:r>
              <a:rPr lang="zh-CN" altLang="en-US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部分   </a:t>
            </a:r>
            <a:r>
              <a:rPr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采购应付业务分析</a:t>
            </a:r>
            <a:endParaRPr sz="2000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8" name="矩形 97"/>
          <p:cNvSpPr/>
          <p:nvPr/>
        </p:nvSpPr>
        <p:spPr>
          <a:xfrm>
            <a:off x="7128701" y="4812665"/>
            <a:ext cx="3959114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zh-CN" altLang="en-US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第</a:t>
            </a:r>
            <a:r>
              <a:rPr lang="en-US" altLang="zh-CN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4</a:t>
            </a:r>
            <a:r>
              <a:rPr lang="zh-CN" altLang="en-US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部分   个人报销业务分析</a:t>
            </a:r>
            <a:endParaRPr lang="zh-CN" altLang="en-US" sz="2000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898211" y="2877620"/>
            <a:ext cx="137145" cy="13714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7128701" y="1358265"/>
            <a:ext cx="4577080" cy="553085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zh-CN" altLang="en-US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第</a:t>
            </a:r>
            <a:r>
              <a:rPr lang="en-US" altLang="zh-CN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1</a:t>
            </a:r>
            <a:r>
              <a:rPr lang="zh-CN" altLang="en-US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部分   </a:t>
            </a:r>
            <a:r>
              <a:rPr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报销中心稽核总工作量分析</a:t>
            </a:r>
            <a:endParaRPr sz="2000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128701" y="2014220"/>
            <a:ext cx="4577080" cy="553085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zh-CN" altLang="en-US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第</a:t>
            </a:r>
            <a:r>
              <a:rPr lang="en-US" altLang="zh-CN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2</a:t>
            </a:r>
            <a:r>
              <a:rPr lang="zh-CN" altLang="en-US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部分   </a:t>
            </a:r>
            <a:r>
              <a:rPr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各公司异常问题量化分析</a:t>
            </a:r>
            <a:endParaRPr sz="2000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128701" y="5468620"/>
            <a:ext cx="3959114" cy="55308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zh-CN" altLang="en-US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第</a:t>
            </a:r>
            <a:r>
              <a:rPr lang="en-US" altLang="zh-CN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5</a:t>
            </a:r>
            <a:r>
              <a:rPr lang="zh-CN" altLang="en-US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部分   其他说明</a:t>
            </a:r>
            <a:endParaRPr lang="zh-CN" altLang="en-US" sz="2000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255826" y="3223260"/>
            <a:ext cx="3936189" cy="1706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sz="14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合同评审流程</a:t>
            </a:r>
            <a:endParaRPr sz="1400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sz="14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SCC验收</a:t>
            </a:r>
            <a:endParaRPr sz="1400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sz="14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发票报销分析</a:t>
            </a:r>
            <a:endParaRPr sz="1400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sz="14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SAP付款单</a:t>
            </a:r>
            <a:endParaRPr sz="1400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sz="14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OA流程-YPE04付款申请</a:t>
            </a:r>
            <a:endParaRPr sz="1400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/>
        </p:nvSpPr>
        <p:spPr>
          <a:xfrm>
            <a:off x="184785" y="208915"/>
            <a:ext cx="10054590" cy="3797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fontAlgn="auto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四、个人报销业务分析</a:t>
            </a:r>
            <a:endParaRPr kumimoji="1" lang="zh-CN" alt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文本占位符 2"/>
          <p:cNvSpPr>
            <a:spLocks noGrp="1"/>
          </p:cNvSpPr>
          <p:nvPr/>
        </p:nvSpPr>
        <p:spPr>
          <a:xfrm>
            <a:off x="191135" y="732790"/>
            <a:ext cx="6363970" cy="4292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6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、</a:t>
            </a:r>
            <a:r>
              <a:rPr kumimoji="1" lang="zh-CN" altLang="en-US" b="1" dirty="0">
                <a:solidFill>
                  <a:srgbClr val="FF0000"/>
                </a:solidFill>
                <a:latin typeface="+mj-ea"/>
                <a:ea typeface="+mj-ea"/>
                <a:cs typeface="+mj-ea"/>
                <a:sym typeface="+mn-ea"/>
              </a:rPr>
              <a:t>日常费用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流程：（</a:t>
            </a:r>
            <a:r>
              <a:rPr kumimoji="1" lang="en-US" alt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4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）总部退回原因</a:t>
            </a:r>
            <a:endParaRPr kumimoji="1" lang="zh-CN" altLang="en-US" b="1" dirty="0">
              <a:solidFill>
                <a:schemeClr val="tx1">
                  <a:lumMod val="50000"/>
                </a:schemeClr>
              </a:solidFill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666892" y="2868237"/>
            <a:ext cx="2921000" cy="1121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30000"/>
              </a:lnSpc>
            </a:pPr>
            <a:r>
              <a:rPr lang="en-US" altLang="zh-CN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2021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年</a:t>
            </a:r>
            <a:r>
              <a:rPr lang="en-US" altLang="zh-CN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10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月总部个人报销日常费用流程退回原因共分为</a:t>
            </a:r>
            <a:r>
              <a:rPr lang="en-US" altLang="zh-CN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3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类，共计</a:t>
            </a:r>
            <a:r>
              <a:rPr lang="en-US" altLang="zh-CN" dirty="0">
                <a:solidFill>
                  <a:srgbClr val="FF0000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3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条。</a:t>
            </a:r>
            <a:endParaRPr lang="zh-CN" altLang="en-US" dirty="0">
              <a:solidFill>
                <a:schemeClr val="tx1">
                  <a:lumMod val="50000"/>
                </a:schemeClr>
              </a:solidFill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9848" y="1306195"/>
            <a:ext cx="5971808" cy="5112556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00" y="0"/>
            <a:ext cx="12179300" cy="6858000"/>
          </a:xfrm>
          <a:prstGeom prst="rect">
            <a:avLst/>
          </a:prstGeom>
        </p:spPr>
      </p:pic>
      <p:sp>
        <p:nvSpPr>
          <p:cNvPr id="12" name="Rectangle 4"/>
          <p:cNvSpPr>
            <a:spLocks noGrp="1" noChangeArrowheads="1"/>
          </p:cNvSpPr>
          <p:nvPr/>
        </p:nvSpPr>
        <p:spPr bwMode="auto">
          <a:xfrm>
            <a:off x="427367" y="389981"/>
            <a:ext cx="1809751" cy="96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4000" b="1" dirty="0">
                <a:solidFill>
                  <a:srgbClr val="D6000F"/>
                </a:solidFill>
                <a:latin typeface="+mj-ea"/>
                <a:ea typeface="+mj-ea"/>
                <a:cs typeface="+mn-ea"/>
                <a:sym typeface="+mn-lt"/>
              </a:rPr>
              <a:t>目 录</a:t>
            </a:r>
            <a:endParaRPr lang="zh-CN" altLang="en-US" sz="4000" b="1" dirty="0">
              <a:solidFill>
                <a:srgbClr val="D6000F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81" name="矩形 80"/>
          <p:cNvSpPr/>
          <p:nvPr/>
        </p:nvSpPr>
        <p:spPr>
          <a:xfrm>
            <a:off x="7128701" y="2670175"/>
            <a:ext cx="4309067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zh-CN" altLang="en-US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第</a:t>
            </a:r>
            <a:r>
              <a:rPr lang="en-US" altLang="zh-CN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3</a:t>
            </a:r>
            <a:r>
              <a:rPr lang="zh-CN" altLang="en-US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部分   </a:t>
            </a:r>
            <a:r>
              <a:rPr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采购应付业务分析</a:t>
            </a:r>
            <a:endParaRPr sz="2000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8" name="矩形 97"/>
          <p:cNvSpPr/>
          <p:nvPr/>
        </p:nvSpPr>
        <p:spPr>
          <a:xfrm>
            <a:off x="7128701" y="4812665"/>
            <a:ext cx="3959114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zh-CN" altLang="en-US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第</a:t>
            </a:r>
            <a:r>
              <a:rPr lang="en-US" altLang="zh-CN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4</a:t>
            </a:r>
            <a:r>
              <a:rPr lang="zh-CN" altLang="en-US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部分   个人报销业务分析</a:t>
            </a:r>
            <a:endParaRPr lang="zh-CN" altLang="en-US" sz="2000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898211" y="5676700"/>
            <a:ext cx="137145" cy="13714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7128701" y="1358265"/>
            <a:ext cx="4577080" cy="553085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zh-CN" altLang="en-US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第</a:t>
            </a:r>
            <a:r>
              <a:rPr lang="en-US" altLang="zh-CN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1</a:t>
            </a:r>
            <a:r>
              <a:rPr lang="zh-CN" altLang="en-US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部分   </a:t>
            </a:r>
            <a:r>
              <a:rPr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报销中心稽核总工作量分析</a:t>
            </a:r>
            <a:endParaRPr sz="2000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128701" y="2014220"/>
            <a:ext cx="4577080" cy="553085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zh-CN" altLang="en-US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第</a:t>
            </a:r>
            <a:r>
              <a:rPr lang="en-US" altLang="zh-CN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2</a:t>
            </a:r>
            <a:r>
              <a:rPr lang="zh-CN" altLang="en-US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部分   </a:t>
            </a:r>
            <a:r>
              <a:rPr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各公司异常问题量化分析</a:t>
            </a:r>
            <a:endParaRPr sz="2000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128701" y="5468620"/>
            <a:ext cx="3959114" cy="55308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zh-CN" altLang="en-US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第</a:t>
            </a:r>
            <a:r>
              <a:rPr lang="en-US" altLang="zh-CN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5</a:t>
            </a:r>
            <a:r>
              <a:rPr lang="zh-CN" altLang="en-US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部分   其他说明</a:t>
            </a:r>
            <a:endParaRPr lang="zh-CN" altLang="en-US" sz="2000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255826" y="3223260"/>
            <a:ext cx="3936189" cy="1706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sz="14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合同评审流程</a:t>
            </a:r>
            <a:endParaRPr sz="1400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sz="14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SCC验收</a:t>
            </a:r>
            <a:endParaRPr sz="1400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sz="14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发票报销分析</a:t>
            </a:r>
            <a:endParaRPr sz="1400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sz="14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SAP付款单</a:t>
            </a:r>
            <a:endParaRPr sz="1400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sz="14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OA流程-YPE04付款申请</a:t>
            </a:r>
            <a:endParaRPr sz="1400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"/>
          <p:cNvSpPr>
            <a:spLocks noGrp="1"/>
          </p:cNvSpPr>
          <p:nvPr>
            <p:ph type="title"/>
          </p:nvPr>
        </p:nvSpPr>
        <p:spPr>
          <a:xfrm>
            <a:off x="184785" y="208915"/>
            <a:ext cx="10054590" cy="379730"/>
          </a:xfrm>
        </p:spPr>
        <p:txBody>
          <a:bodyPr/>
          <a:lstStyle/>
          <a:p>
            <a:pPr fontAlgn="auto"/>
            <a:r>
              <a:rPr kumimoji="1" lang="zh-CN" dirty="0">
                <a:solidFill>
                  <a:schemeClr val="tx1">
                    <a:lumMod val="50000"/>
                  </a:schemeClr>
                </a:solidFill>
              </a:rPr>
              <a:t>五、其他说明</a:t>
            </a:r>
            <a:endParaRPr kumimoji="1" lang="zh-CN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9" name="文本占位符 2"/>
          <p:cNvSpPr>
            <a:spLocks noGrp="1"/>
          </p:cNvSpPr>
          <p:nvPr/>
        </p:nvSpPr>
        <p:spPr>
          <a:xfrm>
            <a:off x="191135" y="732790"/>
            <a:ext cx="6363970" cy="4292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1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、</a:t>
            </a:r>
            <a:r>
              <a:rPr kumimoji="1" 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处理时间规范</a:t>
            </a:r>
            <a:endParaRPr kumimoji="1" lang="zh-CN" b="1" dirty="0">
              <a:solidFill>
                <a:schemeClr val="tx1">
                  <a:lumMod val="50000"/>
                </a:schemeClr>
              </a:solidFill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20" name="文本占位符 25"/>
          <p:cNvSpPr txBox="1"/>
          <p:nvPr/>
        </p:nvSpPr>
        <p:spPr>
          <a:xfrm>
            <a:off x="184785" y="6376035"/>
            <a:ext cx="8682990" cy="22796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kumimoji="1" lang="zh-CN" altLang="en-US" sz="1400" b="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注：因系统第二天生成凭证，最后一天报销中心处理对账工作，不处理日常业务，希望各公司予以配合。</a:t>
            </a:r>
            <a:endParaRPr kumimoji="1" lang="zh-CN" altLang="en-US" sz="1400" b="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1155065" y="1162050"/>
          <a:ext cx="9881870" cy="49193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9905"/>
                <a:gridCol w="2486025"/>
                <a:gridCol w="2754630"/>
                <a:gridCol w="4131310"/>
              </a:tblGrid>
              <a:tr h="412115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1">
                          <a:solidFill>
                            <a:srgbClr val="FFFFFF"/>
                          </a:solidFill>
                        </a:rPr>
                        <a:t>序</a:t>
                      </a:r>
                      <a:endParaRPr lang="zh-CN" alt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anchor="ctr" anchorCtr="0">
                    <a:lnL w="19050" cap="rnd">
                      <a:solidFill>
                        <a:srgbClr val="8F9887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8F9887"/>
                      </a:solidFill>
                      <a:prstDash val="solid"/>
                    </a:lnT>
                    <a:lnB w="19050">
                      <a:solidFill>
                        <a:srgbClr val="8F9887"/>
                      </a:solidFill>
                      <a:prstDash val="solid"/>
                    </a:lnB>
                    <a:solidFill>
                      <a:srgbClr val="2E2657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1">
                          <a:solidFill>
                            <a:srgbClr val="FFFFFF"/>
                          </a:solidFill>
                        </a:rPr>
                        <a:t>流程标题</a:t>
                      </a:r>
                      <a:endParaRPr lang="zh-CN" alt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anchor="ctr" anchorCtr="0"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8F9887"/>
                      </a:solidFill>
                      <a:prstDash val="solid"/>
                    </a:lnT>
                    <a:lnB w="19050">
                      <a:solidFill>
                        <a:srgbClr val="8F9887"/>
                      </a:solidFill>
                      <a:prstDash val="solid"/>
                    </a:lnB>
                    <a:solidFill>
                      <a:srgbClr val="2E2657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1">
                          <a:solidFill>
                            <a:srgbClr val="FFFFFF"/>
                          </a:solidFill>
                        </a:rPr>
                        <a:t>特殊说明</a:t>
                      </a:r>
                      <a:endParaRPr lang="zh-CN" alt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anchor="ctr" anchorCtr="0"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8F9887"/>
                      </a:solidFill>
                      <a:prstDash val="solid"/>
                    </a:lnT>
                    <a:lnB w="19050">
                      <a:solidFill>
                        <a:srgbClr val="8F9887"/>
                      </a:solidFill>
                      <a:prstDash val="solid"/>
                    </a:lnB>
                    <a:solidFill>
                      <a:srgbClr val="2E2657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b="1">
                          <a:solidFill>
                            <a:srgbClr val="FFFFFF"/>
                          </a:solidFill>
                        </a:rPr>
                        <a:t>处理时间</a:t>
                      </a:r>
                      <a:endParaRPr lang="zh-CN" alt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anchor="ctr" anchorCtr="0"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8F9887"/>
                      </a:solidFill>
                      <a:prstDash val="solid"/>
                    </a:lnR>
                    <a:lnT w="19050" cap="rnd">
                      <a:solidFill>
                        <a:srgbClr val="8F9887"/>
                      </a:solidFill>
                      <a:prstDash val="solid"/>
                    </a:lnT>
                    <a:lnB w="19050">
                      <a:solidFill>
                        <a:srgbClr val="8F9887"/>
                      </a:solidFill>
                      <a:prstDash val="solid"/>
                    </a:lnB>
                    <a:solidFill>
                      <a:srgbClr val="2E2657"/>
                    </a:solidFill>
                  </a:tcPr>
                </a:tc>
              </a:tr>
              <a:tr h="399415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800">
                          <a:solidFill>
                            <a:srgbClr val="404040"/>
                          </a:solidFill>
                        </a:rPr>
                        <a:t>1</a:t>
                      </a:r>
                      <a:endParaRPr lang="zh-CN" altLang="en-US" sz="1800">
                        <a:solidFill>
                          <a:srgbClr val="404040"/>
                        </a:solidFill>
                      </a:endParaRPr>
                    </a:p>
                  </a:txBody>
                  <a:tcPr anchor="ctr" anchorCtr="0">
                    <a:lnL w="19050" cap="rnd">
                      <a:solidFill>
                        <a:srgbClr val="8F9887"/>
                      </a:solidFill>
                      <a:prstDash val="solid"/>
                    </a:lnL>
                    <a:lnR w="3175">
                      <a:solidFill>
                        <a:srgbClr val="8F9887"/>
                      </a:solidFill>
                      <a:prstDash val="dot"/>
                    </a:lnR>
                    <a:lnT w="19050">
                      <a:solidFill>
                        <a:srgbClr val="8F9887"/>
                      </a:solidFill>
                      <a:prstDash val="solid"/>
                    </a:lnT>
                    <a:lnB w="3175">
                      <a:solidFill>
                        <a:srgbClr val="8F9887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800">
                          <a:solidFill>
                            <a:srgbClr val="404040"/>
                          </a:solidFill>
                        </a:rPr>
                        <a:t>OA个人报销-稽核</a:t>
                      </a:r>
                      <a:endParaRPr lang="zh-CN" altLang="en-US" sz="1800">
                        <a:solidFill>
                          <a:srgbClr val="404040"/>
                        </a:solidFill>
                      </a:endParaRPr>
                    </a:p>
                  </a:txBody>
                  <a:tcPr anchor="ctr" anchorCtr="0">
                    <a:lnL w="3175">
                      <a:solidFill>
                        <a:srgbClr val="8F9887"/>
                      </a:solidFill>
                      <a:prstDash val="dot"/>
                    </a:lnL>
                    <a:lnR w="3175">
                      <a:solidFill>
                        <a:srgbClr val="8F9887"/>
                      </a:solidFill>
                      <a:prstDash val="dot"/>
                    </a:lnR>
                    <a:lnT w="19050">
                      <a:solidFill>
                        <a:srgbClr val="8F9887"/>
                      </a:solidFill>
                      <a:prstDash val="solid"/>
                    </a:lnT>
                    <a:lnB w="3175">
                      <a:solidFill>
                        <a:srgbClr val="8F9887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800">
                          <a:solidFill>
                            <a:srgbClr val="404040"/>
                          </a:solidFill>
                        </a:rPr>
                        <a:t>-</a:t>
                      </a:r>
                      <a:endParaRPr lang="en-US" altLang="zh-CN" sz="1800">
                        <a:solidFill>
                          <a:srgbClr val="404040"/>
                        </a:solidFill>
                      </a:endParaRPr>
                    </a:p>
                  </a:txBody>
                  <a:tcPr anchor="ctr" anchorCtr="0">
                    <a:lnL w="3175">
                      <a:solidFill>
                        <a:srgbClr val="8F9887"/>
                      </a:solidFill>
                      <a:prstDash val="dot"/>
                    </a:lnL>
                    <a:lnR w="3175">
                      <a:solidFill>
                        <a:srgbClr val="8F9887"/>
                      </a:solidFill>
                      <a:prstDash val="dot"/>
                    </a:lnR>
                    <a:lnT w="19050">
                      <a:solidFill>
                        <a:srgbClr val="8F9887"/>
                      </a:solidFill>
                      <a:prstDash val="solid"/>
                    </a:lnT>
                    <a:lnB w="3175">
                      <a:solidFill>
                        <a:srgbClr val="8F9887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rowSpan="5"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600">
                          <a:solidFill>
                            <a:srgbClr val="404040"/>
                          </a:solidFill>
                        </a:rPr>
                        <a:t>工作日</a:t>
                      </a:r>
                      <a:r>
                        <a:rPr lang="en-US" altLang="zh-CN" sz="1600">
                          <a:solidFill>
                            <a:srgbClr val="404040"/>
                          </a:solidFill>
                        </a:rPr>
                        <a:t>16</a:t>
                      </a:r>
                      <a:r>
                        <a:rPr lang="zh-CN" altLang="en-US" sz="1600">
                          <a:solidFill>
                            <a:srgbClr val="404040"/>
                          </a:solidFill>
                        </a:rPr>
                        <a:t>点前的业务当天处理，</a:t>
                      </a:r>
                      <a:r>
                        <a:rPr lang="en-US" altLang="zh-CN" sz="1600">
                          <a:solidFill>
                            <a:srgbClr val="404040"/>
                          </a:solidFill>
                        </a:rPr>
                        <a:t>16</a:t>
                      </a:r>
                      <a:r>
                        <a:rPr lang="zh-CN" altLang="en-US" sz="1600">
                          <a:solidFill>
                            <a:srgbClr val="404040"/>
                          </a:solidFill>
                        </a:rPr>
                        <a:t>点后的业务，次日上午处理完毕。</a:t>
                      </a:r>
                      <a:endParaRPr lang="zh-CN" altLang="en-US" sz="1600">
                        <a:solidFill>
                          <a:srgbClr val="404040"/>
                        </a:solidFill>
                      </a:endParaRPr>
                    </a:p>
                  </a:txBody>
                  <a:tcPr anchor="ctr" anchorCtr="0">
                    <a:lnL w="3175">
                      <a:solidFill>
                        <a:srgbClr val="8F9887"/>
                      </a:solidFill>
                      <a:prstDash val="dot"/>
                    </a:lnL>
                    <a:lnR w="19050" cap="rnd">
                      <a:solidFill>
                        <a:srgbClr val="8F9887"/>
                      </a:solidFill>
                      <a:prstDash val="solid"/>
                    </a:lnR>
                    <a:lnT w="19050">
                      <a:solidFill>
                        <a:srgbClr val="8F9887"/>
                      </a:solidFill>
                      <a:prstDash val="solid"/>
                    </a:lnT>
                    <a:lnB w="3175">
                      <a:solidFill>
                        <a:srgbClr val="8F9887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</a:tr>
              <a:tr h="42291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800">
                          <a:solidFill>
                            <a:srgbClr val="404040"/>
                          </a:solidFill>
                        </a:rPr>
                        <a:t>2</a:t>
                      </a:r>
                      <a:endParaRPr lang="zh-CN" altLang="en-US" sz="1800">
                        <a:solidFill>
                          <a:srgbClr val="404040"/>
                        </a:solidFill>
                      </a:endParaRPr>
                    </a:p>
                  </a:txBody>
                  <a:tcPr anchor="ctr" anchorCtr="0">
                    <a:lnL w="19050" cap="rnd">
                      <a:solidFill>
                        <a:srgbClr val="8F9887"/>
                      </a:solidFill>
                      <a:prstDash val="solid"/>
                    </a:lnL>
                    <a:lnR w="3175">
                      <a:solidFill>
                        <a:srgbClr val="8F9887"/>
                      </a:solidFill>
                      <a:prstDash val="dot"/>
                    </a:lnR>
                    <a:lnT w="3175">
                      <a:solidFill>
                        <a:srgbClr val="8F9887"/>
                      </a:solidFill>
                      <a:prstDash val="dot"/>
                    </a:lnT>
                    <a:lnB w="3175">
                      <a:solidFill>
                        <a:srgbClr val="8F9887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800">
                          <a:solidFill>
                            <a:srgbClr val="404040"/>
                          </a:solidFill>
                        </a:rPr>
                        <a:t>OA合同评审流程</a:t>
                      </a:r>
                      <a:endParaRPr lang="zh-CN" altLang="en-US" sz="1800">
                        <a:solidFill>
                          <a:srgbClr val="404040"/>
                        </a:solidFill>
                      </a:endParaRPr>
                    </a:p>
                  </a:txBody>
                  <a:tcPr anchor="ctr" anchorCtr="0">
                    <a:lnL w="3175">
                      <a:solidFill>
                        <a:srgbClr val="8F9887"/>
                      </a:solidFill>
                      <a:prstDash val="dot"/>
                    </a:lnL>
                    <a:lnR w="3175">
                      <a:solidFill>
                        <a:srgbClr val="8F9887"/>
                      </a:solidFill>
                      <a:prstDash val="dot"/>
                    </a:lnR>
                    <a:lnT w="3175">
                      <a:solidFill>
                        <a:srgbClr val="8F9887"/>
                      </a:solidFill>
                      <a:prstDash val="dot"/>
                    </a:lnT>
                    <a:lnB w="3175">
                      <a:solidFill>
                        <a:srgbClr val="8F9887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800">
                          <a:solidFill>
                            <a:srgbClr val="404040"/>
                          </a:solidFill>
                        </a:rPr>
                        <a:t>-</a:t>
                      </a:r>
                      <a:endParaRPr lang="en-US" altLang="zh-CN" sz="1800">
                        <a:solidFill>
                          <a:srgbClr val="404040"/>
                        </a:solidFill>
                      </a:endParaRPr>
                    </a:p>
                  </a:txBody>
                  <a:tcPr anchor="ctr" anchorCtr="0">
                    <a:lnL w="3175">
                      <a:solidFill>
                        <a:srgbClr val="8F9887"/>
                      </a:solidFill>
                      <a:prstDash val="dot"/>
                    </a:lnL>
                    <a:lnR w="3175">
                      <a:solidFill>
                        <a:srgbClr val="8F9887"/>
                      </a:solidFill>
                      <a:prstDash val="dot"/>
                    </a:lnR>
                    <a:lnT w="3175">
                      <a:solidFill>
                        <a:srgbClr val="8F9887"/>
                      </a:solidFill>
                      <a:prstDash val="dot"/>
                    </a:lnT>
                    <a:lnB w="3175">
                      <a:solidFill>
                        <a:srgbClr val="8F9887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 anchor="ctr" anchorCtr="0">
                    <a:lnL w="3175">
                      <a:solidFill>
                        <a:srgbClr val="8F9887"/>
                      </a:solidFill>
                      <a:prstDash val="dot"/>
                    </a:lnL>
                    <a:lnR w="19050" cap="rnd">
                      <a:solidFill>
                        <a:srgbClr val="8F9887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4008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800">
                          <a:solidFill>
                            <a:srgbClr val="404040"/>
                          </a:solidFill>
                        </a:rPr>
                        <a:t>3</a:t>
                      </a:r>
                      <a:endParaRPr lang="zh-CN" altLang="en-US" sz="1800">
                        <a:solidFill>
                          <a:srgbClr val="404040"/>
                        </a:solidFill>
                      </a:endParaRPr>
                    </a:p>
                  </a:txBody>
                  <a:tcPr anchor="ctr" anchorCtr="0">
                    <a:lnL w="19050" cap="rnd">
                      <a:solidFill>
                        <a:srgbClr val="8F9887"/>
                      </a:solidFill>
                      <a:prstDash val="solid"/>
                    </a:lnL>
                    <a:lnR w="3175">
                      <a:solidFill>
                        <a:srgbClr val="8F9887"/>
                      </a:solidFill>
                      <a:prstDash val="dot"/>
                    </a:lnR>
                    <a:lnT w="3175">
                      <a:solidFill>
                        <a:srgbClr val="8F9887"/>
                      </a:solidFill>
                      <a:prstDash val="dot"/>
                    </a:lnT>
                    <a:lnB w="3175">
                      <a:solidFill>
                        <a:srgbClr val="8F9887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800">
                          <a:solidFill>
                            <a:srgbClr val="404040"/>
                          </a:solidFill>
                        </a:rPr>
                        <a:t>SCC验收单</a:t>
                      </a:r>
                      <a:endParaRPr lang="zh-CN" altLang="en-US" sz="1800">
                        <a:solidFill>
                          <a:srgbClr val="404040"/>
                        </a:solidFill>
                      </a:endParaRPr>
                    </a:p>
                  </a:txBody>
                  <a:tcPr anchor="ctr" anchorCtr="0">
                    <a:lnL w="3175">
                      <a:solidFill>
                        <a:srgbClr val="8F9887"/>
                      </a:solidFill>
                      <a:prstDash val="dot"/>
                    </a:lnL>
                    <a:lnR w="3175">
                      <a:solidFill>
                        <a:srgbClr val="8F9887"/>
                      </a:solidFill>
                      <a:prstDash val="dot"/>
                    </a:lnR>
                    <a:lnT w="3175">
                      <a:solidFill>
                        <a:srgbClr val="8F9887"/>
                      </a:solidFill>
                      <a:prstDash val="dot"/>
                    </a:lnT>
                    <a:lnB w="3175">
                      <a:solidFill>
                        <a:srgbClr val="8F9887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sz="1800">
                          <a:solidFill>
                            <a:srgbClr val="404040"/>
                          </a:solidFill>
                        </a:rPr>
                        <a:t>最后一天中午</a:t>
                      </a:r>
                      <a:r>
                        <a:rPr lang="en-US" altLang="zh-CN" sz="1800">
                          <a:solidFill>
                            <a:srgbClr val="404040"/>
                          </a:solidFill>
                        </a:rPr>
                        <a:t>12</a:t>
                      </a:r>
                      <a:r>
                        <a:rPr lang="zh-CN" altLang="en-US" sz="1800">
                          <a:solidFill>
                            <a:srgbClr val="404040"/>
                          </a:solidFill>
                        </a:rPr>
                        <a:t>点前</a:t>
                      </a:r>
                      <a:endParaRPr lang="zh-CN" altLang="en-US" sz="1800">
                        <a:solidFill>
                          <a:srgbClr val="404040"/>
                        </a:solidFill>
                      </a:endParaRPr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800">
                          <a:solidFill>
                            <a:srgbClr val="404040"/>
                          </a:solidFill>
                        </a:rPr>
                        <a:t>当月业务处理完毕</a:t>
                      </a:r>
                      <a:endParaRPr lang="zh-CN" altLang="en-US" sz="1800">
                        <a:solidFill>
                          <a:srgbClr val="404040"/>
                        </a:solidFill>
                      </a:endParaRPr>
                    </a:p>
                  </a:txBody>
                  <a:tcPr anchor="ctr" anchorCtr="0">
                    <a:lnL w="3175">
                      <a:solidFill>
                        <a:srgbClr val="8F9887"/>
                      </a:solidFill>
                      <a:prstDash val="dot"/>
                    </a:lnL>
                    <a:lnR w="3175">
                      <a:solidFill>
                        <a:srgbClr val="8F9887"/>
                      </a:solidFill>
                      <a:prstDash val="dot"/>
                    </a:lnR>
                    <a:lnT w="3175">
                      <a:solidFill>
                        <a:srgbClr val="8F9887"/>
                      </a:solidFill>
                      <a:prstDash val="dot"/>
                    </a:lnT>
                    <a:lnB w="3175">
                      <a:solidFill>
                        <a:srgbClr val="8F9887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 anchor="ctr" anchorCtr="0">
                    <a:lnL w="3175">
                      <a:solidFill>
                        <a:srgbClr val="8F9887"/>
                      </a:solidFill>
                      <a:prstDash val="dot"/>
                    </a:lnL>
                    <a:lnR w="19050" cap="rnd">
                      <a:solidFill>
                        <a:srgbClr val="8F9887"/>
                      </a:solidFill>
                      <a:prstDash val="soli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80365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800">
                          <a:solidFill>
                            <a:srgbClr val="404040"/>
                          </a:solidFill>
                        </a:rPr>
                        <a:t>4</a:t>
                      </a:r>
                      <a:endParaRPr lang="zh-CN" altLang="en-US" sz="1800">
                        <a:solidFill>
                          <a:srgbClr val="404040"/>
                        </a:solidFill>
                      </a:endParaRPr>
                    </a:p>
                  </a:txBody>
                  <a:tcPr anchor="ctr" anchorCtr="0">
                    <a:lnL w="19050" cap="rnd">
                      <a:solidFill>
                        <a:srgbClr val="8F9887"/>
                      </a:solidFill>
                      <a:prstDash val="solid"/>
                    </a:lnL>
                    <a:lnR w="3175">
                      <a:solidFill>
                        <a:srgbClr val="8F9887"/>
                      </a:solidFill>
                      <a:prstDash val="dot"/>
                    </a:lnR>
                    <a:lnT w="3175">
                      <a:solidFill>
                        <a:srgbClr val="8F9887"/>
                      </a:solidFill>
                      <a:prstDash val="dot"/>
                    </a:lnT>
                    <a:lnB w="3175">
                      <a:solidFill>
                        <a:srgbClr val="8F9887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800">
                          <a:solidFill>
                            <a:srgbClr val="404040"/>
                          </a:solidFill>
                        </a:rPr>
                        <a:t>VIM异常凭证</a:t>
                      </a:r>
                      <a:endParaRPr lang="zh-CN" altLang="en-US" sz="1800">
                        <a:solidFill>
                          <a:srgbClr val="404040"/>
                        </a:solidFill>
                      </a:endParaRPr>
                    </a:p>
                  </a:txBody>
                  <a:tcPr anchor="ctr" anchorCtr="0">
                    <a:lnL w="3175">
                      <a:solidFill>
                        <a:srgbClr val="8F9887"/>
                      </a:solidFill>
                      <a:prstDash val="dot"/>
                    </a:lnL>
                    <a:lnR w="3175">
                      <a:solidFill>
                        <a:srgbClr val="8F9887"/>
                      </a:solidFill>
                      <a:prstDash val="dot"/>
                    </a:lnR>
                    <a:lnT w="3175">
                      <a:solidFill>
                        <a:srgbClr val="8F9887"/>
                      </a:solidFill>
                      <a:prstDash val="dot"/>
                    </a:lnT>
                    <a:lnB w="3175">
                      <a:solidFill>
                        <a:srgbClr val="8F9887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sz="1800">
                          <a:solidFill>
                            <a:srgbClr val="404040"/>
                          </a:solidFill>
                          <a:sym typeface="+mn-ea"/>
                        </a:rPr>
                        <a:t>最后一天</a:t>
                      </a:r>
                      <a:r>
                        <a:rPr lang="zh-CN" altLang="en-US" sz="1800">
                          <a:solidFill>
                            <a:srgbClr val="404040"/>
                          </a:solidFill>
                        </a:rPr>
                        <a:t>不处理</a:t>
                      </a:r>
                      <a:endParaRPr lang="zh-CN" altLang="en-US" sz="1800">
                        <a:solidFill>
                          <a:srgbClr val="404040"/>
                        </a:solidFill>
                      </a:endParaRPr>
                    </a:p>
                  </a:txBody>
                  <a:tcPr anchor="ctr" anchorCtr="0">
                    <a:lnL w="3175">
                      <a:solidFill>
                        <a:srgbClr val="8F9887"/>
                      </a:solidFill>
                      <a:prstDash val="dot"/>
                    </a:lnL>
                    <a:lnR w="3175">
                      <a:solidFill>
                        <a:srgbClr val="8F9887"/>
                      </a:solidFill>
                      <a:prstDash val="dot"/>
                    </a:lnR>
                    <a:lnT w="3175">
                      <a:solidFill>
                        <a:srgbClr val="8F9887"/>
                      </a:solidFill>
                      <a:prstDash val="dot"/>
                    </a:lnT>
                    <a:lnB w="3175">
                      <a:solidFill>
                        <a:srgbClr val="8F9887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 anchor="ctr" anchorCtr="0">
                    <a:lnL w="3175">
                      <a:solidFill>
                        <a:srgbClr val="8F9887"/>
                      </a:solidFill>
                      <a:prstDash val="dot"/>
                    </a:lnL>
                    <a:lnR w="19050" cap="rnd">
                      <a:solidFill>
                        <a:srgbClr val="8F9887"/>
                      </a:solidFill>
                      <a:prstDash val="soli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89255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800">
                          <a:solidFill>
                            <a:srgbClr val="404040"/>
                          </a:solidFill>
                        </a:rPr>
                        <a:t>5</a:t>
                      </a:r>
                      <a:endParaRPr lang="zh-CN" altLang="en-US" sz="1800">
                        <a:solidFill>
                          <a:srgbClr val="404040"/>
                        </a:solidFill>
                      </a:endParaRPr>
                    </a:p>
                  </a:txBody>
                  <a:tcPr anchor="ctr" anchorCtr="0">
                    <a:lnL w="19050" cap="rnd">
                      <a:solidFill>
                        <a:srgbClr val="8F9887"/>
                      </a:solidFill>
                      <a:prstDash val="solid"/>
                    </a:lnL>
                    <a:lnR w="3175">
                      <a:solidFill>
                        <a:srgbClr val="8F9887"/>
                      </a:solidFill>
                      <a:prstDash val="dot"/>
                    </a:lnR>
                    <a:lnT w="3175">
                      <a:solidFill>
                        <a:srgbClr val="8F9887"/>
                      </a:solidFill>
                      <a:prstDash val="dot"/>
                    </a:lnT>
                    <a:lnB w="3175">
                      <a:solidFill>
                        <a:srgbClr val="8F9887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800">
                          <a:solidFill>
                            <a:srgbClr val="404040"/>
                          </a:solidFill>
                        </a:rPr>
                        <a:t>SAP付款单-稽核</a:t>
                      </a:r>
                      <a:endParaRPr lang="zh-CN" altLang="en-US" sz="1800">
                        <a:solidFill>
                          <a:srgbClr val="404040"/>
                        </a:solidFill>
                      </a:endParaRPr>
                    </a:p>
                  </a:txBody>
                  <a:tcPr anchor="ctr" anchorCtr="0">
                    <a:lnL w="3175">
                      <a:solidFill>
                        <a:srgbClr val="8F9887"/>
                      </a:solidFill>
                      <a:prstDash val="dot"/>
                    </a:lnL>
                    <a:lnR w="3175">
                      <a:solidFill>
                        <a:srgbClr val="8F9887"/>
                      </a:solidFill>
                      <a:prstDash val="dot"/>
                    </a:lnR>
                    <a:lnT w="3175">
                      <a:solidFill>
                        <a:srgbClr val="8F9887"/>
                      </a:solidFill>
                      <a:prstDash val="dot"/>
                    </a:lnT>
                    <a:lnB w="3175">
                      <a:solidFill>
                        <a:srgbClr val="8F9887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800">
                          <a:solidFill>
                            <a:srgbClr val="404040"/>
                          </a:solidFill>
                        </a:rPr>
                        <a:t>25</a:t>
                      </a:r>
                      <a:r>
                        <a:rPr lang="zh-CN" altLang="en-US" sz="1800">
                          <a:solidFill>
                            <a:srgbClr val="404040"/>
                          </a:solidFill>
                        </a:rPr>
                        <a:t>日晚</a:t>
                      </a:r>
                      <a:r>
                        <a:rPr lang="en-US" altLang="zh-CN" sz="1800">
                          <a:solidFill>
                            <a:srgbClr val="404040"/>
                          </a:solidFill>
                        </a:rPr>
                        <a:t>20</a:t>
                      </a:r>
                      <a:r>
                        <a:rPr lang="zh-CN" altLang="en-US" sz="1800">
                          <a:solidFill>
                            <a:srgbClr val="404040"/>
                          </a:solidFill>
                        </a:rPr>
                        <a:t>点前处理完毕</a:t>
                      </a:r>
                      <a:endParaRPr lang="zh-CN" altLang="en-US" sz="1800">
                        <a:solidFill>
                          <a:srgbClr val="404040"/>
                        </a:solidFill>
                      </a:endParaRPr>
                    </a:p>
                  </a:txBody>
                  <a:tcPr anchor="ctr" anchorCtr="0">
                    <a:lnL w="3175">
                      <a:solidFill>
                        <a:srgbClr val="8F9887"/>
                      </a:solidFill>
                      <a:prstDash val="dot"/>
                    </a:lnL>
                    <a:lnR w="3175">
                      <a:solidFill>
                        <a:srgbClr val="8F9887"/>
                      </a:solidFill>
                      <a:prstDash val="dot"/>
                    </a:lnR>
                    <a:lnT w="3175">
                      <a:solidFill>
                        <a:srgbClr val="8F9887"/>
                      </a:solidFill>
                      <a:prstDash val="dot"/>
                    </a:lnT>
                    <a:lnB w="3175">
                      <a:solidFill>
                        <a:srgbClr val="8F9887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 vMerge="1">
                  <a:tcPr anchor="ctr" anchorCtr="0">
                    <a:lnL w="3175">
                      <a:solidFill>
                        <a:srgbClr val="8F9887"/>
                      </a:solidFill>
                      <a:prstDash val="dot"/>
                    </a:lnL>
                    <a:lnR w="19050" cap="rnd">
                      <a:solidFill>
                        <a:srgbClr val="8F9887"/>
                      </a:solidFill>
                      <a:prstDash val="solid"/>
                    </a:lnR>
                    <a:lnB w="3175">
                      <a:solidFill>
                        <a:srgbClr val="8F9887"/>
                      </a:solidFill>
                      <a:prstDash val="dot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49352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800">
                          <a:solidFill>
                            <a:srgbClr val="404040"/>
                          </a:solidFill>
                        </a:rPr>
                        <a:t>6</a:t>
                      </a:r>
                      <a:endParaRPr lang="zh-CN" altLang="en-US" sz="1800">
                        <a:solidFill>
                          <a:srgbClr val="404040"/>
                        </a:solidFill>
                      </a:endParaRPr>
                    </a:p>
                  </a:txBody>
                  <a:tcPr anchor="ctr" anchorCtr="0">
                    <a:lnL w="19050" cap="rnd">
                      <a:solidFill>
                        <a:srgbClr val="8F9887"/>
                      </a:solidFill>
                      <a:prstDash val="solid"/>
                    </a:lnL>
                    <a:lnR w="3175">
                      <a:solidFill>
                        <a:srgbClr val="8F9887"/>
                      </a:solidFill>
                      <a:prstDash val="dot"/>
                    </a:lnR>
                    <a:lnT w="3175">
                      <a:solidFill>
                        <a:srgbClr val="8F9887"/>
                      </a:solidFill>
                      <a:prstDash val="dot"/>
                    </a:lnT>
                    <a:lnB w="3175">
                      <a:solidFill>
                        <a:srgbClr val="8F9887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800">
                          <a:solidFill>
                            <a:srgbClr val="404040"/>
                          </a:solidFill>
                        </a:rPr>
                        <a:t>SAP付款单-付款</a:t>
                      </a:r>
                      <a:endParaRPr lang="zh-CN" altLang="en-US" sz="1800">
                        <a:solidFill>
                          <a:srgbClr val="404040"/>
                        </a:solidFill>
                      </a:endParaRPr>
                    </a:p>
                  </a:txBody>
                  <a:tcPr anchor="ctr" anchorCtr="0">
                    <a:lnL w="3175">
                      <a:solidFill>
                        <a:srgbClr val="8F9887"/>
                      </a:solidFill>
                      <a:prstDash val="dot"/>
                    </a:lnL>
                    <a:lnR w="3175">
                      <a:solidFill>
                        <a:srgbClr val="8F9887"/>
                      </a:solidFill>
                      <a:prstDash val="dot"/>
                    </a:lnR>
                    <a:lnT w="3175">
                      <a:solidFill>
                        <a:srgbClr val="8F9887"/>
                      </a:solidFill>
                      <a:prstDash val="dot"/>
                    </a:lnT>
                    <a:lnB w="3175">
                      <a:solidFill>
                        <a:srgbClr val="8F9887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800">
                          <a:solidFill>
                            <a:srgbClr val="404040"/>
                          </a:solidFill>
                        </a:rPr>
                        <a:t>-</a:t>
                      </a:r>
                      <a:endParaRPr lang="en-US" altLang="zh-CN" sz="1800">
                        <a:solidFill>
                          <a:srgbClr val="404040"/>
                        </a:solidFill>
                      </a:endParaRPr>
                    </a:p>
                  </a:txBody>
                  <a:tcPr anchor="ctr" anchorCtr="0">
                    <a:lnL w="3175">
                      <a:solidFill>
                        <a:srgbClr val="8F9887"/>
                      </a:solidFill>
                      <a:prstDash val="dot"/>
                    </a:lnL>
                    <a:lnR w="3175">
                      <a:solidFill>
                        <a:srgbClr val="8F9887"/>
                      </a:solidFill>
                      <a:prstDash val="dot"/>
                    </a:lnR>
                    <a:lnT w="3175">
                      <a:solidFill>
                        <a:srgbClr val="8F9887"/>
                      </a:solidFill>
                      <a:prstDash val="dot"/>
                    </a:lnT>
                    <a:lnB w="3175">
                      <a:solidFill>
                        <a:srgbClr val="8F9887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 sz="1600">
                          <a:solidFill>
                            <a:srgbClr val="404040"/>
                          </a:solidFill>
                        </a:rPr>
                        <a:t>1</a:t>
                      </a:r>
                      <a:r>
                        <a:rPr lang="zh-CN" altLang="en-US" sz="1600">
                          <a:solidFill>
                            <a:srgbClr val="404040"/>
                          </a:solidFill>
                        </a:rPr>
                        <a:t>、资金分析会的第二周开始，每周四依据周三应付金额调拨资金，紧急业务临时调拨。</a:t>
                      </a:r>
                      <a:endParaRPr lang="zh-CN" altLang="en-US" sz="1600">
                        <a:solidFill>
                          <a:srgbClr val="404040"/>
                        </a:solidFill>
                      </a:endParaRPr>
                    </a:p>
                    <a:p>
                      <a:pPr algn="l">
                        <a:buNone/>
                      </a:pPr>
                      <a:r>
                        <a:rPr lang="en-US" altLang="zh-CN" sz="1600">
                          <a:solidFill>
                            <a:srgbClr val="404040"/>
                          </a:solidFill>
                        </a:rPr>
                        <a:t>2</a:t>
                      </a:r>
                      <a:r>
                        <a:rPr lang="zh-CN" altLang="en-US" sz="1600">
                          <a:solidFill>
                            <a:srgbClr val="404040"/>
                          </a:solidFill>
                        </a:rPr>
                        <a:t>、每月</a:t>
                      </a:r>
                      <a:r>
                        <a:rPr lang="en-US" altLang="zh-CN" sz="1600">
                          <a:solidFill>
                            <a:srgbClr val="404040"/>
                          </a:solidFill>
                        </a:rPr>
                        <a:t>2</a:t>
                      </a:r>
                      <a:r>
                        <a:rPr lang="zh-CN" altLang="en-US" sz="1600">
                          <a:solidFill>
                            <a:srgbClr val="404040"/>
                          </a:solidFill>
                        </a:rPr>
                        <a:t>日开始当月付款业务，每月</a:t>
                      </a:r>
                      <a:r>
                        <a:rPr lang="en-US" altLang="zh-CN" sz="1600">
                          <a:solidFill>
                            <a:srgbClr val="404040"/>
                          </a:solidFill>
                        </a:rPr>
                        <a:t>25</a:t>
                      </a:r>
                      <a:r>
                        <a:rPr lang="zh-CN" altLang="en-US" sz="1600">
                          <a:solidFill>
                            <a:srgbClr val="404040"/>
                          </a:solidFill>
                        </a:rPr>
                        <a:t>日晚上</a:t>
                      </a:r>
                      <a:r>
                        <a:rPr lang="en-US" altLang="zh-CN" sz="1600">
                          <a:solidFill>
                            <a:srgbClr val="404040"/>
                          </a:solidFill>
                        </a:rPr>
                        <a:t>24</a:t>
                      </a:r>
                      <a:r>
                        <a:rPr lang="zh-CN" altLang="en-US" sz="1600">
                          <a:solidFill>
                            <a:srgbClr val="404040"/>
                          </a:solidFill>
                        </a:rPr>
                        <a:t>点付款单状态未审批完成，将自动关单。月底</a:t>
                      </a:r>
                      <a:r>
                        <a:rPr lang="zh-CN" altLang="en-US" sz="1600">
                          <a:solidFill>
                            <a:srgbClr val="404040"/>
                          </a:solidFill>
                          <a:sym typeface="+mn-ea"/>
                        </a:rPr>
                        <a:t>T-</a:t>
                      </a:r>
                      <a:r>
                        <a:rPr lang="en-US" altLang="zh-CN" sz="1600">
                          <a:solidFill>
                            <a:srgbClr val="404040"/>
                          </a:solidFill>
                          <a:sym typeface="+mn-ea"/>
                        </a:rPr>
                        <a:t>3</a:t>
                      </a:r>
                      <a:r>
                        <a:rPr lang="zh-CN" altLang="en-US" sz="1600">
                          <a:solidFill>
                            <a:srgbClr val="404040"/>
                          </a:solidFill>
                          <a:sym typeface="+mn-ea"/>
                        </a:rPr>
                        <a:t>日最后一天付款。</a:t>
                      </a:r>
                      <a:endParaRPr lang="zh-CN" altLang="en-US" sz="1600">
                        <a:solidFill>
                          <a:srgbClr val="404040"/>
                        </a:solidFill>
                        <a:sym typeface="+mn-ea"/>
                      </a:endParaRPr>
                    </a:p>
                  </a:txBody>
                  <a:tcPr anchor="ctr" anchorCtr="0">
                    <a:lnL w="3175">
                      <a:solidFill>
                        <a:srgbClr val="8F9887"/>
                      </a:solidFill>
                      <a:prstDash val="dot"/>
                    </a:lnL>
                    <a:lnR w="19050" cap="rnd">
                      <a:solidFill>
                        <a:srgbClr val="8F9887"/>
                      </a:solidFill>
                      <a:prstDash val="solid"/>
                    </a:lnR>
                    <a:lnT w="3175">
                      <a:solidFill>
                        <a:srgbClr val="8F9887"/>
                      </a:solidFill>
                      <a:prstDash val="dot"/>
                    </a:lnT>
                    <a:lnB w="3175">
                      <a:solidFill>
                        <a:srgbClr val="8F9887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</a:tr>
              <a:tr h="781685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800">
                          <a:solidFill>
                            <a:srgbClr val="404040"/>
                          </a:solidFill>
                        </a:rPr>
                        <a:t>7</a:t>
                      </a:r>
                      <a:endParaRPr lang="zh-CN" altLang="en-US" sz="1800">
                        <a:solidFill>
                          <a:srgbClr val="404040"/>
                        </a:solidFill>
                      </a:endParaRPr>
                    </a:p>
                  </a:txBody>
                  <a:tcPr anchor="ctr" anchorCtr="0">
                    <a:lnL w="19050" cap="rnd">
                      <a:solidFill>
                        <a:srgbClr val="8F9887"/>
                      </a:solidFill>
                      <a:prstDash val="solid"/>
                    </a:lnL>
                    <a:lnR w="3175">
                      <a:solidFill>
                        <a:srgbClr val="8F9887"/>
                      </a:solidFill>
                      <a:prstDash val="dot"/>
                    </a:lnR>
                    <a:lnT w="3175">
                      <a:solidFill>
                        <a:srgbClr val="8F9887"/>
                      </a:solidFill>
                      <a:prstDash val="dot"/>
                    </a:lnT>
                    <a:lnB w="19050" cap="rnd">
                      <a:solidFill>
                        <a:srgbClr val="8F9887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800">
                          <a:solidFill>
                            <a:srgbClr val="404040"/>
                          </a:solidFill>
                        </a:rPr>
                        <a:t>OA个人报销-付款</a:t>
                      </a:r>
                      <a:endParaRPr lang="zh-CN" altLang="en-US" sz="1800">
                        <a:solidFill>
                          <a:srgbClr val="404040"/>
                        </a:solidFill>
                      </a:endParaRPr>
                    </a:p>
                  </a:txBody>
                  <a:tcPr anchor="ctr" anchorCtr="0">
                    <a:lnL w="3175">
                      <a:solidFill>
                        <a:srgbClr val="8F9887"/>
                      </a:solidFill>
                      <a:prstDash val="dot"/>
                    </a:lnL>
                    <a:lnR w="3175">
                      <a:solidFill>
                        <a:srgbClr val="8F9887"/>
                      </a:solidFill>
                      <a:prstDash val="dot"/>
                    </a:lnR>
                    <a:lnT w="3175">
                      <a:solidFill>
                        <a:srgbClr val="8F9887"/>
                      </a:solidFill>
                      <a:prstDash val="dot"/>
                    </a:lnT>
                    <a:lnB w="19050" cap="rnd">
                      <a:solidFill>
                        <a:srgbClr val="8F9887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800">
                          <a:solidFill>
                            <a:srgbClr val="404040"/>
                          </a:solidFill>
                          <a:sym typeface="+mn-ea"/>
                        </a:rPr>
                        <a:t>-</a:t>
                      </a:r>
                      <a:endParaRPr lang="en-US" sz="1800">
                        <a:solidFill>
                          <a:srgbClr val="404040"/>
                        </a:solidFill>
                        <a:sym typeface="+mn-ea"/>
                      </a:endParaRPr>
                    </a:p>
                  </a:txBody>
                  <a:tcPr anchor="ctr" anchorCtr="0">
                    <a:lnL w="3175">
                      <a:solidFill>
                        <a:srgbClr val="8F9887"/>
                      </a:solidFill>
                      <a:prstDash val="dot"/>
                    </a:lnL>
                    <a:lnR w="3175">
                      <a:solidFill>
                        <a:srgbClr val="8F9887"/>
                      </a:solidFill>
                      <a:prstDash val="dot"/>
                    </a:lnR>
                    <a:lnT w="3175">
                      <a:solidFill>
                        <a:srgbClr val="8F9887"/>
                      </a:solidFill>
                      <a:prstDash val="dot"/>
                    </a:lnT>
                    <a:lnB w="19050" cap="rnd">
                      <a:solidFill>
                        <a:srgbClr val="8F9887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600">
                          <a:solidFill>
                            <a:srgbClr val="404040"/>
                          </a:solidFill>
                          <a:sym typeface="+mn-ea"/>
                        </a:rPr>
                        <a:t>每月</a:t>
                      </a:r>
                      <a:r>
                        <a:rPr lang="en-US" altLang="zh-CN" sz="1600">
                          <a:solidFill>
                            <a:srgbClr val="404040"/>
                          </a:solidFill>
                          <a:sym typeface="+mn-ea"/>
                        </a:rPr>
                        <a:t>2</a:t>
                      </a:r>
                      <a:r>
                        <a:rPr lang="zh-CN" altLang="en-US" sz="1600">
                          <a:solidFill>
                            <a:srgbClr val="404040"/>
                          </a:solidFill>
                          <a:sym typeface="+mn-ea"/>
                        </a:rPr>
                        <a:t>日开始当月付款业务，每月</a:t>
                      </a:r>
                      <a:r>
                        <a:rPr lang="zh-CN" sz="1600">
                          <a:solidFill>
                            <a:srgbClr val="404040"/>
                          </a:solidFill>
                          <a:sym typeface="+mn-ea"/>
                        </a:rPr>
                        <a:t>底</a:t>
                      </a:r>
                      <a:r>
                        <a:rPr lang="zh-CN" altLang="en-US" sz="1600">
                          <a:solidFill>
                            <a:srgbClr val="404040"/>
                          </a:solidFill>
                          <a:sym typeface="+mn-ea"/>
                        </a:rPr>
                        <a:t>T-</a:t>
                      </a:r>
                      <a:r>
                        <a:rPr lang="en-US" altLang="zh-CN" sz="1600">
                          <a:solidFill>
                            <a:srgbClr val="404040"/>
                          </a:solidFill>
                          <a:sym typeface="+mn-ea"/>
                        </a:rPr>
                        <a:t>1</a:t>
                      </a:r>
                      <a:r>
                        <a:rPr lang="zh-CN" altLang="en-US" sz="1600">
                          <a:solidFill>
                            <a:srgbClr val="404040"/>
                          </a:solidFill>
                          <a:sym typeface="+mn-ea"/>
                        </a:rPr>
                        <a:t>日</a:t>
                      </a:r>
                      <a:r>
                        <a:rPr lang="zh-CN" altLang="en-US" sz="1600">
                          <a:solidFill>
                            <a:srgbClr val="404040"/>
                          </a:solidFill>
                          <a:sym typeface="+mn-ea"/>
                        </a:rPr>
                        <a:t>下午</a:t>
                      </a:r>
                      <a:r>
                        <a:rPr lang="en-US" altLang="zh-CN" sz="1600">
                          <a:solidFill>
                            <a:srgbClr val="404040"/>
                          </a:solidFill>
                          <a:sym typeface="+mn-ea"/>
                        </a:rPr>
                        <a:t>4</a:t>
                      </a:r>
                      <a:r>
                        <a:rPr lang="zh-CN" altLang="en-US" sz="1600">
                          <a:solidFill>
                            <a:srgbClr val="404040"/>
                          </a:solidFill>
                          <a:sym typeface="+mn-ea"/>
                        </a:rPr>
                        <a:t>点前，当月流程处理完毕。</a:t>
                      </a:r>
                      <a:endParaRPr lang="zh-CN" altLang="en-US" sz="1600">
                        <a:solidFill>
                          <a:srgbClr val="404040"/>
                        </a:solidFill>
                        <a:sym typeface="+mn-ea"/>
                      </a:endParaRPr>
                    </a:p>
                  </a:txBody>
                  <a:tcPr anchor="ctr" anchorCtr="0">
                    <a:lnL w="3175">
                      <a:solidFill>
                        <a:srgbClr val="8F9887"/>
                      </a:solidFill>
                      <a:prstDash val="dot"/>
                    </a:lnL>
                    <a:lnR w="19050" cap="rnd">
                      <a:solidFill>
                        <a:srgbClr val="8F9887"/>
                      </a:solidFill>
                      <a:prstDash val="solid"/>
                    </a:lnR>
                    <a:lnT w="3175">
                      <a:solidFill>
                        <a:srgbClr val="8F9887"/>
                      </a:solidFill>
                      <a:prstDash val="dot"/>
                    </a:lnT>
                    <a:lnB w="19050" cap="rnd">
                      <a:solidFill>
                        <a:srgbClr val="8F9887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154" y="372669"/>
            <a:ext cx="7627505" cy="5950870"/>
          </a:xfrm>
          <a:prstGeom prst="rect">
            <a:avLst/>
          </a:prstGeom>
        </p:spPr>
      </p:pic>
      <p:sp>
        <p:nvSpPr>
          <p:cNvPr id="7" name="文本占位符 6"/>
          <p:cNvSpPr txBox="1"/>
          <p:nvPr/>
        </p:nvSpPr>
        <p:spPr>
          <a:xfrm>
            <a:off x="7717659" y="3109711"/>
            <a:ext cx="4055180" cy="319289"/>
          </a:xfrm>
          <a:prstGeom prst="rect">
            <a:avLst/>
          </a:prstGeom>
        </p:spPr>
        <p:txBody>
          <a:bodyPr vert="horz" lIns="45720" tIns="22860" rIns="45720" bIns="22860" rtlCol="0"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sz="1800" dirty="0">
                <a:latin typeface="FZLanTingHei-M-GBK" charset="-122"/>
                <a:ea typeface="FZLanTingHei-M-GBK" charset="-122"/>
                <a:cs typeface="FZLanTingHei-M-GBK" charset="-122"/>
              </a:rPr>
              <a:t>谢谢</a:t>
            </a:r>
            <a:endParaRPr lang="zh-CN" altLang="en-US" sz="1800" dirty="0">
              <a:latin typeface="FZLanTingHei-M-GBK" charset="-122"/>
              <a:ea typeface="FZLanTingHei-M-GBK" charset="-122"/>
              <a:cs typeface="FZLanTingHei-M-GBK" charset="-122"/>
            </a:endParaRPr>
          </a:p>
        </p:txBody>
      </p:sp>
      <p:sp>
        <p:nvSpPr>
          <p:cNvPr id="8" name="鲲鹏展翅 比翼齐飞…"/>
          <p:cNvSpPr txBox="1"/>
          <p:nvPr/>
        </p:nvSpPr>
        <p:spPr>
          <a:xfrm>
            <a:off x="5555456" y="2018350"/>
            <a:ext cx="6217382" cy="437515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 anchor="t">
            <a:spAutoFit/>
          </a:bodyPr>
          <a:lstStyle/>
          <a:p>
            <a:pPr algn="r" defTabSz="457200" hangingPunct="1">
              <a:lnSpc>
                <a:spcPct val="90000"/>
              </a:lnSpc>
              <a:spcBef>
                <a:spcPts val="500"/>
              </a:spcBef>
              <a:defRPr/>
            </a:pPr>
            <a:r>
              <a:rPr lang="zh-CN" altLang="en-US" sz="2800" spc="151" dirty="0">
                <a:latin typeface="FZLanTingHei-M-GBK" charset="-122"/>
                <a:ea typeface="FZLanTingHei-M-GBK" charset="-122"/>
                <a:cs typeface="FZLanTingHei-M-GBK" charset="-122"/>
              </a:rPr>
              <a:t>汇报结束</a:t>
            </a:r>
            <a:endParaRPr lang="zh-CN" altLang="en-US" sz="2800" b="0" kern="1200" spc="151" dirty="0">
              <a:latin typeface="FZLanTingHei-M-GBK" charset="-122"/>
              <a:ea typeface="FZLanTingHei-M-GBK" charset="-122"/>
              <a:cs typeface="FZLanTingHei-M-GBK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670526" y="6064494"/>
            <a:ext cx="1038747" cy="2590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5400" tIns="25400" rIns="25400" bIns="25400" numCol="1" spcCol="38100" rtlCol="0" anchor="ctr">
            <a:spAutoFit/>
          </a:bodyPr>
          <a:lstStyle/>
          <a:p>
            <a:pPr algn="r" defTabSz="457200" hangingPunct="1">
              <a:lnSpc>
                <a:spcPct val="150000"/>
              </a:lnSpc>
            </a:pPr>
            <a:r>
              <a:rPr lang="zh-CN" altLang="en-US" sz="900" b="0" kern="1200" dirty="0">
                <a:solidFill>
                  <a:prstClr val="white">
                    <a:lumMod val="50000"/>
                  </a:prstClr>
                </a:solidFill>
                <a:latin typeface="FZLanTingHei-M-GBK" charset="-122"/>
                <a:ea typeface="FZLanTingHei-M-GBK" charset="-122"/>
                <a:cs typeface="FZLanTingHei-M-GBK" charset="-122"/>
              </a:rPr>
              <a:t>内部资料  严禁外传</a:t>
            </a:r>
            <a:endParaRPr lang="zh-CN" altLang="en-US" sz="900" b="0" kern="1200" dirty="0">
              <a:solidFill>
                <a:prstClr val="white">
                  <a:lumMod val="50000"/>
                </a:prstClr>
              </a:solidFill>
              <a:latin typeface="FZLanTingHei-M-GBK" charset="-122"/>
              <a:ea typeface="FZLanTingHei-M-GBK" charset="-122"/>
              <a:cs typeface="FZLanTingHei-M-GBK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0378" y="199292"/>
            <a:ext cx="597952" cy="844726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4818651" y="3785603"/>
            <a:ext cx="24584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Thanks</a:t>
            </a:r>
            <a:endParaRPr kumimoji="1" lang="zh-CN" altLang="en-US" sz="44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" y="6651812"/>
            <a:ext cx="12192000" cy="21987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"/>
          <p:cNvSpPr>
            <a:spLocks noGrp="1"/>
          </p:cNvSpPr>
          <p:nvPr>
            <p:ph type="title"/>
          </p:nvPr>
        </p:nvSpPr>
        <p:spPr>
          <a:xfrm>
            <a:off x="184785" y="208915"/>
            <a:ext cx="10054590" cy="379730"/>
          </a:xfrm>
        </p:spPr>
        <p:txBody>
          <a:bodyPr/>
          <a:lstStyle/>
          <a:p>
            <a:pPr fontAlgn="auto"/>
            <a:r>
              <a:rPr kumimoji="1" lang="zh-CN" dirty="0">
                <a:solidFill>
                  <a:schemeClr val="tx1">
                    <a:lumMod val="50000"/>
                  </a:schemeClr>
                </a:solidFill>
              </a:rPr>
              <a:t>三、</a:t>
            </a:r>
            <a:r>
              <a:rPr kumimoji="1" dirty="0">
                <a:solidFill>
                  <a:schemeClr val="tx1">
                    <a:lumMod val="50000"/>
                  </a:schemeClr>
                </a:solidFill>
              </a:rPr>
              <a:t>采购应付业务分析</a:t>
            </a:r>
            <a:r>
              <a:rPr kumimoji="1" lang="en-US" dirty="0">
                <a:solidFill>
                  <a:schemeClr val="tx1">
                    <a:lumMod val="50000"/>
                  </a:schemeClr>
                </a:solidFill>
              </a:rPr>
              <a:t>——</a:t>
            </a:r>
            <a:r>
              <a:rPr kumimoji="1" lang="zh-CN" altLang="en-US" dirty="0">
                <a:solidFill>
                  <a:schemeClr val="tx1">
                    <a:lumMod val="50000"/>
                  </a:schemeClr>
                </a:solidFill>
                <a:sym typeface="+mn-ea"/>
              </a:rPr>
              <a:t>（一）</a:t>
            </a:r>
            <a:r>
              <a:rPr kumimoji="1" dirty="0">
                <a:solidFill>
                  <a:schemeClr val="tx1">
                    <a:lumMod val="50000"/>
                  </a:schemeClr>
                </a:solidFill>
              </a:rPr>
              <a:t>合同评审流程分析</a:t>
            </a:r>
            <a:endParaRPr kumimoji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9" name="文本占位符 2"/>
          <p:cNvSpPr>
            <a:spLocks noGrp="1"/>
          </p:cNvSpPr>
          <p:nvPr/>
        </p:nvSpPr>
        <p:spPr>
          <a:xfrm>
            <a:off x="191135" y="732790"/>
            <a:ext cx="6363970" cy="4292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1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、各公司通过率：</a:t>
            </a:r>
            <a:r>
              <a:rPr kumimoji="1" lang="en-US" alt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2021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年</a:t>
            </a:r>
            <a:r>
              <a:rPr kumimoji="1" lang="en-US" altLang="zh-CN" b="1" u="sng" dirty="0">
                <a:solidFill>
                  <a:srgbClr val="FF0000"/>
                </a:solidFill>
                <a:latin typeface="+mj-ea"/>
                <a:ea typeface="+mj-ea"/>
                <a:cs typeface="+mj-ea"/>
                <a:sym typeface="+mn-ea"/>
              </a:rPr>
              <a:t>10</a:t>
            </a:r>
            <a:r>
              <a:rPr kumimoji="1" lang="zh-CN" altLang="en-US" b="1" u="sng" dirty="0">
                <a:solidFill>
                  <a:srgbClr val="FF0000"/>
                </a:solidFill>
                <a:latin typeface="+mj-ea"/>
                <a:ea typeface="+mj-ea"/>
                <a:cs typeface="+mj-ea"/>
                <a:sym typeface="+mn-ea"/>
              </a:rPr>
              <a:t>月</a:t>
            </a:r>
            <a:endParaRPr kumimoji="1" lang="zh-CN" altLang="en-US" b="1" u="sng" dirty="0">
              <a:solidFill>
                <a:srgbClr val="FF0000"/>
              </a:solidFill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20" name="文本占位符 25"/>
          <p:cNvSpPr txBox="1"/>
          <p:nvPr/>
        </p:nvSpPr>
        <p:spPr>
          <a:xfrm>
            <a:off x="184785" y="6376035"/>
            <a:ext cx="4185920" cy="28194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Lantinghei SC Demibold" panose="02000000000000000000" pitchFamily="2" charset="-122"/>
                <a:ea typeface="Lantinghei SC Demibold" panose="02000000000000000000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kumimoji="1" lang="zh-CN" altLang="en-US" sz="1400" b="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数据来源：</a:t>
            </a:r>
            <a:r>
              <a:rPr kumimoji="1" sz="1400" b="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YPA21合同评审流程-V3.0</a:t>
            </a:r>
            <a:r>
              <a:rPr kumimoji="1" lang="zh-CN" sz="1400" b="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。</a:t>
            </a:r>
            <a:endParaRPr kumimoji="1" lang="zh-CN" sz="1400" b="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9344660" y="3220085"/>
            <a:ext cx="2000250" cy="1597025"/>
            <a:chOff x="13971" y="2331"/>
            <a:chExt cx="3823" cy="3140"/>
          </a:xfrm>
        </p:grpSpPr>
        <p:sp>
          <p:nvSpPr>
            <p:cNvPr id="16" name="文本框 15"/>
            <p:cNvSpPr txBox="1"/>
            <p:nvPr/>
          </p:nvSpPr>
          <p:spPr>
            <a:xfrm>
              <a:off x="14898" y="2425"/>
              <a:ext cx="2896" cy="72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p>
              <a:pPr algn="l"/>
              <a:r>
                <a:rPr lang="zh-CN" altLang="en-US" sz="1800" b="1" dirty="0">
                  <a:sym typeface="+mn-ea"/>
                </a:rPr>
                <a:t>瑞达</a:t>
              </a:r>
              <a:r>
                <a:rPr lang="en-US" altLang="zh-CN" sz="1800" b="1" dirty="0">
                  <a:sym typeface="+mn-ea"/>
                </a:rPr>
                <a:t>100%</a:t>
              </a:r>
              <a:endParaRPr lang="zh-CN" altLang="en-US" sz="1800" b="1" dirty="0">
                <a:sym typeface="+mn-ea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14898" y="3537"/>
              <a:ext cx="2895" cy="72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p>
              <a:pPr algn="l"/>
              <a:r>
                <a:rPr lang="zh-CN" b="1" dirty="0">
                  <a:sym typeface="+mn-ea"/>
                </a:rPr>
                <a:t>总部</a:t>
              </a:r>
              <a:r>
                <a:rPr lang="en-US" altLang="zh-CN" b="1" dirty="0">
                  <a:sym typeface="+mn-ea"/>
                </a:rPr>
                <a:t>96.4</a:t>
              </a:r>
              <a:r>
                <a:rPr lang="en-US" altLang="zh-CN" sz="1800" b="1" dirty="0">
                  <a:sym typeface="+mn-ea"/>
                </a:rPr>
                <a:t>%</a:t>
              </a:r>
              <a:endParaRPr lang="en-US" altLang="zh-CN" sz="1800" b="1" dirty="0">
                <a:sym typeface="+mn-ea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4898" y="4650"/>
              <a:ext cx="2895" cy="72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p>
              <a:pPr algn="l"/>
              <a:r>
                <a:rPr lang="zh-CN" sz="1800" b="1" dirty="0">
                  <a:sym typeface="+mn-ea"/>
                </a:rPr>
                <a:t>萍乡</a:t>
              </a:r>
              <a:r>
                <a:rPr lang="en-US" altLang="zh-CN" sz="1800" b="1" dirty="0">
                  <a:sym typeface="+mn-ea"/>
                </a:rPr>
                <a:t>89.8</a:t>
              </a:r>
              <a:r>
                <a:rPr lang="en-US" sz="1800" b="1" dirty="0">
                  <a:sym typeface="+mn-ea"/>
                </a:rPr>
                <a:t>%</a:t>
              </a:r>
              <a:endParaRPr lang="en-US" sz="1800" b="1" dirty="0">
                <a:sym typeface="+mn-ea"/>
              </a:endParaRPr>
            </a:p>
          </p:txBody>
        </p:sp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1" y="4555"/>
              <a:ext cx="916" cy="916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1" y="2331"/>
              <a:ext cx="916" cy="916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1" y="3443"/>
              <a:ext cx="916" cy="916"/>
            </a:xfrm>
            <a:prstGeom prst="rect">
              <a:avLst/>
            </a:prstGeom>
          </p:spPr>
        </p:pic>
      </p:grpSp>
      <p:sp>
        <p:nvSpPr>
          <p:cNvPr id="27" name="文本框 26"/>
          <p:cNvSpPr txBox="1"/>
          <p:nvPr/>
        </p:nvSpPr>
        <p:spPr>
          <a:xfrm>
            <a:off x="9111615" y="2609850"/>
            <a:ext cx="24371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/>
              <a:t>10</a:t>
            </a:r>
            <a:r>
              <a:rPr lang="zh-CN" altLang="en-US" sz="2400" b="1"/>
              <a:t>月通过率排名</a:t>
            </a:r>
            <a:endParaRPr lang="zh-CN" altLang="en-US" sz="2400" b="1"/>
          </a:p>
        </p:txBody>
      </p:sp>
      <p:sp>
        <p:nvSpPr>
          <p:cNvPr id="28" name="文本框 27"/>
          <p:cNvSpPr txBox="1"/>
          <p:nvPr/>
        </p:nvSpPr>
        <p:spPr>
          <a:xfrm>
            <a:off x="8615680" y="5591810"/>
            <a:ext cx="342900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>
              <a:lnSpc>
                <a:spcPct val="130000"/>
              </a:lnSpc>
            </a:pPr>
            <a:r>
              <a:rPr 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请继续提升合同准确率。</a:t>
            </a:r>
            <a:endParaRPr lang="zh-CN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indent="0" algn="ctr" fontAlgn="auto">
              <a:lnSpc>
                <a:spcPct val="130000"/>
              </a:lnSpc>
            </a:pPr>
            <a:r>
              <a:rPr 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建议各公司内部组织培训学习。</a:t>
            </a:r>
            <a:endParaRPr lang="zh-CN" altLang="en-US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135" y="1162050"/>
            <a:ext cx="8288655" cy="524002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4701540" y="1687830"/>
            <a:ext cx="650240" cy="437515"/>
          </a:xfrm>
          <a:prstGeom prst="roundRect">
            <a:avLst>
              <a:gd name="adj" fmla="val 35762"/>
            </a:avLst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8720" y="1307465"/>
            <a:ext cx="1470025" cy="83248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9123045" y="1361440"/>
            <a:ext cx="11163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/>
              <a:t>10</a:t>
            </a:r>
            <a:r>
              <a:rPr lang="zh-CN" altLang="en-US" sz="3200"/>
              <a:t>月</a:t>
            </a:r>
            <a:endParaRPr lang="zh-CN" altLang="en-US" sz="32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1135" y="1168400"/>
            <a:ext cx="9187180" cy="5416550"/>
          </a:xfrm>
          <a:prstGeom prst="rect">
            <a:avLst/>
          </a:prstGeom>
        </p:spPr>
      </p:pic>
      <p:sp>
        <p:nvSpPr>
          <p:cNvPr id="11" name="标题 1"/>
          <p:cNvSpPr>
            <a:spLocks noGrp="1"/>
          </p:cNvSpPr>
          <p:nvPr>
            <p:ph type="title"/>
          </p:nvPr>
        </p:nvSpPr>
        <p:spPr>
          <a:xfrm>
            <a:off x="184785" y="208915"/>
            <a:ext cx="10054590" cy="379730"/>
          </a:xfrm>
        </p:spPr>
        <p:txBody>
          <a:bodyPr/>
          <a:lstStyle/>
          <a:p>
            <a:pPr fontAlgn="auto"/>
            <a:r>
              <a:rPr kumimoji="1" lang="zh-CN" dirty="0">
                <a:solidFill>
                  <a:schemeClr val="tx1">
                    <a:lumMod val="50000"/>
                  </a:schemeClr>
                </a:solidFill>
                <a:sym typeface="+mn-ea"/>
              </a:rPr>
              <a:t>三、</a:t>
            </a:r>
            <a:r>
              <a:rPr kumimoji="1" dirty="0">
                <a:solidFill>
                  <a:schemeClr val="tx1">
                    <a:lumMod val="50000"/>
                  </a:schemeClr>
                </a:solidFill>
                <a:sym typeface="+mn-ea"/>
              </a:rPr>
              <a:t>采购应付业务分析</a:t>
            </a:r>
            <a:r>
              <a:rPr kumimoji="1" lang="en-US" dirty="0">
                <a:solidFill>
                  <a:schemeClr val="tx1">
                    <a:lumMod val="50000"/>
                  </a:schemeClr>
                </a:solidFill>
                <a:sym typeface="+mn-ea"/>
              </a:rPr>
              <a:t>——</a:t>
            </a:r>
            <a:r>
              <a:rPr kumimoji="1" lang="zh-CN" altLang="en-US" dirty="0">
                <a:solidFill>
                  <a:schemeClr val="tx1">
                    <a:lumMod val="50000"/>
                  </a:schemeClr>
                </a:solidFill>
                <a:sym typeface="+mn-ea"/>
              </a:rPr>
              <a:t>（一）</a:t>
            </a:r>
            <a:r>
              <a:rPr kumimoji="1" dirty="0">
                <a:solidFill>
                  <a:schemeClr val="tx1">
                    <a:lumMod val="50000"/>
                  </a:schemeClr>
                </a:solidFill>
              </a:rPr>
              <a:t>合同评审流程分析</a:t>
            </a:r>
            <a:endParaRPr kumimoji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2" name="文本占位符 2"/>
          <p:cNvSpPr>
            <a:spLocks noGrp="1"/>
          </p:cNvSpPr>
          <p:nvPr/>
        </p:nvSpPr>
        <p:spPr>
          <a:xfrm>
            <a:off x="191135" y="740410"/>
            <a:ext cx="7393940" cy="4292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b="1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ea"/>
                <a:sym typeface="+mn-ea"/>
              </a:rPr>
              <a:t>2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ea"/>
                <a:sym typeface="+mn-ea"/>
              </a:rPr>
              <a:t>、</a:t>
            </a:r>
            <a:r>
              <a:rPr kumimoji="1" lang="en-US" alt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2021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年</a:t>
            </a:r>
            <a:r>
              <a:rPr kumimoji="1" lang="en-US" alt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10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月问题数量（标的问题</a:t>
            </a:r>
            <a:r>
              <a:rPr kumimoji="1" lang="en-US" altLang="zh-CN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+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付款问题）</a:t>
            </a:r>
            <a:endParaRPr kumimoji="1" lang="zh-CN" altLang="en-US" b="1" dirty="0">
              <a:solidFill>
                <a:schemeClr val="tx1">
                  <a:lumMod val="50000"/>
                </a:schemeClr>
              </a:solidFill>
              <a:latin typeface="+mj-ea"/>
              <a:ea typeface="+mj-ea"/>
              <a:cs typeface="+mj-ea"/>
              <a:sym typeface="+mn-ea"/>
            </a:endParaRPr>
          </a:p>
        </p:txBody>
      </p:sp>
      <p:pic>
        <p:nvPicPr>
          <p:cNvPr id="13" name="图片 12" descr="赞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8315" y="3269615"/>
            <a:ext cx="610870" cy="61087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176135" y="1831340"/>
            <a:ext cx="5015865" cy="12903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>
              <a:lnSpc>
                <a:spcPct val="130000"/>
              </a:lnSpc>
            </a:pPr>
            <a:r>
              <a:rPr lang="en-US" sz="2400"/>
              <a:t>9</a:t>
            </a:r>
            <a:r>
              <a:rPr lang="zh-CN" altLang="en-US" sz="2400"/>
              <a:t>月</a:t>
            </a:r>
            <a:r>
              <a:rPr lang="en-US" altLang="zh-CN" sz="2400"/>
              <a:t>-10</a:t>
            </a:r>
            <a:r>
              <a:rPr lang="zh-CN" altLang="en-US" sz="2400"/>
              <a:t>月</a:t>
            </a:r>
            <a:r>
              <a:rPr lang="zh-CN" altLang="en-US" sz="2400">
                <a:sym typeface="+mn-ea"/>
              </a:rPr>
              <a:t>标的问题</a:t>
            </a:r>
            <a:r>
              <a:rPr lang="en-US" altLang="zh-CN" sz="2400">
                <a:sym typeface="+mn-ea"/>
              </a:rPr>
              <a:t>+</a:t>
            </a:r>
            <a:r>
              <a:rPr lang="zh-CN" altLang="en-US" sz="2400">
                <a:sym typeface="+mn-ea"/>
              </a:rPr>
              <a:t>付款问题</a:t>
            </a:r>
            <a:r>
              <a:rPr lang="zh-CN" altLang="en-US" sz="2400"/>
              <a:t>数量：</a:t>
            </a:r>
            <a:endParaRPr lang="zh-CN" altLang="en-US" sz="2400"/>
          </a:p>
          <a:p>
            <a:pPr indent="0" algn="ctr" fontAlgn="auto">
              <a:lnSpc>
                <a:spcPct val="130000"/>
              </a:lnSpc>
            </a:pPr>
            <a:r>
              <a:rPr lang="zh-CN" altLang="en-US"/>
              <a:t>除</a:t>
            </a:r>
            <a:r>
              <a:rPr lang="zh-CN" altLang="en-US" b="1" u="sng"/>
              <a:t>酒泉、兴安盟</a:t>
            </a:r>
            <a:r>
              <a:rPr lang="zh-CN" altLang="en-US"/>
              <a:t>外，</a:t>
            </a:r>
            <a:endParaRPr lang="zh-CN" altLang="en-US"/>
          </a:p>
          <a:p>
            <a:pPr indent="0" algn="ctr" fontAlgn="auto">
              <a:lnSpc>
                <a:spcPct val="130000"/>
              </a:lnSpc>
            </a:pPr>
            <a:r>
              <a:rPr lang="zh-CN" altLang="en-US"/>
              <a:t>其余公司均呈减少趋势。</a:t>
            </a:r>
            <a:endParaRPr lang="zh-CN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500" y="1168400"/>
            <a:ext cx="7546975" cy="5435600"/>
          </a:xfrm>
          <a:prstGeom prst="rect">
            <a:avLst/>
          </a:prstGeom>
        </p:spPr>
      </p:pic>
      <p:sp>
        <p:nvSpPr>
          <p:cNvPr id="17" name="标题 1"/>
          <p:cNvSpPr>
            <a:spLocks noGrp="1"/>
          </p:cNvSpPr>
          <p:nvPr>
            <p:ph type="title"/>
          </p:nvPr>
        </p:nvSpPr>
        <p:spPr>
          <a:xfrm>
            <a:off x="184785" y="208915"/>
            <a:ext cx="10054590" cy="379730"/>
          </a:xfrm>
        </p:spPr>
        <p:txBody>
          <a:bodyPr/>
          <a:lstStyle/>
          <a:p>
            <a:pPr fontAlgn="auto"/>
            <a:r>
              <a:rPr kumimoji="1" lang="zh-CN" dirty="0">
                <a:solidFill>
                  <a:schemeClr val="tx1">
                    <a:lumMod val="50000"/>
                  </a:schemeClr>
                </a:solidFill>
                <a:sym typeface="+mn-ea"/>
              </a:rPr>
              <a:t>三、</a:t>
            </a:r>
            <a:r>
              <a:rPr kumimoji="1" dirty="0">
                <a:solidFill>
                  <a:schemeClr val="tx1">
                    <a:lumMod val="50000"/>
                  </a:schemeClr>
                </a:solidFill>
                <a:sym typeface="+mn-ea"/>
              </a:rPr>
              <a:t>采购应付业务分析</a:t>
            </a:r>
            <a:r>
              <a:rPr kumimoji="1" lang="en-US" dirty="0">
                <a:solidFill>
                  <a:schemeClr val="tx1">
                    <a:lumMod val="50000"/>
                  </a:schemeClr>
                </a:solidFill>
                <a:sym typeface="+mn-ea"/>
              </a:rPr>
              <a:t>——</a:t>
            </a:r>
            <a:r>
              <a:rPr kumimoji="1" lang="zh-CN" altLang="en-US" dirty="0">
                <a:solidFill>
                  <a:schemeClr val="tx1">
                    <a:lumMod val="50000"/>
                  </a:schemeClr>
                </a:solidFill>
                <a:sym typeface="+mn-ea"/>
              </a:rPr>
              <a:t>（一）</a:t>
            </a:r>
            <a:r>
              <a:rPr kumimoji="1" dirty="0">
                <a:solidFill>
                  <a:schemeClr val="tx1">
                    <a:lumMod val="50000"/>
                  </a:schemeClr>
                </a:solidFill>
              </a:rPr>
              <a:t>合同评审流程分析</a:t>
            </a:r>
            <a:endParaRPr kumimoji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9" name="文本占位符 2"/>
          <p:cNvSpPr>
            <a:spLocks noGrp="1"/>
          </p:cNvSpPr>
          <p:nvPr/>
        </p:nvSpPr>
        <p:spPr>
          <a:xfrm>
            <a:off x="191135" y="740410"/>
            <a:ext cx="7244080" cy="4292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FZLanTingHeiS-R-GB" panose="02000000000000000000" pitchFamily="2" charset="-122"/>
                <a:ea typeface="FZLanTingHeiS-R-GB" panose="02000000000000000000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3</a:t>
            </a:r>
            <a:r>
              <a:rPr kumimoji="1" lang="zh-CN" altLang="en-US" b="1" dirty="0">
                <a:solidFill>
                  <a:schemeClr val="tx1">
                    <a:lumMod val="50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、合同</a:t>
            </a:r>
            <a:r>
              <a:rPr kumimoji="1" lang="zh-CN" b="1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ea"/>
                <a:sym typeface="+mn-ea"/>
              </a:rPr>
              <a:t>问题占比分析</a:t>
            </a:r>
            <a:endParaRPr kumimoji="1" lang="en-US" b="1" u="sng" dirty="0">
              <a:solidFill>
                <a:srgbClr val="FF0000"/>
              </a:solidFill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557770" y="4481830"/>
            <a:ext cx="4585970" cy="11703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30000"/>
              </a:lnSpc>
            </a:pPr>
            <a:r>
              <a:rPr lang="en-US" altLang="zh-CN">
                <a:sym typeface="+mn-ea"/>
              </a:rPr>
              <a:t>10</a:t>
            </a:r>
            <a:r>
              <a:rPr lang="zh-CN" altLang="en-US">
                <a:sym typeface="+mn-ea"/>
              </a:rPr>
              <a:t>月退回流程问题共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83</a:t>
            </a:r>
            <a:r>
              <a:rPr lang="zh-CN" altLang="en-US">
                <a:sym typeface="+mn-ea"/>
              </a:rPr>
              <a:t>条，较</a:t>
            </a:r>
            <a:r>
              <a:rPr lang="en-US" altLang="zh-CN">
                <a:sym typeface="+mn-ea"/>
              </a:rPr>
              <a:t>9</a:t>
            </a:r>
            <a:r>
              <a:rPr lang="zh-CN" altLang="en-US">
                <a:sym typeface="+mn-ea"/>
              </a:rPr>
              <a:t>月减少</a:t>
            </a:r>
            <a:r>
              <a:rPr lang="en-US" altLang="zh-CN">
                <a:sym typeface="+mn-ea"/>
              </a:rPr>
              <a:t>22</a:t>
            </a:r>
            <a:r>
              <a:rPr lang="zh-CN" altLang="en-US">
                <a:sym typeface="+mn-ea"/>
              </a:rPr>
              <a:t>条</a:t>
            </a:r>
            <a:r>
              <a:rPr lang="zh-CN" altLang="en-US"/>
              <a:t>。</a:t>
            </a:r>
            <a:endParaRPr lang="zh-CN" altLang="en-US"/>
          </a:p>
          <a:p>
            <a:pPr indent="0" fontAlgn="auto">
              <a:lnSpc>
                <a:spcPct val="130000"/>
              </a:lnSpc>
            </a:pPr>
            <a:r>
              <a:rPr lang="zh-CN" altLang="en-US"/>
              <a:t>其中：</a:t>
            </a:r>
            <a:endParaRPr lang="zh-CN" altLang="en-US"/>
          </a:p>
          <a:p>
            <a:pPr indent="0" fontAlgn="auto">
              <a:lnSpc>
                <a:spcPct val="130000"/>
              </a:lnSpc>
            </a:pPr>
            <a:r>
              <a:rPr lang="zh-CN" altLang="en-US"/>
              <a:t>合同</a:t>
            </a:r>
            <a:r>
              <a:rPr lang="zh-CN" altLang="en-US">
                <a:solidFill>
                  <a:srgbClr val="FF0000"/>
                </a:solidFill>
              </a:rPr>
              <a:t>文本</a:t>
            </a:r>
            <a:r>
              <a:rPr lang="zh-CN" altLang="en-US"/>
              <a:t>和流程</a:t>
            </a:r>
            <a:r>
              <a:rPr lang="zh-CN" altLang="en-US">
                <a:solidFill>
                  <a:srgbClr val="FF0000"/>
                </a:solidFill>
              </a:rPr>
              <a:t>标的行</a:t>
            </a:r>
            <a:r>
              <a:rPr lang="zh-CN" altLang="en-US"/>
              <a:t>错误依然较为严重。</a:t>
            </a:r>
            <a:endParaRPr lang="zh-CN" altLang="en-US"/>
          </a:p>
        </p:txBody>
      </p:sp>
      <p:sp>
        <p:nvSpPr>
          <p:cNvPr id="5" name="圆角矩形 4"/>
          <p:cNvSpPr/>
          <p:nvPr/>
        </p:nvSpPr>
        <p:spPr>
          <a:xfrm>
            <a:off x="4857115" y="1664335"/>
            <a:ext cx="941070" cy="4881245"/>
          </a:xfrm>
          <a:prstGeom prst="roundRect">
            <a:avLst>
              <a:gd name="adj" fmla="val 35762"/>
            </a:avLst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7475" y="1177290"/>
            <a:ext cx="4168775" cy="312928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TABLE_BEAUTIFY" val="smartTable{7772b72e-1592-4f39-a505-29306b5fa4a5}"/>
  <p:tag name="TABLE_ENDDRAG_ORIGIN_RECT" val="894*183"/>
  <p:tag name="TABLE_ENDDRAG_RECT" val="36*343*894*183"/>
</p:tagLst>
</file>

<file path=ppt/tags/tag2.xml><?xml version="1.0" encoding="utf-8"?>
<p:tagLst xmlns:p="http://schemas.openxmlformats.org/presentationml/2006/main">
  <p:tag name="KSO_WM_UNIT_TABLE_BEAUTIFY" val="smartTable{7ee7342b-1627-4e45-a747-23b2c8d8e863}"/>
  <p:tag name="TABLE_ENDDRAG_ORIGIN_RECT" val="899*402"/>
  <p:tag name="TABLE_ENDDRAG_RECT" val="15*91*899*402"/>
  <p:tag name="TABLE_AUTOADJUST_FLAG" val="1"/>
</p:tagLst>
</file>

<file path=ppt/tags/tag3.xml><?xml version="1.0" encoding="utf-8"?>
<p:tagLst xmlns:p="http://schemas.openxmlformats.org/presentationml/2006/main">
  <p:tag name="KSO_WM_UNIT_TABLE_BEAUTIFY" val="smartTable{ae931e47-62a8-45fa-a96e-65924478aee7}"/>
  <p:tag name="TABLE_ENDDRAG_ORIGIN_RECT" val="933*381"/>
  <p:tag name="TABLE_ENDDRAG_RECT" val="18*95*933*381"/>
</p:tagLst>
</file>

<file path=ppt/tags/tag4.xml><?xml version="1.0" encoding="utf-8"?>
<p:tagLst xmlns:p="http://schemas.openxmlformats.org/presentationml/2006/main">
  <p:tag name="KSO_WM_UNIT_TABLE_BEAUTIFY" val="smartTable{033e355d-3834-47c8-9357-03c0f05500b6}"/>
  <p:tag name="TABLE_ENDDRAG_ORIGIN_RECT" val="839*358"/>
  <p:tag name="TABLE_ENDDRAG_RECT" val="53*91*839*358"/>
</p:tagLst>
</file>

<file path=ppt/tags/tag5.xml><?xml version="1.0" encoding="utf-8"?>
<p:tagLst xmlns:p="http://schemas.openxmlformats.org/presentationml/2006/main">
  <p:tag name="KSO_WM_UNIT_TABLE_BEAUTIFY" val="smartTable{ac46ff0b-1233-4365-823b-40ae41c1d8f2}"/>
  <p:tag name="TABLE_ENDDRAG_ORIGIN_RECT" val="778*414"/>
  <p:tag name="TABLE_ENDDRAG_RECT" val="106*87*778*414"/>
  <p:tag name="TABLE_EMPHASIZE_COLOR" val="9410695"/>
  <p:tag name="TABLE_SKINIDX" val="0"/>
  <p:tag name="TABLE_COLORIDX" val="6"/>
  <p:tag name="TABLE_COLOR_RGB" val="0x000000*0xFFFFFF*0x212121*0xFFFFFF*0x8F9887*0xB5BE87*0xB8BACF*0xB7C8D2*0xC3AFB0*0xEFB2C1"/>
</p:tagLst>
</file>

<file path=ppt/theme/theme1.xml><?xml version="1.0" encoding="utf-8"?>
<a:theme xmlns:a="http://schemas.openxmlformats.org/drawingml/2006/main" name="Office 主题​​">
  <a:themeElements>
    <a:clrScheme name="TCLVI色">
      <a:dk1>
        <a:srgbClr val="3F3F3F"/>
      </a:dk1>
      <a:lt1>
        <a:srgbClr val="FFFFFF"/>
      </a:lt1>
      <a:dk2>
        <a:srgbClr val="B2B2B2"/>
      </a:dk2>
      <a:lt2>
        <a:srgbClr val="E7E6E6"/>
      </a:lt2>
      <a:accent1>
        <a:srgbClr val="0084B4"/>
      </a:accent1>
      <a:accent2>
        <a:srgbClr val="5CD3FF"/>
      </a:accent2>
      <a:accent3>
        <a:srgbClr val="F47A00"/>
      </a:accent3>
      <a:accent4>
        <a:srgbClr val="FFC790"/>
      </a:accent4>
      <a:accent5>
        <a:srgbClr val="00CC99"/>
      </a:accent5>
      <a:accent6>
        <a:srgbClr val="66FFCC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9637</Words>
  <Application>WPS 演示</Application>
  <PresentationFormat>宽屏</PresentationFormat>
  <Paragraphs>1107</Paragraphs>
  <Slides>63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63</vt:i4>
      </vt:variant>
    </vt:vector>
  </HeadingPairs>
  <TitlesOfParts>
    <vt:vector size="78" baseType="lpstr">
      <vt:lpstr>Arial</vt:lpstr>
      <vt:lpstr>宋体</vt:lpstr>
      <vt:lpstr>Wingdings</vt:lpstr>
      <vt:lpstr>Lantinghei SC Demibold</vt:lpstr>
      <vt:lpstr>微软雅黑</vt:lpstr>
      <vt:lpstr>FZLanTingHeiS-R-GB</vt:lpstr>
      <vt:lpstr>黑体</vt:lpstr>
      <vt:lpstr>Arial Unicode MS</vt:lpstr>
      <vt:lpstr>等线</vt:lpstr>
      <vt:lpstr>方正兰亭黑简体</vt:lpstr>
      <vt:lpstr>Segoe UI</vt:lpstr>
      <vt:lpstr>FZLanTingHei-M-GBK</vt:lpstr>
      <vt:lpstr>Calibri</vt:lpstr>
      <vt:lpstr>Arial Black</vt:lpstr>
      <vt:lpstr>Office 主题​​</vt:lpstr>
      <vt:lpstr>PowerPoint 演示文稿</vt:lpstr>
      <vt:lpstr>PowerPoint 演示文稿</vt:lpstr>
      <vt:lpstr>一、报销中心稽核总工作量分析</vt:lpstr>
      <vt:lpstr>PowerPoint 演示文稿</vt:lpstr>
      <vt:lpstr>二、各公司异常问题量化分析</vt:lpstr>
      <vt:lpstr>PowerPoint 演示文稿</vt:lpstr>
      <vt:lpstr>三、采购应付业务分析——（一）合同评审流程分析</vt:lpstr>
      <vt:lpstr>三、采购应付业务分析——（一）合同评审流程分析</vt:lpstr>
      <vt:lpstr>三、采购应付业务分析——（一）合同评审流程分析</vt:lpstr>
      <vt:lpstr>三、采购应付业务分析——（一）合同评审流程分析</vt:lpstr>
      <vt:lpstr>三、采购应付业务分析——（一）合同评审流程分析</vt:lpstr>
      <vt:lpstr>三、采购应付业务分析——（一）合同评审流程分析</vt:lpstr>
      <vt:lpstr>三、采购应付业务分析——（一）合同评审流程分析</vt:lpstr>
      <vt:lpstr>三、采购应付业务分析——（一）合同评审流程分析</vt:lpstr>
      <vt:lpstr>三、采购应付业务分析——（一）合同评审流程分析</vt:lpstr>
      <vt:lpstr>PowerPoint 演示文稿</vt:lpstr>
      <vt:lpstr>PowerPoint 演示文稿</vt:lpstr>
      <vt:lpstr>三、采购应付业务分析——（二）验收单审核分析</vt:lpstr>
      <vt:lpstr>三、采购应付业务分析——（二）验收单审核分析</vt:lpstr>
      <vt:lpstr>三、采购应付业务分析——（二）验收单审核分析</vt:lpstr>
      <vt:lpstr>三、采购应付业务分析——（二）验收单审核分析</vt:lpstr>
      <vt:lpstr>三、采购应付业务分析——（二）验收单审核分析</vt:lpstr>
      <vt:lpstr>三、采购应付业务分析——（二）验收单审核分析</vt:lpstr>
      <vt:lpstr>三、采购应付业务分析——（二）验收单审核分析</vt:lpstr>
      <vt:lpstr>三、采购应付业务分析——（二）验收单审核分析</vt:lpstr>
      <vt:lpstr>三、采购应付业务分析——（三）发票报销分析</vt:lpstr>
      <vt:lpstr>三、采购应付业务分析——（三）发票报销分析</vt:lpstr>
      <vt:lpstr>三、采购应付业务分析——（三）发票报销分析</vt:lpstr>
      <vt:lpstr>三、采购应付业务分析——（三）发票报销分析</vt:lpstr>
      <vt:lpstr>三、采购应付业务分析——（三）发票报销分析</vt:lpstr>
      <vt:lpstr>三、采购应付业务分析——（三）发票报销分析</vt:lpstr>
      <vt:lpstr>三、采购应付业务分析——（三）发票报销分析</vt:lpstr>
      <vt:lpstr>三、采购应付业务分析——（三）发票报销分析</vt:lpstr>
      <vt:lpstr>三、采购应付业务分析——（四）SAP付款单</vt:lpstr>
      <vt:lpstr>三、采购应付业务分析——（四）SAP付款单</vt:lpstr>
      <vt:lpstr>三、采购应付业务分析——（四）SAP付款单</vt:lpstr>
      <vt:lpstr>三、采购应付业务分析——（四）SAP付款单</vt:lpstr>
      <vt:lpstr>三、采购应付业务分析——（四）SAP付款单</vt:lpstr>
      <vt:lpstr>三、采购应付业务分析——（四）SAP付款单</vt:lpstr>
      <vt:lpstr>三、采购应付业务分析——（四）SAP付款单</vt:lpstr>
      <vt:lpstr>三、采购应付业务分析——（五）OA流程-YPE04付款申请</vt:lpstr>
      <vt:lpstr>三、采购应付业务分析——（五）OA流程-YPE04付款申请</vt:lpstr>
      <vt:lpstr>PowerPoint 演示文稿</vt:lpstr>
      <vt:lpstr>四、个人报销业务分析</vt:lpstr>
      <vt:lpstr>四、个人报销业务分析</vt:lpstr>
      <vt:lpstr>四、个人报销业务分析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五、其他说明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Mingyue Li</dc:creator>
  <cp:lastModifiedBy>Margaret</cp:lastModifiedBy>
  <cp:revision>2063</cp:revision>
  <dcterms:created xsi:type="dcterms:W3CDTF">2017-11-07T12:54:00Z</dcterms:created>
  <dcterms:modified xsi:type="dcterms:W3CDTF">2021-11-01T11:04:12Z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2052-11.1.0.11110</vt:lpwstr>
  </property>
  <property fmtid="{D5CDD505-2E9C-101B-9397-08002B2CF9AE}" pid="3" name="ICV">
    <vt:lpwstr>E910A63414584D96B7EDEBA02717F4E3</vt:lpwstr>
  </property>
</Properties>
</file>