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emf" ContentType="image/x-emf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drawings/drawing1.xml" ContentType="application/vnd.openxmlformats-officedocument.drawingml.chartshap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9"/>
  </p:notesMasterIdLst>
  <p:handoutMasterIdLst>
    <p:handoutMasterId r:id="rId37"/>
  </p:handoutMasterIdLst>
  <p:sldIdLst>
    <p:sldId id="424" r:id="rId3"/>
    <p:sldId id="427" r:id="rId4"/>
    <p:sldId id="622" r:id="rId5"/>
    <p:sldId id="724" r:id="rId6"/>
    <p:sldId id="623" r:id="rId7"/>
    <p:sldId id="693" r:id="rId8"/>
    <p:sldId id="505" r:id="rId10"/>
    <p:sldId id="695" r:id="rId11"/>
    <p:sldId id="599" r:id="rId12"/>
    <p:sldId id="697" r:id="rId13"/>
    <p:sldId id="701" r:id="rId14"/>
    <p:sldId id="671" r:id="rId15"/>
    <p:sldId id="702" r:id="rId16"/>
    <p:sldId id="672" r:id="rId17"/>
    <p:sldId id="703" r:id="rId18"/>
    <p:sldId id="696" r:id="rId19"/>
    <p:sldId id="704" r:id="rId20"/>
    <p:sldId id="705" r:id="rId21"/>
    <p:sldId id="698" r:id="rId22"/>
    <p:sldId id="706" r:id="rId23"/>
    <p:sldId id="673" r:id="rId24"/>
    <p:sldId id="674" r:id="rId25"/>
    <p:sldId id="675" r:id="rId26"/>
    <p:sldId id="707" r:id="rId27"/>
    <p:sldId id="661" r:id="rId28"/>
    <p:sldId id="660" r:id="rId29"/>
    <p:sldId id="662" r:id="rId30"/>
    <p:sldId id="663" r:id="rId31"/>
    <p:sldId id="676" r:id="rId32"/>
    <p:sldId id="708" r:id="rId33"/>
    <p:sldId id="709" r:id="rId34"/>
    <p:sldId id="667" r:id="rId35"/>
    <p:sldId id="430" r:id="rId36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李 思遥" initials="李" lastIdx="1" clrIdx="0"/>
  <p:cmAuthor id="2" name="Z RR" initials="ZR" lastIdx="1" clrIdx="1"/>
  <p:cmAuthor id="3" name="Administrat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BCBD"/>
    <a:srgbClr val="2E2657"/>
    <a:srgbClr val="FFC000"/>
    <a:srgbClr val="929292"/>
    <a:srgbClr val="DF3621"/>
    <a:srgbClr val="FF5050"/>
    <a:srgbClr val="F4B183"/>
    <a:srgbClr val="FFE699"/>
    <a:srgbClr val="D59B9A"/>
    <a:srgbClr val="6363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4" autoAdjust="0"/>
    <p:restoredTop sz="87575" autoAdjust="0"/>
  </p:normalViewPr>
  <p:slideViewPr>
    <p:cSldViewPr snapToGrid="0" showGuides="1">
      <p:cViewPr varScale="1">
        <p:scale>
          <a:sx n="68" d="100"/>
          <a:sy n="68" d="100"/>
        </p:scale>
        <p:origin x="96" y="162"/>
      </p:cViewPr>
      <p:guideLst>
        <p:guide orient="horz" pos="2233"/>
        <p:guide pos="42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G:\01&#24037;&#20316;\10PBI\01PBI&#27169;&#22411;&#22522;&#30784;&#34920;-&#21512;&#21516;&#27969;&#31243;&#25968;&#37327;&#32479;&#35745;\YPA21&#21512;&#21516;&#35780;&#23457;&#27969;&#31243;-V3.0%20(202105).xlsx" TargetMode="External"/></Relationships>
</file>

<file path=ppt/charts/_rels/chart2.xml.rels><?xml version="1.0" encoding="UTF-8" standalone="yes"?>
<Relationships xmlns="http://schemas.openxmlformats.org/package/2006/relationships"><Relationship Id="rId4" Type="http://schemas.microsoft.com/office/2011/relationships/chartColorStyle" Target="colors2.xml"/><Relationship Id="rId3" Type="http://schemas.microsoft.com/office/2011/relationships/chartStyle" Target="style2.xml"/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G:\01&#24037;&#20316;\04&#36153;&#29992;&#25253;&#34920;\02&#27719;&#24635;&#25968;&#25454;\202104\202101-05CBS.xls" TargetMode="External"/></Relationships>
</file>

<file path=ppt/charts/_rels/chart4.xml.rels><?xml version="1.0" encoding="UTF-8" standalone="yes"?>
<Relationships xmlns="http://schemas.openxmlformats.org/package/2006/relationships"><Relationship Id="rId4" Type="http://schemas.microsoft.com/office/2011/relationships/chartColorStyle" Target="colors4.xml"/><Relationship Id="rId3" Type="http://schemas.microsoft.com/office/2011/relationships/chartStyle" Target="style4.xml"/><Relationship Id="rId2" Type="http://schemas.openxmlformats.org/officeDocument/2006/relationships/themeOverride" Target="../theme/themeOverride2.xml"/><Relationship Id="rId1" Type="http://schemas.openxmlformats.org/officeDocument/2006/relationships/package" Target="../embeddings/Workbook2.xlsx"/></Relationships>
</file>

<file path=ppt/charts/_rels/chart5.xml.rels><?xml version="1.0" encoding="UTF-8" standalone="yes"?>
<Relationships xmlns="http://schemas.openxmlformats.org/package/2006/relationships"><Relationship Id="rId4" Type="http://schemas.microsoft.com/office/2011/relationships/chartColorStyle" Target="colors5.xml"/><Relationship Id="rId3" Type="http://schemas.microsoft.com/office/2011/relationships/chartStyle" Target="style5.xml"/><Relationship Id="rId2" Type="http://schemas.openxmlformats.org/officeDocument/2006/relationships/themeOverride" Target="../theme/themeOverride3.xml"/><Relationship Id="rId1" Type="http://schemas.openxmlformats.org/officeDocument/2006/relationships/package" Target="../embeddings/Workbook3.xlsx"/></Relationships>
</file>

<file path=ppt/charts/_rels/chart6.xml.rels><?xml version="1.0" encoding="UTF-8" standalone="yes"?>
<Relationships xmlns="http://schemas.openxmlformats.org/package/2006/relationships"><Relationship Id="rId5" Type="http://schemas.microsoft.com/office/2011/relationships/chartColorStyle" Target="colors6.xml"/><Relationship Id="rId4" Type="http://schemas.microsoft.com/office/2011/relationships/chartStyle" Target="style6.xml"/><Relationship Id="rId3" Type="http://schemas.openxmlformats.org/officeDocument/2006/relationships/chartUserShapes" Target="../drawings/drawing1.xml"/><Relationship Id="rId2" Type="http://schemas.openxmlformats.org/officeDocument/2006/relationships/themeOverride" Target="../theme/themeOverride4.xml"/><Relationship Id="rId1" Type="http://schemas.openxmlformats.org/officeDocument/2006/relationships/package" Target="../embeddings/Workbook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40" b="0" i="0" u="none" strike="noStrike" kern="1200" cap="none" spc="0" normalizeH="0" baseline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+mn-lt"/>
                <a:ea typeface="+mn-ea"/>
                <a:cs typeface="+mn-cs"/>
              </a:defRPr>
            </a:pPr>
            <a:r>
              <a:rPr lang="en-US" altLang="zh-CN" sz="200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</a:rPr>
              <a:t>2021</a:t>
            </a:r>
            <a:r>
              <a:rPr altLang="en-US" sz="200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</a:rPr>
              <a:t>年</a:t>
            </a:r>
            <a:r>
              <a:rPr sz="200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</a:rPr>
              <a:t>合同流程审批数量</a:t>
            </a:r>
            <a:endParaRPr sz="2000">
              <a:solidFill>
                <a:schemeClr val="tx1"/>
              </a:solidFill>
              <a:uFill>
                <a:solidFill>
                  <a:schemeClr val="tx1"/>
                </a:solidFill>
              </a:u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'[YPA21合同评审流程-V3.0 (202105).xlsx]Sheet2'!$A$16</c:f>
              <c:strCache>
                <c:ptCount val="1"/>
                <c:pt idx="0">
                  <c:v>合同数量</c:v>
                </c:pt>
              </c:strCache>
            </c:strRef>
          </c:tx>
          <c:spPr>
            <a:solidFill>
              <a:srgbClr val="DE6A7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cap="none" spc="0" normalizeH="0" baseline="0">
                    <a:solidFill>
                      <a:schemeClr val="tx1"/>
                    </a:solidFill>
                    <a:uFill>
                      <a:solidFill>
                        <a:schemeClr val="tx1"/>
                      </a:solidFill>
                    </a:u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'[YPA21合同评审流程-V3.0 (202105).xlsx]Sheet2'!$B$15:$F$15</c:f>
              <c:strCache>
                <c:ptCount val="5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</c:strCache>
            </c:strRef>
          </c:cat>
          <c:val>
            <c:numRef>
              <c:f>'[YPA21合同评审流程-V3.0 (202105).xlsx]Sheet2'!$B$16:$F$16</c:f>
              <c:numCache>
                <c:formatCode>General</c:formatCode>
                <c:ptCount val="5"/>
                <c:pt idx="0">
                  <c:v>693</c:v>
                </c:pt>
                <c:pt idx="1">
                  <c:v>244</c:v>
                </c:pt>
                <c:pt idx="2">
                  <c:v>464</c:v>
                </c:pt>
                <c:pt idx="3">
                  <c:v>364</c:v>
                </c:pt>
                <c:pt idx="4">
                  <c:v>393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22241842"/>
        <c:axId val="344267730"/>
      </c:barChart>
      <c:catAx>
        <c:axId val="72224184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cap="none" spc="0" normalizeH="0" baseline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+mn-lt"/>
                <a:ea typeface="+mn-ea"/>
                <a:cs typeface="+mn-cs"/>
              </a:defRPr>
            </a:pPr>
          </a:p>
        </c:txPr>
        <c:crossAx val="344267730"/>
        <c:crosses val="autoZero"/>
        <c:auto val="1"/>
        <c:lblAlgn val="ctr"/>
        <c:lblOffset val="100"/>
        <c:noMultiLvlLbl val="0"/>
      </c:catAx>
      <c:valAx>
        <c:axId val="344267730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cap="none" spc="0" normalizeH="0" baseline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+mn-lt"/>
                <a:ea typeface="+mn-ea"/>
                <a:cs typeface="+mn-cs"/>
              </a:defRPr>
            </a:pPr>
          </a:p>
        </c:txPr>
        <c:crossAx val="72224184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lang="zh-CN" sz="1200" u="none" strike="noStrike" kern="1200" cap="none" spc="0" normalizeH="0">
          <a:solidFill>
            <a:schemeClr val="tx1"/>
          </a:solidFill>
          <a:uFill>
            <a:solidFill>
              <a:schemeClr val="tx1"/>
            </a:solidFill>
          </a:uFill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800" b="1" dirty="0">
                <a:latin typeface="+mn-ea"/>
                <a:ea typeface="+mn-ea"/>
              </a:rPr>
              <a:t>2021</a:t>
            </a:r>
            <a:r>
              <a:rPr lang="zh-CN" altLang="en-US" sz="1800" b="1" dirty="0">
                <a:latin typeface="+mn-ea"/>
                <a:ea typeface="+mn-ea"/>
              </a:rPr>
              <a:t>年</a:t>
            </a:r>
            <a:r>
              <a:rPr lang="en-US" altLang="zh-CN" sz="1800" b="1" dirty="0">
                <a:latin typeface="+mn-ea"/>
                <a:ea typeface="+mn-ea"/>
              </a:rPr>
              <a:t>5</a:t>
            </a:r>
            <a:r>
              <a:rPr lang="zh-CN" altLang="en-US" sz="1800" b="1" dirty="0">
                <a:latin typeface="+mn-ea"/>
                <a:ea typeface="+mn-ea"/>
              </a:rPr>
              <a:t>月份业务人员创建付款单时间分布分析</a:t>
            </a:r>
            <a:endParaRPr lang="zh-CN" altLang="en-US" sz="1800" b="1" dirty="0">
              <a:latin typeface="+mn-ea"/>
              <a:ea typeface="+mn-ea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CBCBD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Sheet2!$B$29:$B$31</c:f>
              <c:strCache>
                <c:ptCount val="3"/>
                <c:pt idx="0">
                  <c:v>11-15日</c:v>
                </c:pt>
                <c:pt idx="1">
                  <c:v>16-20日</c:v>
                </c:pt>
                <c:pt idx="2">
                  <c:v>21-26日</c:v>
                </c:pt>
              </c:strCache>
            </c:strRef>
          </c:cat>
          <c:val>
            <c:numRef>
              <c:f>Sheet2!$K$29:$K$31</c:f>
              <c:numCache>
                <c:formatCode>General</c:formatCode>
                <c:ptCount val="3"/>
                <c:pt idx="0">
                  <c:v>15</c:v>
                </c:pt>
                <c:pt idx="1">
                  <c:v>66</c:v>
                </c:pt>
                <c:pt idx="2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6226408"/>
        <c:axId val="636233952"/>
      </c:barChart>
      <c:catAx>
        <c:axId val="636226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36233952"/>
        <c:crosses val="autoZero"/>
        <c:auto val="1"/>
        <c:lblAlgn val="ctr"/>
        <c:lblOffset val="100"/>
        <c:noMultiLvlLbl val="0"/>
      </c:catAx>
      <c:valAx>
        <c:axId val="636233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36226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40" b="0" i="0" u="none" strike="noStrike" kern="1200" cap="none" spc="0" normalizeH="0" baseline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+mn-lt"/>
                <a:ea typeface="+mn-ea"/>
                <a:cs typeface="+mn-cs"/>
              </a:defRPr>
            </a:pPr>
            <a:r>
              <a:rPr lang="en-US" altLang="zh-CN" sz="200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</a:rPr>
              <a:t>2021</a:t>
            </a:r>
            <a:r>
              <a:rPr lang="zh-CN" altLang="en-US" sz="200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</a:rPr>
              <a:t>年付款量统计</a:t>
            </a:r>
            <a:endParaRPr lang="zh-CN" altLang="en-US" sz="2000">
              <a:solidFill>
                <a:schemeClr val="tx1"/>
              </a:solidFill>
              <a:uFill>
                <a:solidFill>
                  <a:schemeClr val="tx1"/>
                </a:solidFill>
              </a:u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'[202101-05CBS.xls]付款量'!$J$5</c:f>
              <c:strCache>
                <c:ptCount val="1"/>
                <c:pt idx="0">
                  <c:v>SAP对公付款业务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0.00324697754749568"/>
                  <c:y val="0.00908288129178756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cap="none" spc="0" normalizeH="0" baseline="0">
                    <a:solidFill>
                      <a:schemeClr val="tx1"/>
                    </a:solidFill>
                    <a:uFill>
                      <a:solidFill>
                        <a:schemeClr val="tx1"/>
                      </a:solidFill>
                    </a:u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'[202101-05CBS.xls]付款量'!$K$4:$O$4</c:f>
              <c:strCache>
                <c:ptCount val="5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</c:strCache>
            </c:strRef>
          </c:cat>
          <c:val>
            <c:numRef>
              <c:f>'[202101-05CBS.xls]付款量'!$K$5:$O$5</c:f>
              <c:numCache>
                <c:formatCode>General</c:formatCode>
                <c:ptCount val="5"/>
                <c:pt idx="0">
                  <c:v>210</c:v>
                </c:pt>
                <c:pt idx="1">
                  <c:v>157</c:v>
                </c:pt>
                <c:pt idx="2">
                  <c:v>178</c:v>
                </c:pt>
                <c:pt idx="3">
                  <c:v>210</c:v>
                </c:pt>
                <c:pt idx="4">
                  <c:v>172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'[202101-05CBS.xls]付款量'!$J$6</c:f>
              <c:strCache>
                <c:ptCount val="1"/>
                <c:pt idx="0">
                  <c:v>OA付款业务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cap="none" spc="0" normalizeH="0" baseline="0">
                    <a:solidFill>
                      <a:schemeClr val="tx1"/>
                    </a:solidFill>
                    <a:uFill>
                      <a:solidFill>
                        <a:schemeClr val="tx1"/>
                      </a:solidFill>
                    </a:u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'[202101-05CBS.xls]付款量'!$K$4:$O$4</c:f>
              <c:strCache>
                <c:ptCount val="5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</c:strCache>
            </c:strRef>
          </c:cat>
          <c:val>
            <c:numRef>
              <c:f>'[202101-05CBS.xls]付款量'!$K$6:$O$6</c:f>
              <c:numCache>
                <c:formatCode>General</c:formatCode>
                <c:ptCount val="5"/>
                <c:pt idx="0">
                  <c:v>149</c:v>
                </c:pt>
                <c:pt idx="1">
                  <c:v>191</c:v>
                </c:pt>
                <c:pt idx="2">
                  <c:v>331</c:v>
                </c:pt>
                <c:pt idx="3">
                  <c:v>470</c:v>
                </c:pt>
                <c:pt idx="4">
                  <c:v>436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8099791"/>
        <c:axId val="795086228"/>
      </c:lineChart>
      <c:catAx>
        <c:axId val="158099791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cap="none" spc="0" normalizeH="0" baseline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+mn-lt"/>
                <a:ea typeface="+mn-ea"/>
                <a:cs typeface="+mn-cs"/>
              </a:defRPr>
            </a:pPr>
          </a:p>
        </c:txPr>
        <c:crossAx val="795086228"/>
        <c:crosses val="autoZero"/>
        <c:auto val="1"/>
        <c:lblAlgn val="ctr"/>
        <c:lblOffset val="100"/>
        <c:noMultiLvlLbl val="0"/>
      </c:catAx>
      <c:valAx>
        <c:axId val="795086228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cap="none" spc="0" normalizeH="0" baseline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+mn-lt"/>
                <a:ea typeface="+mn-ea"/>
                <a:cs typeface="+mn-cs"/>
              </a:defRPr>
            </a:pPr>
          </a:p>
        </c:txPr>
        <c:crossAx val="158099791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cap="none" spc="0" normalizeH="0" baseline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cap="none" spc="0" normalizeH="0" baseline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+mn-lt"/>
                <a:ea typeface="+mn-ea"/>
                <a:cs typeface="+mn-cs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200" b="0" i="0" u="none" strike="noStrike" kern="1200" cap="none" spc="0" normalizeH="0" baseline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lang="zh-CN" sz="1200" u="none" strike="noStrike" kern="1200" cap="none" spc="0" normalizeH="0">
          <a:solidFill>
            <a:schemeClr val="tx1"/>
          </a:solidFill>
          <a:uFill>
            <a:solidFill>
              <a:schemeClr val="tx1"/>
            </a:solidFill>
          </a:uFill>
        </a:defRPr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zh-CN"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sz="2000" baseline="0" dirty="0"/>
              <a:t>全公司</a:t>
            </a:r>
            <a:r>
              <a:rPr lang="en-US" sz="2000" baseline="0" dirty="0"/>
              <a:t>2021</a:t>
            </a:r>
            <a:r>
              <a:rPr lang="zh-CN" sz="2000" baseline="0" dirty="0"/>
              <a:t>年</a:t>
            </a:r>
            <a:r>
              <a:rPr lang="en-US" sz="2000" baseline="0" dirty="0"/>
              <a:t>1-5</a:t>
            </a:r>
            <a:r>
              <a:rPr lang="zh-CN" sz="2000" baseline="0" dirty="0"/>
              <a:t>月份报销收款用时趋势分析</a:t>
            </a:r>
            <a:endParaRPr lang="zh-CN" sz="2000" baseline="0" dirty="0"/>
          </a:p>
        </c:rich>
      </c:tx>
      <c:layout>
        <c:manualLayout>
          <c:xMode val="edge"/>
          <c:yMode val="edge"/>
          <c:x val="0.29761070968467"/>
          <c:y val="0.023622119398771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'2021-04'!$B$1</c:f>
              <c:strCache>
                <c:ptCount val="1"/>
                <c:pt idx="0">
                  <c:v>2021年1月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'2021-04'!$A$2:$A$10</c:f>
              <c:strCache>
                <c:ptCount val="9"/>
                <c:pt idx="0">
                  <c:v>总部</c:v>
                </c:pt>
                <c:pt idx="1">
                  <c:v>酒泉</c:v>
                </c:pt>
                <c:pt idx="2">
                  <c:v>白城</c:v>
                </c:pt>
                <c:pt idx="3">
                  <c:v>阜宁</c:v>
                </c:pt>
                <c:pt idx="4">
                  <c:v>锡林</c:v>
                </c:pt>
                <c:pt idx="5">
                  <c:v>萍乡</c:v>
                </c:pt>
                <c:pt idx="6">
                  <c:v>邯郸</c:v>
                </c:pt>
                <c:pt idx="7">
                  <c:v>瑞达</c:v>
                </c:pt>
                <c:pt idx="8">
                  <c:v>兴安盟</c:v>
                </c:pt>
              </c:strCache>
            </c:strRef>
          </c:cat>
          <c:val>
            <c:numRef>
              <c:f>'2021-04'!$B$2:$B$10</c:f>
              <c:numCache>
                <c:formatCode>0.00_ </c:formatCode>
                <c:ptCount val="9"/>
                <c:pt idx="0">
                  <c:v>2.7093996627916</c:v>
                </c:pt>
                <c:pt idx="1">
                  <c:v>3.63619834380661</c:v>
                </c:pt>
                <c:pt idx="2">
                  <c:v>1.75278141534339</c:v>
                </c:pt>
                <c:pt idx="3">
                  <c:v>4.27110378139657</c:v>
                </c:pt>
                <c:pt idx="4">
                  <c:v>1.5059502634024</c:v>
                </c:pt>
                <c:pt idx="5">
                  <c:v>2.22833381995021</c:v>
                </c:pt>
                <c:pt idx="6">
                  <c:v>4.21112447558856</c:v>
                </c:pt>
                <c:pt idx="7">
                  <c:v>4.62684895833263</c:v>
                </c:pt>
                <c:pt idx="8">
                  <c:v>2.36414872685333</c:v>
                </c:pt>
              </c:numCache>
            </c:numRef>
          </c:val>
        </c:ser>
        <c:ser>
          <c:idx val="1"/>
          <c:order val="1"/>
          <c:tx>
            <c:strRef>
              <c:f>'2021-04'!$C$1</c:f>
              <c:strCache>
                <c:ptCount val="1"/>
                <c:pt idx="0">
                  <c:v>2021年2月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'2021-04'!$A$2:$A$10</c:f>
              <c:strCache>
                <c:ptCount val="9"/>
                <c:pt idx="0">
                  <c:v>总部</c:v>
                </c:pt>
                <c:pt idx="1">
                  <c:v>酒泉</c:v>
                </c:pt>
                <c:pt idx="2">
                  <c:v>白城</c:v>
                </c:pt>
                <c:pt idx="3">
                  <c:v>阜宁</c:v>
                </c:pt>
                <c:pt idx="4">
                  <c:v>锡林</c:v>
                </c:pt>
                <c:pt idx="5">
                  <c:v>萍乡</c:v>
                </c:pt>
                <c:pt idx="6">
                  <c:v>邯郸</c:v>
                </c:pt>
                <c:pt idx="7">
                  <c:v>瑞达</c:v>
                </c:pt>
                <c:pt idx="8">
                  <c:v>兴安盟</c:v>
                </c:pt>
              </c:strCache>
            </c:strRef>
          </c:cat>
          <c:val>
            <c:numRef>
              <c:f>'2021-04'!$C$2:$C$10</c:f>
              <c:numCache>
                <c:formatCode>0.00_ </c:formatCode>
                <c:ptCount val="9"/>
                <c:pt idx="0">
                  <c:v>2.24344433331889</c:v>
                </c:pt>
                <c:pt idx="1">
                  <c:v>3.27309289917865</c:v>
                </c:pt>
                <c:pt idx="2">
                  <c:v>2.09664265922978</c:v>
                </c:pt>
                <c:pt idx="3">
                  <c:v>2.14470200102742</c:v>
                </c:pt>
                <c:pt idx="4">
                  <c:v>3.04433729984159</c:v>
                </c:pt>
                <c:pt idx="5">
                  <c:v>1.89645952603357</c:v>
                </c:pt>
                <c:pt idx="6">
                  <c:v>2.01535987364996</c:v>
                </c:pt>
                <c:pt idx="7">
                  <c:v>1.75521412036687</c:v>
                </c:pt>
                <c:pt idx="8">
                  <c:v>3.20856412234807</c:v>
                </c:pt>
              </c:numCache>
            </c:numRef>
          </c:val>
        </c:ser>
        <c:ser>
          <c:idx val="2"/>
          <c:order val="2"/>
          <c:tx>
            <c:strRef>
              <c:f>'2021-04'!$D$1</c:f>
              <c:strCache>
                <c:ptCount val="1"/>
                <c:pt idx="0">
                  <c:v>2021年3月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'2021-04'!$A$2:$A$10</c:f>
              <c:strCache>
                <c:ptCount val="9"/>
                <c:pt idx="0">
                  <c:v>总部</c:v>
                </c:pt>
                <c:pt idx="1">
                  <c:v>酒泉</c:v>
                </c:pt>
                <c:pt idx="2">
                  <c:v>白城</c:v>
                </c:pt>
                <c:pt idx="3">
                  <c:v>阜宁</c:v>
                </c:pt>
                <c:pt idx="4">
                  <c:v>锡林</c:v>
                </c:pt>
                <c:pt idx="5">
                  <c:v>萍乡</c:v>
                </c:pt>
                <c:pt idx="6">
                  <c:v>邯郸</c:v>
                </c:pt>
                <c:pt idx="7">
                  <c:v>瑞达</c:v>
                </c:pt>
                <c:pt idx="8">
                  <c:v>兴安盟</c:v>
                </c:pt>
              </c:strCache>
            </c:strRef>
          </c:cat>
          <c:val>
            <c:numRef>
              <c:f>'2021-04'!$D$2:$D$10</c:f>
              <c:numCache>
                <c:formatCode>0.00_ </c:formatCode>
                <c:ptCount val="9"/>
                <c:pt idx="0">
                  <c:v>2.55769910241228</c:v>
                </c:pt>
                <c:pt idx="1">
                  <c:v>3.07836223069321</c:v>
                </c:pt>
                <c:pt idx="2">
                  <c:v>2.91362846727645</c:v>
                </c:pt>
                <c:pt idx="3">
                  <c:v>5.25590764065761</c:v>
                </c:pt>
                <c:pt idx="4">
                  <c:v>1.56211820524109</c:v>
                </c:pt>
                <c:pt idx="5">
                  <c:v>2.45108275992423</c:v>
                </c:pt>
                <c:pt idx="6">
                  <c:v>3.53359871679493</c:v>
                </c:pt>
                <c:pt idx="7">
                  <c:v>4.85694444444299</c:v>
                </c:pt>
                <c:pt idx="8">
                  <c:v>2.02250995773952</c:v>
                </c:pt>
              </c:numCache>
            </c:numRef>
          </c:val>
        </c:ser>
        <c:ser>
          <c:idx val="3"/>
          <c:order val="3"/>
          <c:tx>
            <c:strRef>
              <c:f>'2021-04'!$E$1</c:f>
              <c:strCache>
                <c:ptCount val="1"/>
                <c:pt idx="0">
                  <c:v>2021年4月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'2021-04'!$A$2:$A$10</c:f>
              <c:strCache>
                <c:ptCount val="9"/>
                <c:pt idx="0">
                  <c:v>总部</c:v>
                </c:pt>
                <c:pt idx="1">
                  <c:v>酒泉</c:v>
                </c:pt>
                <c:pt idx="2">
                  <c:v>白城</c:v>
                </c:pt>
                <c:pt idx="3">
                  <c:v>阜宁</c:v>
                </c:pt>
                <c:pt idx="4">
                  <c:v>锡林</c:v>
                </c:pt>
                <c:pt idx="5">
                  <c:v>萍乡</c:v>
                </c:pt>
                <c:pt idx="6">
                  <c:v>邯郸</c:v>
                </c:pt>
                <c:pt idx="7">
                  <c:v>瑞达</c:v>
                </c:pt>
                <c:pt idx="8">
                  <c:v>兴安盟</c:v>
                </c:pt>
              </c:strCache>
            </c:strRef>
          </c:cat>
          <c:val>
            <c:numRef>
              <c:f>'2021-04'!$E$2:$E$10</c:f>
              <c:numCache>
                <c:formatCode>0.00_ </c:formatCode>
                <c:ptCount val="9"/>
                <c:pt idx="0">
                  <c:v>2.79248955817569</c:v>
                </c:pt>
                <c:pt idx="1">
                  <c:v>3.16571521392246</c:v>
                </c:pt>
                <c:pt idx="2">
                  <c:v>2.13869231207796</c:v>
                </c:pt>
                <c:pt idx="3">
                  <c:v>3.20353102743452</c:v>
                </c:pt>
                <c:pt idx="4">
                  <c:v>2.53333314263347</c:v>
                </c:pt>
                <c:pt idx="5">
                  <c:v>2.04531129636316</c:v>
                </c:pt>
                <c:pt idx="6">
                  <c:v>2.76099335365629</c:v>
                </c:pt>
                <c:pt idx="7">
                  <c:v>3.02095747292521</c:v>
                </c:pt>
                <c:pt idx="8">
                  <c:v>2.89495236947021</c:v>
                </c:pt>
              </c:numCache>
            </c:numRef>
          </c:val>
        </c:ser>
        <c:ser>
          <c:idx val="4"/>
          <c:order val="4"/>
          <c:tx>
            <c:strRef>
              <c:f>'2021-04'!$F$1</c:f>
              <c:strCache>
                <c:ptCount val="1"/>
                <c:pt idx="0">
                  <c:v>2021年5月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'2021-04'!$A$2:$A$10</c:f>
              <c:strCache>
                <c:ptCount val="9"/>
                <c:pt idx="0">
                  <c:v>总部</c:v>
                </c:pt>
                <c:pt idx="1">
                  <c:v>酒泉</c:v>
                </c:pt>
                <c:pt idx="2">
                  <c:v>白城</c:v>
                </c:pt>
                <c:pt idx="3">
                  <c:v>阜宁</c:v>
                </c:pt>
                <c:pt idx="4">
                  <c:v>锡林</c:v>
                </c:pt>
                <c:pt idx="5">
                  <c:v>萍乡</c:v>
                </c:pt>
                <c:pt idx="6">
                  <c:v>邯郸</c:v>
                </c:pt>
                <c:pt idx="7">
                  <c:v>瑞达</c:v>
                </c:pt>
                <c:pt idx="8">
                  <c:v>兴安盟</c:v>
                </c:pt>
              </c:strCache>
            </c:strRef>
          </c:cat>
          <c:val>
            <c:numRef>
              <c:f>'2021-04'!$F$2:$F$10</c:f>
              <c:numCache>
                <c:formatCode>0.00_ </c:formatCode>
                <c:ptCount val="9"/>
                <c:pt idx="0">
                  <c:v>3.78193316977921</c:v>
                </c:pt>
                <c:pt idx="1">
                  <c:v>3.26504084448017</c:v>
                </c:pt>
                <c:pt idx="2">
                  <c:v>2.81954224648624</c:v>
                </c:pt>
                <c:pt idx="3">
                  <c:v>2.05500766637508</c:v>
                </c:pt>
                <c:pt idx="4">
                  <c:v>1.92104208375079</c:v>
                </c:pt>
                <c:pt idx="5">
                  <c:v>1.68146707088788</c:v>
                </c:pt>
                <c:pt idx="6">
                  <c:v>3.55143160651344</c:v>
                </c:pt>
                <c:pt idx="7">
                  <c:v>3.67720138888908</c:v>
                </c:pt>
                <c:pt idx="8">
                  <c:v>5.04451710438933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7966336"/>
        <c:axId val="457966992"/>
      </c:barChart>
      <c:catAx>
        <c:axId val="457966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457966992"/>
        <c:crosses val="autoZero"/>
        <c:auto val="1"/>
        <c:lblAlgn val="ctr"/>
        <c:lblOffset val="100"/>
        <c:noMultiLvlLbl val="0"/>
      </c:catAx>
      <c:valAx>
        <c:axId val="457966992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457966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200" baseline="0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zh-CN"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2021</a:t>
            </a:r>
            <a:r>
              <a:rPr lang="zh-CN" sz="2000" dirty="0"/>
              <a:t>年</a:t>
            </a:r>
            <a:r>
              <a:rPr lang="en-US" sz="2000" dirty="0"/>
              <a:t>5</a:t>
            </a:r>
            <a:r>
              <a:rPr lang="zh-CN" sz="2000" dirty="0"/>
              <a:t>月份各公司平均收款耗时</a:t>
            </a:r>
            <a:endParaRPr lang="zh-CN" sz="2000" dirty="0"/>
          </a:p>
        </c:rich>
      </c:tx>
      <c:layout>
        <c:manualLayout>
          <c:xMode val="edge"/>
          <c:yMode val="edge"/>
          <c:x val="0.300301722105957"/>
          <c:y val="0.028919338954008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'2021-04'!$B$35</c:f>
              <c:strCache>
                <c:ptCount val="1"/>
                <c:pt idx="0">
                  <c:v>2021年5月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'2021-04'!$A$36:$A$44</c:f>
              <c:strCache>
                <c:ptCount val="9"/>
                <c:pt idx="0">
                  <c:v>总部</c:v>
                </c:pt>
                <c:pt idx="1">
                  <c:v>酒泉</c:v>
                </c:pt>
                <c:pt idx="2">
                  <c:v>白城</c:v>
                </c:pt>
                <c:pt idx="3">
                  <c:v>阜宁</c:v>
                </c:pt>
                <c:pt idx="4">
                  <c:v>锡林</c:v>
                </c:pt>
                <c:pt idx="5">
                  <c:v>萍乡</c:v>
                </c:pt>
                <c:pt idx="6">
                  <c:v>邯郸</c:v>
                </c:pt>
                <c:pt idx="7">
                  <c:v>瑞达</c:v>
                </c:pt>
                <c:pt idx="8">
                  <c:v>兴安盟</c:v>
                </c:pt>
              </c:strCache>
            </c:strRef>
          </c:cat>
          <c:val>
            <c:numRef>
              <c:f>'2021-04'!$B$36:$B$44</c:f>
              <c:numCache>
                <c:formatCode>0.00_ </c:formatCode>
                <c:ptCount val="9"/>
                <c:pt idx="0">
                  <c:v>3.78193316977921</c:v>
                </c:pt>
                <c:pt idx="1">
                  <c:v>3.26504084448017</c:v>
                </c:pt>
                <c:pt idx="2">
                  <c:v>2.81954224648624</c:v>
                </c:pt>
                <c:pt idx="3">
                  <c:v>2.05500766637508</c:v>
                </c:pt>
                <c:pt idx="4">
                  <c:v>1.92104208375079</c:v>
                </c:pt>
                <c:pt idx="5">
                  <c:v>1.68146707088788</c:v>
                </c:pt>
                <c:pt idx="6">
                  <c:v>3.55143160651344</c:v>
                </c:pt>
                <c:pt idx="7">
                  <c:v>3.67720138888908</c:v>
                </c:pt>
                <c:pt idx="8">
                  <c:v>5.04451710438933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'2021-04'!$C$35</c:f>
              <c:strCache>
                <c:ptCount val="1"/>
                <c:pt idx="0">
                  <c:v>2021年平均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'2021-04'!$A$36:$A$44</c:f>
              <c:strCache>
                <c:ptCount val="9"/>
                <c:pt idx="0">
                  <c:v>总部</c:v>
                </c:pt>
                <c:pt idx="1">
                  <c:v>酒泉</c:v>
                </c:pt>
                <c:pt idx="2">
                  <c:v>白城</c:v>
                </c:pt>
                <c:pt idx="3">
                  <c:v>阜宁</c:v>
                </c:pt>
                <c:pt idx="4">
                  <c:v>锡林</c:v>
                </c:pt>
                <c:pt idx="5">
                  <c:v>萍乡</c:v>
                </c:pt>
                <c:pt idx="6">
                  <c:v>邯郸</c:v>
                </c:pt>
                <c:pt idx="7">
                  <c:v>瑞达</c:v>
                </c:pt>
                <c:pt idx="8">
                  <c:v>兴安盟</c:v>
                </c:pt>
              </c:strCache>
            </c:strRef>
          </c:cat>
          <c:val>
            <c:numRef>
              <c:f>'2021-04'!$C$36:$C$44</c:f>
              <c:numCache>
                <c:formatCode>General</c:formatCode>
                <c:ptCount val="9"/>
                <c:pt idx="0">
                  <c:v>3.09</c:v>
                </c:pt>
                <c:pt idx="1">
                  <c:v>3.09</c:v>
                </c:pt>
                <c:pt idx="2">
                  <c:v>3.09</c:v>
                </c:pt>
                <c:pt idx="3">
                  <c:v>3.09</c:v>
                </c:pt>
                <c:pt idx="4">
                  <c:v>3.09</c:v>
                </c:pt>
                <c:pt idx="5">
                  <c:v>3.09</c:v>
                </c:pt>
                <c:pt idx="6">
                  <c:v>3.09</c:v>
                </c:pt>
                <c:pt idx="7">
                  <c:v>3.09</c:v>
                </c:pt>
                <c:pt idx="8">
                  <c:v>3.09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34808568"/>
        <c:axId val="834811848"/>
      </c:lineChart>
      <c:catAx>
        <c:axId val="834808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834811848"/>
        <c:crosses val="autoZero"/>
        <c:auto val="1"/>
        <c:lblAlgn val="ctr"/>
        <c:lblOffset val="100"/>
        <c:noMultiLvlLbl val="0"/>
      </c:catAx>
      <c:valAx>
        <c:axId val="834811848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834808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200" baseline="0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sz="2000" dirty="0"/>
              <a:t>兴安盟、瑞达、总部各节点处理耗时</a:t>
            </a:r>
            <a:endParaRPr lang="zh-CN" sz="20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'2021-04'!$B$58</c:f>
              <c:strCache>
                <c:ptCount val="1"/>
                <c:pt idx="0">
                  <c:v>兴安盟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5"/>
              <c:layout>
                <c:manualLayout>
                  <c:x val="-0.00372699661738374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'2021-04'!$A$59:$A$65</c:f>
              <c:strCache>
                <c:ptCount val="7"/>
                <c:pt idx="0">
                  <c:v>申请人</c:v>
                </c:pt>
                <c:pt idx="1">
                  <c:v>本地财务</c:v>
                </c:pt>
                <c:pt idx="2">
                  <c:v>部门经理</c:v>
                </c:pt>
                <c:pt idx="3">
                  <c:v>财务经理</c:v>
                </c:pt>
                <c:pt idx="4">
                  <c:v>总经理</c:v>
                </c:pt>
                <c:pt idx="5">
                  <c:v>报销中心稽核</c:v>
                </c:pt>
                <c:pt idx="6">
                  <c:v>报销中心付款</c:v>
                </c:pt>
              </c:strCache>
            </c:strRef>
          </c:cat>
          <c:val>
            <c:numRef>
              <c:f>'2021-04'!$B$59:$B$65</c:f>
              <c:numCache>
                <c:formatCode>0.00_ </c:formatCode>
                <c:ptCount val="7"/>
                <c:pt idx="0">
                  <c:v>32.2593663194457</c:v>
                </c:pt>
                <c:pt idx="1">
                  <c:v>14.1839841269639</c:v>
                </c:pt>
                <c:pt idx="2">
                  <c:v>18.96</c:v>
                </c:pt>
                <c:pt idx="3">
                  <c:v>33.71</c:v>
                </c:pt>
                <c:pt idx="4">
                  <c:v>6.01</c:v>
                </c:pt>
                <c:pt idx="5">
                  <c:v>9.23</c:v>
                </c:pt>
                <c:pt idx="6">
                  <c:v>6.72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'2021-04'!$C$58</c:f>
              <c:strCache>
                <c:ptCount val="1"/>
                <c:pt idx="0">
                  <c:v>瑞达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2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'2021-04'!$A$59:$A$65</c:f>
              <c:strCache>
                <c:ptCount val="7"/>
                <c:pt idx="0">
                  <c:v>申请人</c:v>
                </c:pt>
                <c:pt idx="1">
                  <c:v>本地财务</c:v>
                </c:pt>
                <c:pt idx="2">
                  <c:v>部门经理</c:v>
                </c:pt>
                <c:pt idx="3">
                  <c:v>财务经理</c:v>
                </c:pt>
                <c:pt idx="4">
                  <c:v>总经理</c:v>
                </c:pt>
                <c:pt idx="5">
                  <c:v>报销中心稽核</c:v>
                </c:pt>
                <c:pt idx="6">
                  <c:v>报销中心付款</c:v>
                </c:pt>
              </c:strCache>
            </c:strRef>
          </c:cat>
          <c:val>
            <c:numRef>
              <c:f>'2021-04'!$C$59:$C$65</c:f>
              <c:numCache>
                <c:formatCode>0.00_ </c:formatCode>
                <c:ptCount val="7"/>
                <c:pt idx="0">
                  <c:v>14.0952777777915</c:v>
                </c:pt>
                <c:pt idx="1">
                  <c:v>51.5386666667182</c:v>
                </c:pt>
                <c:pt idx="2">
                  <c:v>0.62</c:v>
                </c:pt>
                <c:pt idx="3">
                  <c:v>5.09</c:v>
                </c:pt>
                <c:pt idx="4">
                  <c:v>1.36</c:v>
                </c:pt>
                <c:pt idx="5">
                  <c:v>9.95</c:v>
                </c:pt>
                <c:pt idx="6">
                  <c:v>5.6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'2021-04'!$D$58</c:f>
              <c:strCache>
                <c:ptCount val="1"/>
                <c:pt idx="0">
                  <c:v>总部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4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'2021-04'!$A$59:$A$65</c:f>
              <c:strCache>
                <c:ptCount val="7"/>
                <c:pt idx="0">
                  <c:v>申请人</c:v>
                </c:pt>
                <c:pt idx="1">
                  <c:v>本地财务</c:v>
                </c:pt>
                <c:pt idx="2">
                  <c:v>部门经理</c:v>
                </c:pt>
                <c:pt idx="3">
                  <c:v>财务经理</c:v>
                </c:pt>
                <c:pt idx="4">
                  <c:v>总经理</c:v>
                </c:pt>
                <c:pt idx="5">
                  <c:v>报销中心稽核</c:v>
                </c:pt>
                <c:pt idx="6">
                  <c:v>报销中心付款</c:v>
                </c:pt>
              </c:strCache>
            </c:strRef>
          </c:cat>
          <c:val>
            <c:numRef>
              <c:f>'2021-04'!$D$59:$D$65</c:f>
              <c:numCache>
                <c:formatCode>0.00_ </c:formatCode>
                <c:ptCount val="7"/>
                <c:pt idx="0">
                  <c:v>12.085390482694</c:v>
                </c:pt>
                <c:pt idx="1">
                  <c:v>12.4224468085158</c:v>
                </c:pt>
                <c:pt idx="2">
                  <c:v>5.49</c:v>
                </c:pt>
                <c:pt idx="3">
                  <c:v>15.85</c:v>
                </c:pt>
                <c:pt idx="4">
                  <c:v>0.22</c:v>
                </c:pt>
                <c:pt idx="5">
                  <c:v>17.34</c:v>
                </c:pt>
                <c:pt idx="6">
                  <c:v>4.79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8391760"/>
        <c:axId val="1018383232"/>
      </c:lineChart>
      <c:catAx>
        <c:axId val="101839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018383232"/>
        <c:crosses val="autoZero"/>
        <c:auto val="1"/>
        <c:lblAlgn val="ctr"/>
        <c:lblOffset val="100"/>
        <c:noMultiLvlLbl val="0"/>
      </c:catAx>
      <c:valAx>
        <c:axId val="1018383232"/>
        <c:scaling>
          <c:orientation val="minMax"/>
          <c:max val="5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018391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200" baseline="0"/>
      </a:pPr>
    </a:p>
  </c:txPr>
  <c:externalData r:id="rId1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4-01T12:53:02.579" idx="1">
    <p:pos x="10" y="10"/>
    <p:text/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0.08059</cdr:x>
      <cdr:y>0.69046</cdr:y>
    </cdr:from>
    <cdr:to>
      <cdr:x>0.94714</cdr:x>
      <cdr:y>0.69046</cdr:y>
    </cdr:to>
    <cdr:cxnSp>
      <cdr:nvCxnSpPr>
        <cdr:cNvPr id="2" name="直接连接符 1"/>
        <cdr:cNvCxnSpPr/>
      </cdr:nvCxnSpPr>
      <cdr:spPr xmlns:a="http://schemas.openxmlformats.org/drawingml/2006/main">
        <a:xfrm xmlns:a="http://schemas.openxmlformats.org/drawingml/2006/main">
          <a:off x="600507" y="3860695"/>
          <a:ext cx="6457071" cy="0"/>
        </a:xfrm>
        <a:prstGeom xmlns:a="http://schemas.openxmlformats.org/drawingml/2006/main" prst="line">
          <a:avLst/>
        </a:prstGeom>
        <a:ln w="31750">
          <a:solidFill>
            <a:srgbClr val="C00000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0.83969</cdr:x>
      <cdr:y>0.57498</cdr:y>
    </cdr:from>
    <cdr:to>
      <cdr:x>1</cdr:x>
      <cdr:y>0.67285</cdr:y>
    </cdr:to>
    <cdr:sp>
      <cdr:nvSpPr>
        <cdr:cNvPr id="3" name="矩形标注 2"/>
        <cdr:cNvSpPr/>
      </cdr:nvSpPr>
      <cdr:spPr xmlns:a="http://schemas.openxmlformats.org/drawingml/2006/main">
        <a:xfrm xmlns:a="http://schemas.openxmlformats.org/drawingml/2006/main">
          <a:off x="6388445" y="2970598"/>
          <a:ext cx="1219623" cy="505637"/>
        </a:xfrm>
        <a:prstGeom xmlns:a="http://schemas.openxmlformats.org/drawingml/2006/main" prst="wedgeRectCallout">
          <a:avLst/>
        </a:prstGeom>
        <a:solidFill>
          <a:schemeClr val="bg1">
            <a:lumMod val="95000"/>
          </a:schemeClr>
        </a:solidFill>
        <a:ln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 xmlns:a="http://schemas.openxmlformats.org/drawingml/2006/main">
        <a:bodyPr vert="horz" wrap="none" lIns="45720" tIns="45720" rIns="45720" bIns="45720" anchor="ctr" anchorCtr="0">
          <a:normAutofit/>
        </a:bodyPr>
        <a:lstStyle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>
          <a:pPr algn="l"/>
          <a:r>
            <a:rPr lang="zh-CN" altLang="en-US" sz="1200" dirty="0">
              <a:solidFill>
                <a:srgbClr val="C00000"/>
              </a:solidFill>
            </a:rPr>
            <a:t>目标</a:t>
          </a:r>
          <a:r>
            <a:rPr lang="en-US" altLang="zh-CN" sz="1200" dirty="0">
              <a:solidFill>
                <a:srgbClr val="C00000"/>
              </a:solidFill>
            </a:rPr>
            <a:t>13.71</a:t>
          </a:r>
          <a:r>
            <a:rPr lang="zh-CN" altLang="en-US" sz="1200" dirty="0">
              <a:solidFill>
                <a:srgbClr val="C00000"/>
              </a:solidFill>
            </a:rPr>
            <a:t>小时</a:t>
          </a:r>
          <a:endParaRPr lang="zh-CN" sz="1200" dirty="0">
            <a:solidFill>
              <a:srgbClr val="C0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25F64-8596-4B84-A576-67C63C12C9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351D8-7DF9-4752-BB2B-7B81839E600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保留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扩展两页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扩展两页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5BCAA755-DBB9-436F-8E7D-1D8AF86643C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CD892769-B9A0-42A3-B798-F2DD9B97BD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C940F6E7-8CCC-4F09-8B27-5E3E1F45EA7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CD892769-B9A0-42A3-B798-F2DD9B97BD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C940F6E7-8CCC-4F09-8B27-5E3E1F45EA7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CD892769-B9A0-42A3-B798-F2DD9B97BD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占位符 25"/>
          <p:cNvSpPr>
            <a:spLocks noGrp="1"/>
          </p:cNvSpPr>
          <p:nvPr>
            <p:ph type="body" sz="quarter" idx="13" hasCustomPrompt="1"/>
          </p:nvPr>
        </p:nvSpPr>
        <p:spPr>
          <a:xfrm>
            <a:off x="446870" y="1732922"/>
            <a:ext cx="4186237" cy="573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Lantinghei SC Demibold" panose="02000000000000000000" pitchFamily="2" charset="-122"/>
                <a:ea typeface="Lantinghei SC Demibold" panose="02000000000000000000" pitchFamily="2" charset="-122"/>
              </a:defRPr>
            </a:lvl1pPr>
          </a:lstStyle>
          <a:p>
            <a:r>
              <a:rPr kumimoji="1" lang="zh-CN" altLang="en-US" dirty="0"/>
              <a:t>内文或图表的小标题</a:t>
            </a:r>
            <a:r>
              <a:rPr kumimoji="1" lang="en-US" altLang="zh-CN" dirty="0"/>
              <a:t>-</a:t>
            </a:r>
            <a:r>
              <a:rPr kumimoji="1" lang="zh-CN" altLang="en-US" dirty="0"/>
              <a:t>兰亭黑</a:t>
            </a:r>
            <a:r>
              <a:rPr kumimoji="1" lang="en-US" altLang="zh-CN" dirty="0"/>
              <a:t>-18</a:t>
            </a:r>
            <a:r>
              <a:rPr kumimoji="1" lang="zh-CN" altLang="en-US" dirty="0"/>
              <a:t>号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0378" y="199292"/>
            <a:ext cx="597952" cy="844726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515938" y="6655443"/>
            <a:ext cx="11676062" cy="202557"/>
          </a:xfrm>
          <a:prstGeom prst="rect">
            <a:avLst/>
          </a:prstGeom>
          <a:solidFill>
            <a:srgbClr val="D7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 hasCustomPrompt="1"/>
          </p:nvPr>
        </p:nvSpPr>
        <p:spPr>
          <a:xfrm>
            <a:off x="422633" y="500554"/>
            <a:ext cx="10054849" cy="517909"/>
          </a:xfrm>
          <a:prstGeom prst="rect">
            <a:avLst/>
          </a:prstGeom>
        </p:spPr>
        <p:txBody>
          <a:bodyPr/>
          <a:lstStyle>
            <a:lvl1pPr>
              <a:defRPr sz="2400" b="1" i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一级标题</a:t>
            </a:r>
            <a:r>
              <a:rPr kumimoji="1" lang="en-US" altLang="zh-CN" dirty="0"/>
              <a:t>-</a:t>
            </a:r>
            <a:r>
              <a:rPr kumimoji="1" lang="zh-CN" altLang="en-US" dirty="0"/>
              <a:t>微软雅黑</a:t>
            </a:r>
            <a:r>
              <a:rPr kumimoji="1" lang="en-US" altLang="zh-CN" dirty="0"/>
              <a:t>-24</a:t>
            </a:r>
            <a:r>
              <a:rPr kumimoji="1" lang="zh-CN" altLang="en-US" dirty="0"/>
              <a:t>号</a:t>
            </a:r>
            <a:r>
              <a:rPr kumimoji="1" lang="en-US" altLang="zh-CN" dirty="0"/>
              <a:t>-</a:t>
            </a:r>
            <a:r>
              <a:rPr kumimoji="1" lang="zh-CN" altLang="en-US" dirty="0"/>
              <a:t>加粗体</a:t>
            </a:r>
            <a:endParaRPr kumimoji="1" lang="zh-CN" altLang="en-US" dirty="0"/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1" hasCustomPrompt="1"/>
          </p:nvPr>
        </p:nvSpPr>
        <p:spPr>
          <a:xfrm>
            <a:off x="435121" y="1004456"/>
            <a:ext cx="6363737" cy="428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FZLanTingHeiS-R-GB" panose="02000000000000000000" pitchFamily="2" charset="-122"/>
                <a:ea typeface="FZLanTingHeiS-R-GB" panose="02000000000000000000" pitchFamily="2" charset="-122"/>
              </a:defRPr>
            </a:lvl1pPr>
          </a:lstStyle>
          <a:p>
            <a:r>
              <a:rPr kumimoji="1" lang="zh-CN" altLang="en-US" dirty="0"/>
              <a:t>二级标题</a:t>
            </a:r>
            <a:r>
              <a:rPr kumimoji="1" lang="en-US" altLang="zh-CN" dirty="0"/>
              <a:t>-</a:t>
            </a:r>
            <a:r>
              <a:rPr kumimoji="1" lang="zh-CN" altLang="en-US" dirty="0"/>
              <a:t>方正兰亭简体</a:t>
            </a:r>
            <a:r>
              <a:rPr kumimoji="1" lang="en-US" altLang="zh-CN" dirty="0"/>
              <a:t>-20</a:t>
            </a:r>
            <a:r>
              <a:rPr kumimoji="1" lang="zh-CN" altLang="en-US" dirty="0"/>
              <a:t>号</a:t>
            </a:r>
            <a:endParaRPr kumimoji="1" lang="zh-CN" altLang="en-US" dirty="0"/>
          </a:p>
        </p:txBody>
      </p:sp>
      <p:sp>
        <p:nvSpPr>
          <p:cNvPr id="23" name="文本占位符 22"/>
          <p:cNvSpPr>
            <a:spLocks noGrp="1"/>
          </p:cNvSpPr>
          <p:nvPr>
            <p:ph type="body" sz="quarter" idx="12" hasCustomPrompt="1"/>
          </p:nvPr>
        </p:nvSpPr>
        <p:spPr>
          <a:xfrm>
            <a:off x="11593977" y="6299037"/>
            <a:ext cx="495202" cy="2339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kumimoji="1" lang="zh-CN" altLang="en-US" dirty="0"/>
              <a:t>页码</a:t>
            </a:r>
            <a:endParaRPr kumimoji="1" lang="zh-CN" altLang="en-US" dirty="0"/>
          </a:p>
        </p:txBody>
      </p:sp>
      <p:sp>
        <p:nvSpPr>
          <p:cNvPr id="31" name="文本占位符 30"/>
          <p:cNvSpPr>
            <a:spLocks noGrp="1"/>
          </p:cNvSpPr>
          <p:nvPr>
            <p:ph type="body" sz="quarter" idx="15" hasCustomPrompt="1"/>
          </p:nvPr>
        </p:nvSpPr>
        <p:spPr>
          <a:xfrm>
            <a:off x="446870" y="2398201"/>
            <a:ext cx="5322887" cy="3384669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600">
                <a:latin typeface="FZLanTingHeiS-R-GB" panose="02000000000000000000" pitchFamily="2" charset="-122"/>
                <a:ea typeface="FZLanTingHeiS-R-GB" panose="02000000000000000000" pitchFamily="2" charset="-122"/>
              </a:defRPr>
            </a:lvl1pPr>
          </a:lstStyle>
          <a:p>
            <a:r>
              <a:rPr kumimoji="1" lang="zh-CN" altLang="en-US" dirty="0"/>
              <a:t>内容为图文时参见此页示例。</a:t>
            </a:r>
            <a:endParaRPr kumimoji="1" lang="en-US" altLang="zh-CN" dirty="0"/>
          </a:p>
          <a:p>
            <a:r>
              <a:rPr kumimoji="1" lang="zh-CN" altLang="en-US" dirty="0"/>
              <a:t>右图为图表的颜色风格示意，具体使用时根据实际需要参照此风格设计制作。</a:t>
            </a:r>
            <a:endParaRPr kumimoji="1" lang="en-US" altLang="zh-CN" dirty="0"/>
          </a:p>
          <a:p>
            <a:r>
              <a:rPr kumimoji="1" lang="zh-CN" altLang="en-US" dirty="0"/>
              <a:t>内容为文字时，根据文字多少来调整大小间距，原则上不能超过小标题，特殊情况除外。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B343A175-CF42-4863-8485-0BF2AB9C128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CD892769-B9A0-42A3-B798-F2DD9B97BD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C940F6E7-8CCC-4F09-8B27-5E3E1F45EA7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CD892769-B9A0-42A3-B798-F2DD9B97BD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C940F6E7-8CCC-4F09-8B27-5E3E1F45EA75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CD892769-B9A0-42A3-B798-F2DD9B97BD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C940F6E7-8CCC-4F09-8B27-5E3E1F45EA75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CD892769-B9A0-42A3-B798-F2DD9B97BD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C940F6E7-8CCC-4F09-8B27-5E3E1F45EA75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CD892769-B9A0-42A3-B798-F2DD9B97BD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C940F6E7-8CCC-4F09-8B27-5E3E1F45EA75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CD892769-B9A0-42A3-B798-F2DD9B97BD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C940F6E7-8CCC-4F09-8B27-5E3E1F45EA75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CD892769-B9A0-42A3-B798-F2DD9B97BD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C940F6E7-8CCC-4F09-8B27-5E3E1F45EA75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CD892769-B9A0-42A3-B798-F2DD9B97BD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.emf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tags" Target="../tags/tag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4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chart" Target="../charts/char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6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.emf"/><Relationship Id="rId1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" y="0"/>
            <a:ext cx="12179300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977295" y="2658122"/>
            <a:ext cx="667976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报销中心月度报告</a:t>
            </a:r>
            <a:endParaRPr kumimoji="1"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kumimoji="1"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977295" y="3480388"/>
            <a:ext cx="667976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kumimoji="1"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r>
              <a:rPr kumimoji="1"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kumimoji="1"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45" y="553855"/>
            <a:ext cx="796812" cy="11256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表 4"/>
          <p:cNvGraphicFramePr/>
          <p:nvPr/>
        </p:nvGraphicFramePr>
        <p:xfrm>
          <a:off x="1439545" y="873760"/>
          <a:ext cx="9312275" cy="5493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2" name="标题 21"/>
          <p:cNvSpPr>
            <a:spLocks noGrp="1"/>
          </p:cNvSpPr>
          <p:nvPr>
            <p:ph type="title"/>
          </p:nvPr>
        </p:nvSpPr>
        <p:spPr>
          <a:xfrm>
            <a:off x="2612390" y="333375"/>
            <a:ext cx="9579610" cy="434340"/>
          </a:xfrm>
        </p:spPr>
        <p:txBody>
          <a:bodyPr>
            <a:noAutofit/>
          </a:bodyPr>
          <a:lstStyle/>
          <a:p>
            <a:pPr algn="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1.合同评审流程---</a:t>
            </a:r>
            <a:r>
              <a:rPr 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年合同流程数量统计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2912" y="1042035"/>
            <a:ext cx="6454775" cy="2675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982980"/>
            <a:ext cx="5228590" cy="32061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38885" y="4234815"/>
            <a:ext cx="10360025" cy="21261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latinLnBrk="0"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月共处理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367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张验收单。</a:t>
            </a:r>
            <a:endParaRPr lang="en-US" altLang="zh-CN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atinLnBrk="0">
              <a:lnSpc>
                <a:spcPct val="150000"/>
              </a:lnSpc>
            </a:pPr>
            <a:r>
              <a:rPr lang="zh-CN" altLang="en-US" dirty="0">
                <a:sym typeface="+mn-ea"/>
              </a:rPr>
              <a:t>与</a:t>
            </a:r>
            <a:r>
              <a:rPr lang="en-US" altLang="zh-CN" dirty="0">
                <a:sym typeface="+mn-ea"/>
              </a:rPr>
              <a:t>4</a:t>
            </a:r>
            <a:r>
              <a:rPr lang="zh-CN" altLang="en-US" dirty="0">
                <a:sym typeface="+mn-ea"/>
              </a:rPr>
              <a:t>月相比，验收单处理数量增加</a:t>
            </a:r>
            <a:r>
              <a:rPr lang="en-US" altLang="zh-CN" dirty="0">
                <a:sym typeface="+mn-ea"/>
              </a:rPr>
              <a:t>147</a:t>
            </a:r>
            <a:r>
              <a:rPr lang="zh-CN" altLang="en-US" dirty="0">
                <a:sym typeface="+mn-ea"/>
              </a:rPr>
              <a:t>张；最后一周处理量占比为</a:t>
            </a:r>
            <a:r>
              <a:rPr lang="en-US" altLang="zh-CN" dirty="0">
                <a:sym typeface="+mn-ea"/>
              </a:rPr>
              <a:t>36.78%</a:t>
            </a:r>
            <a:r>
              <a:rPr lang="zh-CN" altLang="en-US" dirty="0">
                <a:sym typeface="+mn-ea"/>
              </a:rPr>
              <a:t>，较上月降低</a:t>
            </a:r>
            <a:r>
              <a:rPr lang="en-US" altLang="zh-CN" dirty="0">
                <a:sym typeface="+mn-ea"/>
              </a:rPr>
              <a:t>5%</a:t>
            </a:r>
            <a:r>
              <a:rPr lang="zh-CN" altLang="en-US" dirty="0">
                <a:sym typeface="+mn-ea"/>
              </a:rPr>
              <a:t>。</a:t>
            </a:r>
            <a:endParaRPr lang="en-US" altLang="zh-CN" dirty="0">
              <a:sym typeface="+mn-ea"/>
            </a:endParaRPr>
          </a:p>
          <a:p>
            <a:pPr latinLnBrk="0">
              <a:lnSpc>
                <a:spcPct val="150000"/>
              </a:lnSpc>
            </a:pPr>
            <a:r>
              <a:rPr lang="zh-CN" altLang="en-US" dirty="0">
                <a:sym typeface="+mn-ea"/>
              </a:rPr>
              <a:t>建议：</a:t>
            </a:r>
            <a:endParaRPr lang="zh-CN" altLang="en-US" dirty="0">
              <a:sym typeface="+mn-ea"/>
            </a:endParaRPr>
          </a:p>
          <a:p>
            <a:pPr marL="342900" indent="-342900" latinLnBrk="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sym typeface="+mn-ea"/>
              </a:rPr>
              <a:t>各家将验收环节提前处理，避免影响后续业务进行。</a:t>
            </a:r>
            <a:endParaRPr lang="en-US" altLang="zh-CN" dirty="0">
              <a:sym typeface="+mn-ea"/>
            </a:endParaRPr>
          </a:p>
          <a:p>
            <a:pPr marL="342900" indent="-342900" latinLnBrk="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sym typeface="+mn-ea"/>
              </a:rPr>
              <a:t>为确保月底各公司正常入账，建议系统设置当月</a:t>
            </a:r>
            <a:r>
              <a:rPr lang="en-US" altLang="zh-CN" dirty="0">
                <a:sym typeface="+mn-ea"/>
              </a:rPr>
              <a:t>29</a:t>
            </a:r>
            <a:r>
              <a:rPr lang="zh-CN" altLang="en-US" dirty="0">
                <a:sym typeface="+mn-ea"/>
              </a:rPr>
              <a:t>日晚</a:t>
            </a:r>
            <a:r>
              <a:rPr lang="en-US" altLang="zh-CN" dirty="0">
                <a:sym typeface="+mn-ea"/>
              </a:rPr>
              <a:t>24</a:t>
            </a:r>
            <a:r>
              <a:rPr lang="zh-CN" altLang="en-US" dirty="0">
                <a:sym typeface="+mn-ea"/>
              </a:rPr>
              <a:t>点后，暂停提交验收单</a:t>
            </a:r>
            <a:r>
              <a:rPr lang="zh-CN" altLang="en-US" dirty="0">
                <a:uFillTx/>
                <a:sym typeface="+mn-ea"/>
              </a:rPr>
              <a:t>。</a:t>
            </a:r>
            <a:endParaRPr lang="en-US" altLang="zh-CN" dirty="0"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3375" y="886460"/>
            <a:ext cx="428625" cy="8763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630" y="3832225"/>
            <a:ext cx="6643370" cy="2882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09210" y="3799205"/>
            <a:ext cx="5949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4</a:t>
            </a:r>
            <a:r>
              <a:rPr lang="zh-CN" altLang="en-US" sz="1200" dirty="0"/>
              <a:t>月</a:t>
            </a:r>
            <a:endParaRPr lang="zh-CN" altLang="en-US" sz="1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5109209" y="1186815"/>
            <a:ext cx="5949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5</a:t>
            </a:r>
            <a:r>
              <a:rPr lang="zh-CN" altLang="en-US" sz="1200" dirty="0"/>
              <a:t>月</a:t>
            </a:r>
            <a:endParaRPr lang="zh-CN" altLang="en-US" sz="1200" dirty="0"/>
          </a:p>
        </p:txBody>
      </p:sp>
      <p:sp>
        <p:nvSpPr>
          <p:cNvPr id="14" name="标题 2"/>
          <p:cNvSpPr>
            <a:spLocks noGrp="1"/>
          </p:cNvSpPr>
          <p:nvPr>
            <p:ph type="title"/>
          </p:nvPr>
        </p:nvSpPr>
        <p:spPr>
          <a:xfrm>
            <a:off x="4753610" y="319405"/>
            <a:ext cx="7438390" cy="434340"/>
          </a:xfrm>
        </p:spPr>
        <p:txBody>
          <a:bodyPr>
            <a:noAutofit/>
          </a:bodyPr>
          <a:lstStyle/>
          <a:p>
            <a:pPr algn="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2.SCC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验收单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---1-5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月验收单数量统计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6551295"/>
            <a:ext cx="121913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数据来源：SCC采购分析报表。</a:t>
            </a:r>
            <a:endParaRPr lang="zh-CN" altLang="en-US"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27486"/>
            <a:ext cx="8429625" cy="47148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07786" y="5730293"/>
            <a:ext cx="5247240" cy="79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cs typeface="微软雅黑" panose="020B0503020204020204" pitchFamily="34" charset="-122"/>
              </a:rPr>
              <a:t>1</a:t>
            </a:r>
            <a:r>
              <a:rPr lang="zh-CN" altLang="en-US" sz="1600" dirty="0">
                <a:cs typeface="微软雅黑" panose="020B0503020204020204" pitchFamily="34" charset="-122"/>
              </a:rPr>
              <a:t>月</a:t>
            </a:r>
            <a:r>
              <a:rPr lang="en-US" altLang="zh-CN" sz="1600" dirty="0">
                <a:cs typeface="微软雅黑" panose="020B0503020204020204" pitchFamily="34" charset="-122"/>
              </a:rPr>
              <a:t>-5</a:t>
            </a:r>
            <a:r>
              <a:rPr lang="zh-CN" altLang="en-US" sz="1600" dirty="0">
                <a:cs typeface="微软雅黑" panose="020B0503020204020204" pitchFamily="34" charset="-122"/>
              </a:rPr>
              <a:t>月各公司验收单</a:t>
            </a:r>
            <a:r>
              <a:rPr lang="zh-CN" altLang="en-US" sz="1600" dirty="0">
                <a:solidFill>
                  <a:srgbClr val="FF0000"/>
                </a:solidFill>
                <a:cs typeface="微软雅黑" panose="020B0503020204020204" pitchFamily="34" charset="-122"/>
              </a:rPr>
              <a:t>非一次性</a:t>
            </a:r>
            <a:r>
              <a:rPr lang="zh-CN" altLang="en-US" sz="1600" dirty="0">
                <a:cs typeface="微软雅黑" panose="020B0503020204020204" pitchFamily="34" charset="-122"/>
              </a:rPr>
              <a:t>审批通过共计</a:t>
            </a:r>
            <a:r>
              <a:rPr lang="en-US" altLang="zh-CN" sz="1600" dirty="0">
                <a:cs typeface="微软雅黑" panose="020B0503020204020204" pitchFamily="34" charset="-122"/>
              </a:rPr>
              <a:t>152</a:t>
            </a:r>
            <a:r>
              <a:rPr lang="zh-CN" altLang="en-US" sz="1600" dirty="0">
                <a:cs typeface="微软雅黑" panose="020B0503020204020204" pitchFamily="34" charset="-122"/>
              </a:rPr>
              <a:t>张。</a:t>
            </a:r>
            <a:endParaRPr lang="en-US" altLang="zh-CN" sz="1600" dirty="0">
              <a:cs typeface="微软雅黑" panose="020B0503020204020204" pitchFamily="34" charset="-122"/>
            </a:endParaRP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cs typeface="微软雅黑" panose="020B0503020204020204" pitchFamily="34" charset="-122"/>
              </a:rPr>
              <a:t>全公司平均一次性通过率为</a:t>
            </a:r>
            <a:r>
              <a:rPr lang="en-US" altLang="zh-CN" sz="1600" dirty="0">
                <a:solidFill>
                  <a:srgbClr val="FF0000"/>
                </a:solidFill>
                <a:cs typeface="微软雅黑" panose="020B0503020204020204" pitchFamily="34" charset="-122"/>
              </a:rPr>
              <a:t>84.46%</a:t>
            </a:r>
            <a:r>
              <a:rPr lang="zh-CN" altLang="en-US" sz="1600" dirty="0">
                <a:solidFill>
                  <a:srgbClr val="FF0000"/>
                </a:solidFill>
                <a:cs typeface="微软雅黑" panose="020B0503020204020204" pitchFamily="34" charset="-122"/>
              </a:rPr>
              <a:t>。</a:t>
            </a:r>
            <a:endParaRPr lang="en-US" altLang="zh-CN" sz="1600" dirty="0">
              <a:solidFill>
                <a:srgbClr val="FF0000"/>
              </a:solidFill>
              <a:cs typeface="微软雅黑" panose="020B0503020204020204" pitchFamily="34" charset="-122"/>
            </a:endParaRPr>
          </a:p>
        </p:txBody>
      </p:sp>
      <p:pic>
        <p:nvPicPr>
          <p:cNvPr id="13" name="图片 12" descr="花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284" y="4331161"/>
            <a:ext cx="939165" cy="939165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753610" y="319405"/>
            <a:ext cx="7438390" cy="434340"/>
          </a:xfrm>
        </p:spPr>
        <p:txBody>
          <a:bodyPr>
            <a:noAutofit/>
          </a:bodyPr>
          <a:lstStyle/>
          <a:p>
            <a:pPr algn="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2.SCC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验收单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---1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-5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月验收单分析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728" y="1054271"/>
            <a:ext cx="3149600" cy="22809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787735" y="5319195"/>
            <a:ext cx="3404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cs typeface="微软雅黑" panose="020B0503020204020204" pitchFamily="34" charset="-122"/>
              </a:rPr>
              <a:t>一次性通过率较高的公司：</a:t>
            </a:r>
            <a:endParaRPr lang="zh-CN" altLang="en-US" sz="1800" dirty="0">
              <a:cs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酒泉、总部、萍乡、阜宁、邯郸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6551295"/>
            <a:ext cx="121913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数据来源：SCC采购分析报表。</a:t>
            </a:r>
            <a:endParaRPr lang="zh-CN" altLang="en-US" sz="1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753610" y="319405"/>
            <a:ext cx="7438390" cy="434340"/>
          </a:xfrm>
        </p:spPr>
        <p:txBody>
          <a:bodyPr>
            <a:noAutofit/>
          </a:bodyPr>
          <a:lstStyle/>
          <a:p>
            <a:pPr algn="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2.SCC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验收单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---5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月验收单分析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6760" y="965200"/>
            <a:ext cx="3498215" cy="23552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42295" y="5426442"/>
            <a:ext cx="5526156" cy="8811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dirty="0"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dirty="0">
                <a:cs typeface="微软雅黑" panose="020B0503020204020204" pitchFamily="34" charset="-122"/>
                <a:sym typeface="+mn-ea"/>
              </a:rPr>
              <a:t>月各公司验收单非一次性审批通过共计</a:t>
            </a:r>
            <a:r>
              <a:rPr lang="en-US" altLang="zh-CN" dirty="0">
                <a:solidFill>
                  <a:srgbClr val="FF0000"/>
                </a:solidFill>
                <a:cs typeface="微软雅黑" panose="020B0503020204020204" pitchFamily="34" charset="-122"/>
                <a:sym typeface="+mn-ea"/>
              </a:rPr>
              <a:t>65</a:t>
            </a:r>
            <a:r>
              <a:rPr lang="zh-CN" altLang="en-US" dirty="0">
                <a:solidFill>
                  <a:srgbClr val="FF0000"/>
                </a:solidFill>
                <a:cs typeface="微软雅黑" panose="020B0503020204020204" pitchFamily="34" charset="-122"/>
                <a:sym typeface="+mn-ea"/>
              </a:rPr>
              <a:t>张</a:t>
            </a:r>
            <a:r>
              <a:rPr lang="zh-CN" altLang="en-US" dirty="0">
                <a:cs typeface="微软雅黑" panose="020B0503020204020204" pitchFamily="34" charset="-122"/>
                <a:sym typeface="+mn-ea"/>
              </a:rPr>
              <a:t>。</a:t>
            </a:r>
            <a:endParaRPr lang="en-US" altLang="zh-CN" dirty="0"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cs typeface="微软雅黑" panose="020B0503020204020204" pitchFamily="34" charset="-122"/>
                <a:sym typeface="+mn-ea"/>
              </a:rPr>
              <a:t>全公司一次性通过率为</a:t>
            </a:r>
            <a:r>
              <a:rPr lang="en-US" altLang="zh-CN" dirty="0">
                <a:solidFill>
                  <a:srgbClr val="FF0000"/>
                </a:solidFill>
                <a:cs typeface="微软雅黑" panose="020B0503020204020204" pitchFamily="34" charset="-122"/>
                <a:sym typeface="+mn-ea"/>
              </a:rPr>
              <a:t>82%</a:t>
            </a:r>
            <a:r>
              <a:rPr lang="zh-CN" altLang="en-US" dirty="0">
                <a:cs typeface="微软雅黑" panose="020B0503020204020204" pitchFamily="34" charset="-122"/>
                <a:sym typeface="+mn-ea"/>
              </a:rPr>
              <a:t>，与上月相比</a:t>
            </a:r>
            <a:r>
              <a:rPr lang="zh-CN" altLang="en-US" dirty="0">
                <a:solidFill>
                  <a:srgbClr val="FF0000"/>
                </a:solidFill>
                <a:cs typeface="微软雅黑" panose="020B0503020204020204" pitchFamily="34" charset="-122"/>
                <a:sym typeface="+mn-ea"/>
              </a:rPr>
              <a:t>下降</a:t>
            </a:r>
            <a:r>
              <a:rPr lang="en-US" altLang="zh-CN" dirty="0">
                <a:solidFill>
                  <a:srgbClr val="FF0000"/>
                </a:solidFill>
                <a:cs typeface="微软雅黑" panose="020B0503020204020204" pitchFamily="34" charset="-122"/>
                <a:sym typeface="+mn-ea"/>
              </a:rPr>
              <a:t>8%</a:t>
            </a:r>
            <a:r>
              <a:rPr lang="zh-CN" altLang="en-US" dirty="0">
                <a:cs typeface="微软雅黑" panose="020B0503020204020204" pitchFamily="34" charset="-122"/>
                <a:sym typeface="+mn-ea"/>
              </a:rPr>
              <a:t>。</a:t>
            </a:r>
            <a:endParaRPr lang="en-US" altLang="zh-CN" dirty="0">
              <a:cs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760" y="3320415"/>
            <a:ext cx="3230245" cy="21717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771765" y="1144905"/>
            <a:ext cx="5949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/>
              <a:t>5</a:t>
            </a:r>
            <a:r>
              <a:rPr lang="zh-CN" altLang="en-US" sz="1200"/>
              <a:t>月</a:t>
            </a:r>
            <a:endParaRPr lang="zh-CN" altLang="en-US" sz="1200"/>
          </a:p>
        </p:txBody>
      </p:sp>
      <p:sp>
        <p:nvSpPr>
          <p:cNvPr id="14" name="文本框 13"/>
          <p:cNvSpPr txBox="1"/>
          <p:nvPr/>
        </p:nvSpPr>
        <p:spPr>
          <a:xfrm>
            <a:off x="7771765" y="3320415"/>
            <a:ext cx="5949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/>
              <a:t>4</a:t>
            </a:r>
            <a:r>
              <a:rPr lang="zh-CN" altLang="en-US" sz="1200"/>
              <a:t>月</a:t>
            </a:r>
            <a:endParaRPr lang="zh-CN" altLang="en-US" sz="12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25" y="864870"/>
            <a:ext cx="7211360" cy="414553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718922" y="3893157"/>
            <a:ext cx="3878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cs typeface="微软雅黑" panose="020B0503020204020204" pitchFamily="34" charset="-122"/>
                <a:sym typeface="+mn-ea"/>
              </a:rPr>
              <a:t>其中</a:t>
            </a:r>
            <a:r>
              <a:rPr lang="zh-CN" altLang="en-US" dirty="0">
                <a:solidFill>
                  <a:srgbClr val="C00000"/>
                </a:solidFill>
                <a:cs typeface="微软雅黑" panose="020B0503020204020204" pitchFamily="34" charset="-122"/>
                <a:sym typeface="+mn-ea"/>
              </a:rPr>
              <a:t>一次性通过率较高的公司有：</a:t>
            </a:r>
            <a:r>
              <a:rPr lang="en-US" altLang="zh-CN" dirty="0">
                <a:solidFill>
                  <a:srgbClr val="C00000"/>
                </a:solidFill>
                <a:cs typeface="微软雅黑" panose="020B0503020204020204" pitchFamily="34" charset="-122"/>
                <a:sym typeface="+mn-ea"/>
              </a:rPr>
              <a:t>                             </a:t>
            </a:r>
            <a:endParaRPr lang="zh-CN" altLang="en-US" dirty="0">
              <a:solidFill>
                <a:srgbClr val="C00000"/>
              </a:solidFill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8657838" y="4444831"/>
            <a:ext cx="2000250" cy="1597025"/>
            <a:chOff x="13971" y="2331"/>
            <a:chExt cx="3823" cy="3140"/>
          </a:xfrm>
        </p:grpSpPr>
        <p:sp>
          <p:nvSpPr>
            <p:cNvPr id="20" name="文本框 19"/>
            <p:cNvSpPr txBox="1"/>
            <p:nvPr/>
          </p:nvSpPr>
          <p:spPr>
            <a:xfrm>
              <a:off x="14898" y="2425"/>
              <a:ext cx="2896" cy="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zh-CN" altLang="en-US" sz="1800" b="1" dirty="0">
                  <a:sym typeface="+mn-ea"/>
                </a:rPr>
                <a:t>总部</a:t>
              </a:r>
              <a:r>
                <a:rPr lang="en-US" altLang="zh-CN" sz="1800" b="1" dirty="0">
                  <a:sym typeface="+mn-ea"/>
                </a:rPr>
                <a:t>95%</a:t>
              </a:r>
              <a:endParaRPr lang="zh-CN" altLang="en-US" sz="1800" b="1" dirty="0">
                <a:sym typeface="+mn-ea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4898" y="3537"/>
              <a:ext cx="2895" cy="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zh-CN" altLang="en-US" sz="1800" b="1" dirty="0">
                  <a:sym typeface="+mn-ea"/>
                </a:rPr>
                <a:t>酒泉</a:t>
              </a:r>
              <a:r>
                <a:rPr lang="en-US" altLang="zh-CN" sz="1800" b="1" dirty="0">
                  <a:sym typeface="+mn-ea"/>
                </a:rPr>
                <a:t>91%</a:t>
              </a:r>
              <a:endParaRPr lang="en-US" altLang="zh-CN" sz="1800" b="1" dirty="0">
                <a:sym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4898" y="4650"/>
              <a:ext cx="2895" cy="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zh-CN" altLang="en-US" sz="1800" b="1" dirty="0">
                  <a:sym typeface="+mn-ea"/>
                </a:rPr>
                <a:t>阜宁</a:t>
              </a:r>
              <a:r>
                <a:rPr lang="en-US" altLang="zh-CN" sz="1800" b="1" dirty="0">
                  <a:sym typeface="+mn-ea"/>
                </a:rPr>
                <a:t>88</a:t>
              </a:r>
              <a:r>
                <a:rPr lang="en-US" sz="1800" b="1" dirty="0">
                  <a:sym typeface="+mn-ea"/>
                </a:rPr>
                <a:t>%</a:t>
              </a:r>
              <a:endParaRPr lang="en-US" sz="1800" b="1" dirty="0">
                <a:sym typeface="+mn-ea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4555"/>
              <a:ext cx="916" cy="916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2331"/>
              <a:ext cx="916" cy="916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3443"/>
              <a:ext cx="916" cy="916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0" y="6551295"/>
            <a:ext cx="121913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数据来源：SCC采购分析报表。</a:t>
            </a:r>
            <a:endParaRPr lang="zh-CN" altLang="en-US" sz="1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337978" y="4270290"/>
            <a:ext cx="4694996" cy="21276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latinLnBrk="0">
              <a:lnSpc>
                <a:spcPct val="150000"/>
              </a:lnSpc>
            </a:pP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1-5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月共计异常验收单</a:t>
            </a:r>
            <a:r>
              <a:rPr lang="en-US" altLang="zh-CN" sz="1800" dirty="0">
                <a:solidFill>
                  <a:srgbClr val="FF0000"/>
                </a:solidFill>
                <a:uFillTx/>
                <a:cs typeface="微软雅黑" panose="020B0503020204020204" pitchFamily="34" charset="-122"/>
                <a:sym typeface="+mn-ea"/>
              </a:rPr>
              <a:t>149</a:t>
            </a:r>
            <a:r>
              <a:rPr lang="zh-CN" altLang="en-US" sz="1800" dirty="0">
                <a:solidFill>
                  <a:srgbClr val="FF0000"/>
                </a:solidFill>
                <a:uFillTx/>
                <a:cs typeface="微软雅黑" panose="020B0503020204020204" pitchFamily="34" charset="-122"/>
                <a:sym typeface="+mn-ea"/>
              </a:rPr>
              <a:t>条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。</a:t>
            </a:r>
            <a:endParaRPr lang="en-US" altLang="zh-CN" sz="1800" dirty="0">
              <a:solidFill>
                <a:schemeClr val="tx1">
                  <a:lumMod val="95000"/>
                  <a:lumOff val="5000"/>
                </a:schemeClr>
              </a:solidFill>
              <a:uFillTx/>
              <a:cs typeface="微软雅黑" panose="020B0503020204020204" pitchFamily="34" charset="-122"/>
              <a:sym typeface="+mn-ea"/>
            </a:endParaRPr>
          </a:p>
          <a:p>
            <a:pPr algn="l" latinLnBrk="0"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问题共分为</a:t>
            </a: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8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类，其中突出问题：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uFillTx/>
              <a:cs typeface="微软雅黑" panose="020B0503020204020204" pitchFamily="34" charset="-122"/>
            </a:endParaRPr>
          </a:p>
          <a:p>
            <a:pPr marL="285750" indent="-285750" algn="l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验收内容不完整共计</a:t>
            </a: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52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条，占比3</a:t>
            </a: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%，</a:t>
            </a:r>
            <a:endParaRPr lang="en-US" altLang="zh-CN" sz="1800" dirty="0">
              <a:solidFill>
                <a:schemeClr val="tx1">
                  <a:lumMod val="95000"/>
                  <a:lumOff val="5000"/>
                </a:schemeClr>
              </a:solidFill>
              <a:uFillTx/>
              <a:cs typeface="微软雅黑" panose="020B0503020204020204" pitchFamily="34" charset="-122"/>
              <a:sym typeface="+mn-ea"/>
            </a:endParaRPr>
          </a:p>
          <a:p>
            <a:pPr marL="285750" indent="-285750" algn="l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验收附件不完整与签字不完整各</a:t>
            </a: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32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条，占比</a:t>
            </a: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21%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。</a:t>
            </a:r>
            <a:endParaRPr lang="en-US" altLang="zh-CN" sz="1800" dirty="0">
              <a:solidFill>
                <a:schemeClr val="tx1">
                  <a:lumMod val="95000"/>
                  <a:lumOff val="5000"/>
                </a:schemeClr>
              </a:solidFill>
              <a:uFillTx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5" y="6582410"/>
            <a:ext cx="265112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数据来源：SCC采购分析报表。</a:t>
            </a:r>
            <a:endParaRPr lang="zh-CN" altLang="en-US" sz="140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1" name="标题 4"/>
          <p:cNvSpPr>
            <a:spLocks noGrp="1"/>
          </p:cNvSpPr>
          <p:nvPr/>
        </p:nvSpPr>
        <p:spPr>
          <a:xfrm>
            <a:off x="4753610" y="319405"/>
            <a:ext cx="7438390" cy="43434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9pPr>
          </a:lstStyle>
          <a:p>
            <a:pPr algn="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2.SCC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验收单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处理数量及问题分析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4092" y="812504"/>
            <a:ext cx="8265762" cy="325016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920" y="3423920"/>
            <a:ext cx="9525" cy="95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197" y="4101371"/>
            <a:ext cx="5895561" cy="24654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4"/>
          <p:cNvSpPr>
            <a:spLocks noGrp="1"/>
          </p:cNvSpPr>
          <p:nvPr/>
        </p:nvSpPr>
        <p:spPr>
          <a:xfrm>
            <a:off x="4753610" y="319405"/>
            <a:ext cx="7438390" cy="43434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9pPr>
          </a:lstStyle>
          <a:p>
            <a:pPr algn="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2.SCC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验收单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处理数量及问题分析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885" y="1280298"/>
            <a:ext cx="7965636" cy="26901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50" y="4196715"/>
            <a:ext cx="5518785" cy="21596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039100" y="1308100"/>
            <a:ext cx="4152900" cy="46206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latinLnBrk="0">
              <a:lnSpc>
                <a:spcPct val="150000"/>
              </a:lnSpc>
            </a:pP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月共计异常验收单</a:t>
            </a: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62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条。</a:t>
            </a:r>
            <a:endParaRPr lang="en-US" altLang="zh-CN" sz="1800" dirty="0">
              <a:solidFill>
                <a:schemeClr val="tx1">
                  <a:lumMod val="95000"/>
                  <a:lumOff val="5000"/>
                </a:schemeClr>
              </a:solidFill>
              <a:uFillTx/>
              <a:cs typeface="微软雅黑" panose="020B0503020204020204" pitchFamily="34" charset="-122"/>
              <a:sym typeface="+mn-ea"/>
            </a:endParaRPr>
          </a:p>
          <a:p>
            <a:pPr algn="l" latinLnBrk="0"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问题共分为</a:t>
            </a: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7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类，其中突出问题：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uFillTx/>
              <a:cs typeface="微软雅黑" panose="020B0503020204020204" pitchFamily="34" charset="-122"/>
            </a:endParaRPr>
          </a:p>
          <a:p>
            <a:pPr marL="285750" indent="-285750" algn="l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验收附件不完整共计</a:t>
            </a: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25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条。</a:t>
            </a:r>
            <a:endParaRPr lang="en-US" altLang="zh-CN" sz="1800" dirty="0">
              <a:solidFill>
                <a:schemeClr val="tx1">
                  <a:lumMod val="95000"/>
                  <a:lumOff val="5000"/>
                </a:schemeClr>
              </a:solidFill>
              <a:uFillTx/>
              <a:cs typeface="微软雅黑" panose="020B0503020204020204" pitchFamily="34" charset="-122"/>
              <a:sym typeface="+mn-ea"/>
            </a:endParaRPr>
          </a:p>
          <a:p>
            <a:pPr marL="285750" indent="-285750" algn="l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验收内容不完整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16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条，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uFillTx/>
              <a:cs typeface="微软雅黑" panose="020B0503020204020204" pitchFamily="34" charset="-122"/>
              <a:sym typeface="+mn-ea"/>
            </a:endParaRPr>
          </a:p>
          <a:p>
            <a:pPr marL="0" indent="0" algn="l" latinLnBrk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针对问题解决方案为：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uFillTx/>
              <a:cs typeface="微软雅黑" panose="020B0503020204020204" pitchFamily="34" charset="-122"/>
              <a:sym typeface="+mn-ea"/>
            </a:endParaRPr>
          </a:p>
          <a:p>
            <a:pPr marL="342900" indent="-342900" algn="l" latinLnBrk="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规范范围：按现行采购物料明细进行规范；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uFillTx/>
              <a:cs typeface="微软雅黑" panose="020B0503020204020204" pitchFamily="34" charset="-122"/>
              <a:sym typeface="+mn-ea"/>
            </a:endParaRPr>
          </a:p>
          <a:p>
            <a:pPr marL="342900" indent="-342900" algn="l" latinLnBrk="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规范内容：验收项目、验收标准、验收附件名称、验收附件上传；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uFillTx/>
              <a:cs typeface="微软雅黑" panose="020B0503020204020204" pitchFamily="34" charset="-122"/>
              <a:sym typeface="+mn-ea"/>
            </a:endParaRPr>
          </a:p>
          <a:p>
            <a:pPr marL="342900" indent="-342900" algn="l" latinLnBrk="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微软雅黑" panose="020B0503020204020204" pitchFamily="34" charset="-122"/>
                <a:sym typeface="+mn-ea"/>
              </a:rPr>
              <a:t>内容同各公司各成本中心的代表同工梳理，确认终版。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uFillTx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5" y="6582410"/>
            <a:ext cx="265112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数据来源：SCC采购分析报表。</a:t>
            </a:r>
            <a:endParaRPr lang="zh-CN" altLang="en-US" sz="140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0" y="6532880"/>
            <a:ext cx="320738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400">
                <a:sym typeface="+mn-ea"/>
              </a:rPr>
              <a:t>数据来源：SAP</a:t>
            </a:r>
            <a:r>
              <a:rPr lang="en-US" altLang="zh-CN" sz="1400">
                <a:sym typeface="+mn-ea"/>
              </a:rPr>
              <a:t>-</a:t>
            </a:r>
            <a:r>
              <a:rPr lang="zh-CN" altLang="en-US" sz="1400">
                <a:sym typeface="+mn-ea"/>
              </a:rPr>
              <a:t>FB03、VIM分析报表。</a:t>
            </a:r>
            <a:endParaRPr lang="zh-CN" altLang="en-US" sz="14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21460" y="5651500"/>
            <a:ext cx="9507855" cy="8811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0" algn="ctr" latinLnBrk="0">
              <a:lnSpc>
                <a:spcPct val="150000"/>
              </a:lnSpc>
              <a:buFont typeface="+mj-lt"/>
              <a:buNone/>
            </a:pPr>
            <a:r>
              <a:rPr lang="zh-CN" altLang="en-US" dirty="0">
                <a:solidFill>
                  <a:srgbClr val="FF0000"/>
                </a:solidFill>
                <a:sym typeface="+mn-ea"/>
              </a:rPr>
              <a:t>1月-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5</a:t>
            </a:r>
            <a:r>
              <a:rPr lang="zh-CN" altLang="en-US" dirty="0">
                <a:solidFill>
                  <a:srgbClr val="FF0000"/>
                </a:solidFill>
                <a:sym typeface="+mn-ea"/>
              </a:rPr>
              <a:t>月，平均自动化率</a:t>
            </a:r>
            <a:r>
              <a:rPr lang="en-US" altLang="zh-CN" b="1" dirty="0">
                <a:solidFill>
                  <a:srgbClr val="FF0000"/>
                </a:solidFill>
                <a:sym typeface="+mn-ea"/>
              </a:rPr>
              <a:t>37.14%</a:t>
            </a:r>
            <a:r>
              <a:rPr lang="zh-CN" altLang="en-US" dirty="0">
                <a:sym typeface="+mn-ea"/>
              </a:rPr>
              <a:t>。</a:t>
            </a:r>
            <a:endParaRPr lang="zh-CN" altLang="en-US" dirty="0">
              <a:sym typeface="+mn-ea"/>
            </a:endParaRPr>
          </a:p>
          <a:p>
            <a:pPr marL="800100" lvl="1" indent="0" latinLnBrk="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sym typeface="+mn-ea"/>
              </a:rPr>
              <a:t>全公司</a:t>
            </a:r>
            <a:r>
              <a:rPr lang="en-US" altLang="zh-CN" dirty="0">
                <a:sym typeface="+mn-ea"/>
              </a:rPr>
              <a:t>RE</a:t>
            </a:r>
            <a:r>
              <a:rPr lang="zh-CN" altLang="en-US" dirty="0">
                <a:sym typeface="+mn-ea"/>
              </a:rPr>
              <a:t>凭证共计</a:t>
            </a:r>
            <a:r>
              <a:rPr lang="en-US" altLang="zh-CN" dirty="0">
                <a:sym typeface="+mn-ea"/>
              </a:rPr>
              <a:t>3424</a:t>
            </a:r>
            <a:r>
              <a:rPr lang="zh-CN" altLang="en-US" dirty="0">
                <a:sym typeface="+mn-ea"/>
              </a:rPr>
              <a:t>条；②本地财务处理</a:t>
            </a:r>
            <a:r>
              <a:rPr lang="en-US" altLang="zh-CN" dirty="0">
                <a:sym typeface="+mn-ea"/>
              </a:rPr>
              <a:t>2209</a:t>
            </a:r>
            <a:r>
              <a:rPr lang="zh-CN" altLang="en-US" dirty="0">
                <a:sym typeface="+mn-ea"/>
              </a:rPr>
              <a:t>条；③通过扫描处理</a:t>
            </a:r>
            <a:r>
              <a:rPr lang="en-US" altLang="zh-CN" dirty="0">
                <a:sym typeface="+mn-ea"/>
              </a:rPr>
              <a:t>1215</a:t>
            </a:r>
            <a:r>
              <a:rPr lang="zh-CN" altLang="en-US" dirty="0">
                <a:sym typeface="+mn-ea"/>
              </a:rPr>
              <a:t>条。</a:t>
            </a:r>
            <a:endParaRPr lang="zh-CN" altLang="en-US" dirty="0">
              <a:sym typeface="+mn-ea"/>
            </a:endParaRP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4753610" y="319405"/>
            <a:ext cx="7438390" cy="434340"/>
          </a:xfrm>
        </p:spPr>
        <p:txBody>
          <a:bodyPr>
            <a:noAutofit/>
          </a:bodyPr>
          <a:lstStyle/>
          <a:p>
            <a:pPr algn="r"/>
            <a:r>
              <a:rPr 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3.VIM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凭证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自动化程度分析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r="321"/>
          <a:stretch>
            <a:fillRect/>
          </a:stretch>
        </p:blipFill>
        <p:spPr>
          <a:xfrm>
            <a:off x="1744980" y="848360"/>
            <a:ext cx="8674735" cy="48666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0" y="6532880"/>
            <a:ext cx="320738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400" dirty="0">
                <a:sym typeface="+mn-ea"/>
              </a:rPr>
              <a:t>数据来源：SAP</a:t>
            </a:r>
            <a:r>
              <a:rPr lang="en-US" altLang="zh-CN" sz="1400" dirty="0">
                <a:sym typeface="+mn-ea"/>
              </a:rPr>
              <a:t>-</a:t>
            </a:r>
            <a:r>
              <a:rPr lang="zh-CN" altLang="en-US" sz="1400" dirty="0">
                <a:sym typeface="+mn-ea"/>
              </a:rPr>
              <a:t>FB03、VIM分析报表。</a:t>
            </a:r>
            <a:endParaRPr lang="zh-CN" altLang="en-US" sz="1400" dirty="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88275" y="1040130"/>
            <a:ext cx="4321175" cy="5509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0">
              <a:buFont typeface="+mj-lt"/>
              <a:buNone/>
            </a:pPr>
            <a:r>
              <a:rPr lang="en-US" altLang="zh-CN" sz="1600" b="1" dirty="0">
                <a:solidFill>
                  <a:srgbClr val="FF0000"/>
                </a:solidFill>
                <a:sym typeface="+mn-ea"/>
              </a:rPr>
              <a:t>  5</a:t>
            </a:r>
            <a:r>
              <a:rPr lang="zh-CN" altLang="en-US" sz="1600" b="1" dirty="0">
                <a:solidFill>
                  <a:srgbClr val="FF0000"/>
                </a:solidFill>
                <a:sym typeface="+mn-ea"/>
              </a:rPr>
              <a:t>月</a:t>
            </a:r>
            <a:r>
              <a:rPr lang="zh-CN" altLang="en-US" sz="1600" dirty="0">
                <a:solidFill>
                  <a:srgbClr val="FF0000"/>
                </a:solidFill>
                <a:sym typeface="+mn-ea"/>
              </a:rPr>
              <a:t>平均自动化率</a:t>
            </a:r>
            <a:r>
              <a:rPr lang="en-US" altLang="zh-CN" sz="1600" b="1" dirty="0">
                <a:solidFill>
                  <a:srgbClr val="FF0000"/>
                </a:solidFill>
                <a:sym typeface="+mn-ea"/>
              </a:rPr>
              <a:t>49%</a:t>
            </a:r>
            <a:r>
              <a:rPr lang="zh-CN" altLang="en-US" sz="1600" b="1" dirty="0">
                <a:solidFill>
                  <a:srgbClr val="FF0000"/>
                </a:solidFill>
                <a:sym typeface="+mn-ea"/>
              </a:rPr>
              <a:t>，</a:t>
            </a:r>
            <a:r>
              <a:rPr lang="zh-CN" altLang="en-US" sz="1600" dirty="0">
                <a:solidFill>
                  <a:srgbClr val="FF0000"/>
                </a:solidFill>
                <a:sym typeface="+mn-ea"/>
              </a:rPr>
              <a:t>比</a:t>
            </a:r>
            <a:r>
              <a:rPr lang="en-US" altLang="zh-CN" sz="1600" dirty="0">
                <a:solidFill>
                  <a:srgbClr val="FF0000"/>
                </a:solidFill>
                <a:sym typeface="+mn-ea"/>
              </a:rPr>
              <a:t>4</a:t>
            </a:r>
            <a:r>
              <a:rPr lang="zh-CN" altLang="en-US" sz="1600" dirty="0">
                <a:solidFill>
                  <a:srgbClr val="FF0000"/>
                </a:solidFill>
                <a:sym typeface="+mn-ea"/>
              </a:rPr>
              <a:t>月相比</a:t>
            </a:r>
            <a:r>
              <a:rPr lang="zh-CN" altLang="en-US" sz="1600" b="1" dirty="0">
                <a:solidFill>
                  <a:srgbClr val="FF0000"/>
                </a:solidFill>
                <a:sym typeface="+mn-ea"/>
              </a:rPr>
              <a:t>，提升</a:t>
            </a:r>
            <a:r>
              <a:rPr lang="en-US" altLang="zh-CN" sz="1600" dirty="0">
                <a:solidFill>
                  <a:srgbClr val="FF0000"/>
                </a:solidFill>
                <a:sym typeface="+mn-ea"/>
              </a:rPr>
              <a:t>9%</a:t>
            </a:r>
            <a:r>
              <a:rPr lang="zh-CN" altLang="en-US" sz="1600" dirty="0">
                <a:solidFill>
                  <a:srgbClr val="FF0000"/>
                </a:solidFill>
                <a:sym typeface="+mn-ea"/>
              </a:rPr>
              <a:t>。</a:t>
            </a:r>
            <a:endParaRPr lang="zh-CN" altLang="en-US" sz="1600" dirty="0">
              <a:sym typeface="+mn-ea"/>
            </a:endParaRPr>
          </a:p>
          <a:p>
            <a:pPr marL="800100" lvl="2" indent="-342900">
              <a:buFont typeface="+mj-ea"/>
              <a:buAutoNum type="circleNumDbPlain"/>
            </a:pPr>
            <a:r>
              <a:rPr lang="en-US" altLang="zh-CN" sz="1600" dirty="0">
                <a:sym typeface="+mn-ea"/>
              </a:rPr>
              <a:t>5</a:t>
            </a:r>
            <a:r>
              <a:rPr lang="zh-CN" altLang="en-US" sz="1600" dirty="0">
                <a:sym typeface="+mn-ea"/>
              </a:rPr>
              <a:t>月全公司</a:t>
            </a:r>
            <a:r>
              <a:rPr lang="en-US" altLang="zh-CN" sz="1600" dirty="0">
                <a:sym typeface="+mn-ea"/>
              </a:rPr>
              <a:t>RE</a:t>
            </a:r>
            <a:r>
              <a:rPr lang="zh-CN" altLang="en-US" sz="1600" dirty="0">
                <a:sym typeface="+mn-ea"/>
              </a:rPr>
              <a:t>凭证</a:t>
            </a:r>
            <a:r>
              <a:rPr lang="en-US" altLang="zh-CN" sz="1600" dirty="0">
                <a:sym typeface="+mn-ea"/>
              </a:rPr>
              <a:t>1081</a:t>
            </a:r>
            <a:r>
              <a:rPr lang="zh-CN" altLang="en-US" sz="1600" dirty="0">
                <a:sym typeface="+mn-ea"/>
              </a:rPr>
              <a:t>条；</a:t>
            </a:r>
            <a:endParaRPr lang="zh-CN" altLang="en-US" sz="1600" dirty="0">
              <a:sym typeface="+mn-ea"/>
            </a:endParaRPr>
          </a:p>
          <a:p>
            <a:pPr marL="800100" lvl="2" indent="-342900">
              <a:buFont typeface="+mj-ea"/>
              <a:buAutoNum type="circleNumDbPlain"/>
            </a:pPr>
            <a:r>
              <a:rPr lang="zh-CN" altLang="en-US" sz="1600" dirty="0">
                <a:sym typeface="+mn-ea"/>
              </a:rPr>
              <a:t>本地财务处理</a:t>
            </a:r>
            <a:r>
              <a:rPr lang="en-US" altLang="zh-CN" sz="1600" dirty="0">
                <a:sym typeface="+mn-ea"/>
              </a:rPr>
              <a:t>550</a:t>
            </a:r>
            <a:r>
              <a:rPr lang="zh-CN" altLang="en-US" sz="1600" dirty="0">
                <a:sym typeface="+mn-ea"/>
              </a:rPr>
              <a:t>条；</a:t>
            </a:r>
            <a:endParaRPr lang="zh-CN" altLang="en-US" sz="1600" dirty="0">
              <a:sym typeface="+mn-ea"/>
            </a:endParaRPr>
          </a:p>
          <a:p>
            <a:pPr marL="800100" lvl="2" indent="-342900">
              <a:buFont typeface="+mj-ea"/>
              <a:buAutoNum type="circleNumDbPlain"/>
            </a:pPr>
            <a:r>
              <a:rPr lang="zh-CN" altLang="en-US" sz="1600" dirty="0">
                <a:sym typeface="+mn-ea"/>
              </a:rPr>
              <a:t>通过扫描处理</a:t>
            </a:r>
            <a:r>
              <a:rPr lang="en-US" altLang="zh-CN" sz="1600" dirty="0">
                <a:sym typeface="+mn-ea"/>
              </a:rPr>
              <a:t>531</a:t>
            </a:r>
            <a:r>
              <a:rPr lang="zh-CN" altLang="en-US" sz="1600" dirty="0">
                <a:sym typeface="+mn-ea"/>
              </a:rPr>
              <a:t>条。</a:t>
            </a:r>
            <a:endParaRPr lang="zh-CN" altLang="en-US" sz="1600" dirty="0">
              <a:sym typeface="+mn-ea"/>
            </a:endParaRPr>
          </a:p>
          <a:p>
            <a:pPr marL="800100" lvl="2" indent="-342900">
              <a:buFont typeface="+mj-ea"/>
              <a:buAutoNum type="circleNumDbPlain"/>
            </a:pPr>
            <a:r>
              <a:rPr lang="en-US" altLang="zh-CN" sz="1600" dirty="0">
                <a:sym typeface="+mn-ea"/>
              </a:rPr>
              <a:t>5</a:t>
            </a:r>
            <a:r>
              <a:rPr lang="zh-CN" altLang="en-US" sz="1600" dirty="0">
                <a:sym typeface="+mn-ea"/>
              </a:rPr>
              <a:t>月凭证</a:t>
            </a:r>
            <a:r>
              <a:rPr lang="zh-CN" altLang="en-US" sz="1600" dirty="0">
                <a:solidFill>
                  <a:srgbClr val="FF0000"/>
                </a:solidFill>
                <a:sym typeface="+mn-ea"/>
              </a:rPr>
              <a:t>自动化程度最高</a:t>
            </a:r>
            <a:r>
              <a:rPr lang="zh-CN" altLang="en-US" sz="1600" dirty="0">
                <a:sym typeface="+mn-ea"/>
              </a:rPr>
              <a:t>的公司。</a:t>
            </a:r>
            <a:endParaRPr lang="zh-CN" altLang="en-US" sz="1600" dirty="0"/>
          </a:p>
          <a:p>
            <a:pPr marL="457200" lvl="2" indent="0">
              <a:buFont typeface="+mj-ea"/>
              <a:buNone/>
            </a:pPr>
            <a:endParaRPr lang="zh-CN" altLang="en-US" sz="1600" dirty="0"/>
          </a:p>
          <a:p>
            <a:pPr marL="800100" lvl="2" indent="-342900">
              <a:buFont typeface="+mj-ea"/>
              <a:buAutoNum type="circleNumDbPlain"/>
            </a:pPr>
            <a:endParaRPr lang="zh-CN" altLang="en-US" sz="1600" dirty="0"/>
          </a:p>
          <a:p>
            <a:pPr marL="800100" lvl="2" indent="-342900">
              <a:buFont typeface="+mj-ea"/>
              <a:buAutoNum type="circleNumDbPlain"/>
            </a:pPr>
            <a:endParaRPr lang="zh-CN" altLang="en-US" sz="1600" dirty="0"/>
          </a:p>
          <a:p>
            <a:pPr marL="800100" lvl="2" indent="-342900">
              <a:buFont typeface="+mj-ea"/>
              <a:buAutoNum type="circleNumDbPlain"/>
            </a:pPr>
            <a:endParaRPr lang="zh-CN" altLang="en-US" sz="1600" dirty="0"/>
          </a:p>
          <a:p>
            <a:pPr marL="800100" lvl="2" indent="-342900">
              <a:buFont typeface="+mj-ea"/>
              <a:buAutoNum type="circleNumDbPlain"/>
            </a:pPr>
            <a:endParaRPr lang="zh-CN" altLang="en-US" sz="1600" dirty="0"/>
          </a:p>
          <a:p>
            <a:pPr marL="800100" lvl="2" indent="-342900">
              <a:buFont typeface="+mj-ea"/>
              <a:buAutoNum type="circleNumDbPlain"/>
            </a:pPr>
            <a:endParaRPr lang="en-US" altLang="zh-CN" sz="1600" dirty="0"/>
          </a:p>
          <a:p>
            <a:pPr marL="800100" lvl="2" indent="-342900">
              <a:buFont typeface="+mj-ea"/>
              <a:buAutoNum type="circleNumDbPlain"/>
            </a:pPr>
            <a:endParaRPr lang="en-US" altLang="zh-CN" sz="1600" dirty="0"/>
          </a:p>
          <a:p>
            <a:pPr marL="457200" lvl="2"/>
            <a:endParaRPr lang="en-US" altLang="zh-CN" sz="1600" dirty="0"/>
          </a:p>
          <a:p>
            <a:pPr marL="457200" lvl="2"/>
            <a:endParaRPr lang="zh-CN" altLang="en-US" sz="1600" dirty="0"/>
          </a:p>
          <a:p>
            <a:pPr marL="457200" lvl="2" indent="0">
              <a:buFont typeface="+mj-ea"/>
              <a:buNone/>
            </a:pPr>
            <a:r>
              <a:rPr lang="zh-CN" altLang="en-US" sz="1600" dirty="0">
                <a:sym typeface="+mn-ea"/>
              </a:rPr>
              <a:t>总部</a:t>
            </a:r>
            <a:r>
              <a:rPr lang="en-US" altLang="zh-CN" sz="1600" dirty="0">
                <a:sym typeface="+mn-ea"/>
              </a:rPr>
              <a:t>AB</a:t>
            </a:r>
            <a:r>
              <a:rPr lang="zh-CN" altLang="en-US" sz="1600" dirty="0">
                <a:sym typeface="+mn-ea"/>
              </a:rPr>
              <a:t>类材料发票手工处理数据较大，</a:t>
            </a:r>
            <a:r>
              <a:rPr lang="zh-CN" altLang="en-US" sz="1600" dirty="0">
                <a:solidFill>
                  <a:srgbClr val="FF0000"/>
                </a:solidFill>
                <a:sym typeface="+mn-ea"/>
              </a:rPr>
              <a:t>建议优化方向</a:t>
            </a:r>
            <a:r>
              <a:rPr lang="zh-CN" altLang="en-US" sz="1600" dirty="0">
                <a:sym typeface="+mn-ea"/>
              </a:rPr>
              <a:t>：</a:t>
            </a:r>
            <a:endParaRPr lang="zh-CN" altLang="en-US" sz="1600" dirty="0"/>
          </a:p>
          <a:p>
            <a:pPr marL="800100" lvl="1" indent="-342900">
              <a:buFont typeface="+mj-ea"/>
              <a:buAutoNum type="circleNumDbPlain"/>
            </a:pPr>
            <a:r>
              <a:rPr lang="zh-CN" altLang="en-US" sz="1600" dirty="0">
                <a:sym typeface="+mn-ea"/>
              </a:rPr>
              <a:t>目前发票张数超</a:t>
            </a:r>
            <a:r>
              <a:rPr lang="en-US" altLang="zh-CN" sz="1600" dirty="0">
                <a:sym typeface="+mn-ea"/>
              </a:rPr>
              <a:t>10</a:t>
            </a:r>
            <a:r>
              <a:rPr lang="zh-CN" altLang="en-US" sz="1600" dirty="0">
                <a:sym typeface="+mn-ea"/>
              </a:rPr>
              <a:t>张需手工处理，建议系统对发票张数不做限制；</a:t>
            </a:r>
            <a:endParaRPr lang="zh-CN" altLang="en-US" sz="1600" dirty="0"/>
          </a:p>
          <a:p>
            <a:pPr marL="800100" lvl="1" indent="-342900">
              <a:buFont typeface="+mj-ea"/>
              <a:buAutoNum type="circleNumDbPlain"/>
            </a:pPr>
            <a:r>
              <a:rPr lang="zh-CN" altLang="en-US" sz="1600" dirty="0">
                <a:sym typeface="+mn-ea"/>
              </a:rPr>
              <a:t>目前</a:t>
            </a:r>
            <a:r>
              <a:rPr lang="zh-CN" altLang="en-US" sz="1600" dirty="0">
                <a:solidFill>
                  <a:srgbClr val="FF0000"/>
                </a:solidFill>
                <a:sym typeface="+mn-ea"/>
              </a:rPr>
              <a:t>含税</a:t>
            </a:r>
            <a:r>
              <a:rPr lang="zh-CN" altLang="en-US" sz="1600" dirty="0">
                <a:sym typeface="+mn-ea"/>
              </a:rPr>
              <a:t>金额差异超过</a:t>
            </a:r>
            <a:r>
              <a:rPr lang="en-US" altLang="zh-CN" sz="1600" dirty="0">
                <a:sym typeface="+mn-ea"/>
              </a:rPr>
              <a:t>1</a:t>
            </a:r>
            <a:r>
              <a:rPr lang="zh-CN" altLang="en-US" sz="1600" dirty="0">
                <a:sym typeface="+mn-ea"/>
              </a:rPr>
              <a:t>元需手工处理，建议</a:t>
            </a:r>
            <a:r>
              <a:rPr lang="zh-CN" altLang="en-US" sz="1600" dirty="0">
                <a:solidFill>
                  <a:srgbClr val="FF0000"/>
                </a:solidFill>
                <a:sym typeface="+mn-ea"/>
              </a:rPr>
              <a:t>改为不含税</a:t>
            </a:r>
            <a:r>
              <a:rPr lang="zh-CN" altLang="en-US" sz="1600" dirty="0">
                <a:sym typeface="+mn-ea"/>
              </a:rPr>
              <a:t>金额超过</a:t>
            </a:r>
            <a:r>
              <a:rPr lang="en-US" altLang="zh-CN" sz="1600" dirty="0">
                <a:sym typeface="+mn-ea"/>
              </a:rPr>
              <a:t>1</a:t>
            </a:r>
            <a:r>
              <a:rPr lang="zh-CN" altLang="en-US" sz="1600" dirty="0">
                <a:sym typeface="+mn-ea"/>
              </a:rPr>
              <a:t>元手工处理，避免税率变更导致大量手工处理凭证。</a:t>
            </a:r>
            <a:endParaRPr lang="zh-CN" altLang="en-US" sz="1600" dirty="0"/>
          </a:p>
        </p:txBody>
      </p:sp>
      <p:grpSp>
        <p:nvGrpSpPr>
          <p:cNvPr id="13" name="组合 12"/>
          <p:cNvGrpSpPr/>
          <p:nvPr/>
        </p:nvGrpSpPr>
        <p:grpSpPr>
          <a:xfrm>
            <a:off x="8916193" y="2431704"/>
            <a:ext cx="2238836" cy="1597025"/>
            <a:chOff x="13971" y="2331"/>
            <a:chExt cx="4279" cy="3140"/>
          </a:xfrm>
        </p:grpSpPr>
        <p:sp>
          <p:nvSpPr>
            <p:cNvPr id="16" name="文本框 15"/>
            <p:cNvSpPr txBox="1"/>
            <p:nvPr/>
          </p:nvSpPr>
          <p:spPr>
            <a:xfrm>
              <a:off x="14898" y="2425"/>
              <a:ext cx="2896" cy="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zh-CN" altLang="en-US" sz="1800" b="1" dirty="0">
                  <a:sym typeface="+mn-ea"/>
                </a:rPr>
                <a:t>白城</a:t>
              </a:r>
              <a:r>
                <a:rPr lang="en-US" altLang="zh-CN" sz="1800" b="1" dirty="0">
                  <a:sym typeface="+mn-ea"/>
                </a:rPr>
                <a:t>85%</a:t>
              </a:r>
              <a:endParaRPr lang="zh-CN" altLang="en-US" sz="1800" b="1" dirty="0"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4898" y="3537"/>
              <a:ext cx="2895" cy="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zh-CN" altLang="en-US" sz="1800" b="1" dirty="0">
                  <a:sym typeface="+mn-ea"/>
                </a:rPr>
                <a:t>锡林</a:t>
              </a:r>
              <a:r>
                <a:rPr lang="en-US" altLang="zh-CN" sz="1800" b="1" dirty="0">
                  <a:sym typeface="+mn-ea"/>
                </a:rPr>
                <a:t>78.46%</a:t>
              </a:r>
              <a:endParaRPr lang="en-US" altLang="zh-CN" sz="1800" b="1" dirty="0"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4898" y="4651"/>
              <a:ext cx="3352" cy="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zh-CN" sz="1800" b="1" dirty="0">
                  <a:sym typeface="+mn-ea"/>
                </a:rPr>
                <a:t>萍乡</a:t>
              </a:r>
              <a:r>
                <a:rPr lang="en-US" altLang="zh-CN" sz="1800" b="1" dirty="0">
                  <a:sym typeface="+mn-ea"/>
                </a:rPr>
                <a:t>72.82%</a:t>
              </a:r>
              <a:endParaRPr lang="en-US" sz="1800" b="1" dirty="0">
                <a:sym typeface="+mn-ea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4555"/>
              <a:ext cx="916" cy="916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2331"/>
              <a:ext cx="916" cy="916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3443"/>
              <a:ext cx="916" cy="916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" y="1213618"/>
            <a:ext cx="7879223" cy="4428728"/>
          </a:xfrm>
          <a:prstGeom prst="rect">
            <a:avLst/>
          </a:prstGeom>
        </p:spPr>
      </p:pic>
      <p:sp>
        <p:nvSpPr>
          <p:cNvPr id="14" name="标题 12"/>
          <p:cNvSpPr>
            <a:spLocks noGrp="1"/>
          </p:cNvSpPr>
          <p:nvPr>
            <p:ph type="title"/>
          </p:nvPr>
        </p:nvSpPr>
        <p:spPr>
          <a:xfrm>
            <a:off x="4753610" y="319405"/>
            <a:ext cx="7438390" cy="434340"/>
          </a:xfrm>
        </p:spPr>
        <p:txBody>
          <a:bodyPr>
            <a:noAutofit/>
          </a:bodyPr>
          <a:lstStyle/>
          <a:p>
            <a:pPr algn="r"/>
            <a:r>
              <a:rPr 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3.VIM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凭证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自动化程度分析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869939" y="329114"/>
            <a:ext cx="6322061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3.VIM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凭证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---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处理数量及问题分析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0920" y="845820"/>
            <a:ext cx="845820" cy="124523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120255" y="845820"/>
            <a:ext cx="4737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</a:rPr>
              <a:t>2021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</a:rPr>
              <a:t>年</a:t>
            </a:r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</a:rPr>
              <a:t>1-5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</a:rPr>
              <a:t>月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</a:rPr>
              <a:t>各公司扫描发票申请单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</a:rPr>
              <a:t>1215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</a:rPr>
              <a:t>条：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+mn-lt"/>
              <a:ea typeface="+mn-lt"/>
              <a:cs typeface="+mn-lt"/>
            </a:endParaRPr>
          </a:p>
          <a:p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其中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自动过账</a:t>
            </a:r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432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条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，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+mn-lt"/>
              <a:ea typeface="+mn-lt"/>
              <a:cs typeface="+mn-lt"/>
              <a:sym typeface="+mn-ea"/>
            </a:endParaRPr>
          </a:p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报销中心共处理</a:t>
            </a:r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783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条。</a:t>
            </a:r>
            <a:endParaRPr lang="zh-CN" altLang="zh-CN" sz="1600" b="1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+mn-ea"/>
              <a:ea typeface="+mn-ea"/>
              <a:cs typeface="+mn-lt"/>
              <a:sym typeface="+mn-ea"/>
            </a:endParaRPr>
          </a:p>
          <a:p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其中，干预过账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520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条，问题作废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263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条。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+mn-lt"/>
              <a:ea typeface="+mn-lt"/>
              <a:cs typeface="+mn-lt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022" y="2006223"/>
            <a:ext cx="3631565" cy="17405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616" y="4828440"/>
            <a:ext cx="3465073" cy="1666524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7231697" y="3751222"/>
            <a:ext cx="4398823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5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月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各公司扫描发票申请单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610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条：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+mn-lt"/>
              <a:ea typeface="+mn-lt"/>
              <a:cs typeface="+mn-lt"/>
            </a:endParaRPr>
          </a:p>
          <a:p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其中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自动过账</a:t>
            </a:r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298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条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，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+mn-lt"/>
              <a:ea typeface="+mn-lt"/>
              <a:cs typeface="+mn-lt"/>
              <a:sym typeface="+mn-ea"/>
            </a:endParaRPr>
          </a:p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报销中心共处理</a:t>
            </a:r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312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条。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+mn-lt"/>
              <a:ea typeface="+mn-lt"/>
              <a:cs typeface="+mn-lt"/>
              <a:sym typeface="+mn-ea"/>
            </a:endParaRPr>
          </a:p>
          <a:p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其中，干预过账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217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条，问题作废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95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条。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+mn-lt"/>
              <a:ea typeface="+mn-lt"/>
              <a:cs typeface="+mn-lt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450" y="3875405"/>
            <a:ext cx="1000760" cy="134874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872855" y="6551295"/>
            <a:ext cx="320738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400">
                <a:sym typeface="+mn-ea"/>
              </a:rPr>
              <a:t>数据来源：SAP</a:t>
            </a:r>
            <a:r>
              <a:rPr lang="en-US" altLang="zh-CN" sz="1400">
                <a:sym typeface="+mn-ea"/>
              </a:rPr>
              <a:t>-</a:t>
            </a:r>
            <a:r>
              <a:rPr lang="zh-CN" altLang="en-US" sz="1400">
                <a:sym typeface="+mn-ea"/>
              </a:rPr>
              <a:t>FB03、VIM分析报表。</a:t>
            </a:r>
            <a:endParaRPr lang="zh-CN" altLang="en-US" sz="140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479" y="3905491"/>
            <a:ext cx="5112881" cy="29525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l="1740" r="934"/>
          <a:stretch>
            <a:fillRect/>
          </a:stretch>
        </p:blipFill>
        <p:spPr>
          <a:xfrm>
            <a:off x="561479" y="845820"/>
            <a:ext cx="5112880" cy="302278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7908345" y="303696"/>
            <a:ext cx="42836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3.VIM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凭证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---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问题分析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/>
          <a:srcRect t="242"/>
          <a:stretch>
            <a:fillRect/>
          </a:stretch>
        </p:blipFill>
        <p:spPr>
          <a:xfrm>
            <a:off x="235586" y="861392"/>
            <a:ext cx="7169468" cy="3935896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0" y="6583058"/>
            <a:ext cx="320738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400" dirty="0">
                <a:sym typeface="+mn-ea"/>
              </a:rPr>
              <a:t>数据来源：SAP</a:t>
            </a:r>
            <a:r>
              <a:rPr lang="en-US" altLang="zh-CN" sz="1400" dirty="0">
                <a:sym typeface="+mn-ea"/>
              </a:rPr>
              <a:t>-</a:t>
            </a:r>
            <a:r>
              <a:rPr lang="zh-CN" altLang="en-US" sz="1400" dirty="0">
                <a:sym typeface="+mn-ea"/>
              </a:rPr>
              <a:t>FB03、VIM分析报表。</a:t>
            </a:r>
            <a:endParaRPr lang="zh-CN" altLang="en-US" sz="1400" dirty="0"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642745" y="4602480"/>
            <a:ext cx="9892665" cy="19014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5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月各公司扫描发票申请单共计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610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条，其中</a:t>
            </a:r>
            <a:r>
              <a:rPr lang="zh-CN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报销中心处理过账及作废共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312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条，占总量</a:t>
            </a:r>
            <a:r>
              <a:rPr lang="en-US" altLang="zh-CN" sz="1600" b="1" dirty="0">
                <a:solidFill>
                  <a:srgbClr val="C00000"/>
                </a:solidFill>
                <a:uFillTx/>
                <a:latin typeface="+mn-lt"/>
                <a:ea typeface="+mn-lt"/>
                <a:cs typeface="+mn-lt"/>
                <a:sym typeface="+mn-ea"/>
              </a:rPr>
              <a:t>51%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+mn-lt"/>
                <a:ea typeface="+mn-lt"/>
                <a:cs typeface="+mn-lt"/>
                <a:sym typeface="+mn-ea"/>
              </a:rPr>
              <a:t>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+mn-lt"/>
              <a:ea typeface="+mn-lt"/>
              <a:cs typeface="+mn-lt"/>
              <a:sym typeface="+mn-ea"/>
            </a:endParaRP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uFillTx/>
                <a:cs typeface="微软雅黑" panose="020B0503020204020204" pitchFamily="34" charset="-122"/>
                <a:sym typeface="+mn-ea"/>
              </a:rPr>
              <a:t>问题分析：结合</a:t>
            </a:r>
            <a:r>
              <a:rPr lang="en-US" sz="1600" dirty="0">
                <a:uFillTx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600" dirty="0">
                <a:uFillTx/>
                <a:cs typeface="微软雅黑" panose="020B0503020204020204" pitchFamily="34" charset="-122"/>
                <a:sym typeface="+mn-ea"/>
              </a:rPr>
              <a:t>月的数据统计，发现上半月发票申请单数量较少，推迟到月末集中提交。</a:t>
            </a:r>
            <a:endParaRPr lang="zh-CN" altLang="en-US" sz="1600" dirty="0">
              <a:solidFill>
                <a:schemeClr val="tx1"/>
              </a:solidFill>
              <a:uFillTx/>
              <a:cs typeface="微软雅黑" panose="020B0503020204020204" pitchFamily="34" charset="-122"/>
              <a:sym typeface="+mn-ea"/>
            </a:endParaRP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uFillTx/>
                <a:cs typeface="微软雅黑" panose="020B0503020204020204" pitchFamily="34" charset="-122"/>
                <a:sym typeface="+mn-ea"/>
              </a:rPr>
              <a:t>其中最后一周处理</a:t>
            </a:r>
            <a:r>
              <a:rPr lang="zh-CN" altLang="en-US" sz="1600" dirty="0">
                <a:cs typeface="微软雅黑" panose="020B0503020204020204" pitchFamily="34" charset="-122"/>
                <a:sym typeface="+mn-ea"/>
              </a:rPr>
              <a:t>发票申请单</a:t>
            </a:r>
            <a:r>
              <a:rPr lang="zh-CN" sz="1600" dirty="0">
                <a:uFillTx/>
                <a:cs typeface="微软雅黑" panose="020B0503020204020204" pitchFamily="34" charset="-122"/>
                <a:sym typeface="+mn-ea"/>
              </a:rPr>
              <a:t>数量</a:t>
            </a:r>
            <a:r>
              <a:rPr lang="zh-CN" altLang="en-US" sz="1600" dirty="0">
                <a:uFillTx/>
                <a:cs typeface="微软雅黑" panose="020B0503020204020204" pitchFamily="34" charset="-122"/>
                <a:sym typeface="+mn-ea"/>
              </a:rPr>
              <a:t>激增，</a:t>
            </a:r>
            <a:r>
              <a:rPr lang="zh-CN" sz="1600" dirty="0">
                <a:uFillTx/>
                <a:cs typeface="微软雅黑" panose="020B0503020204020204" pitchFamily="34" charset="-122"/>
                <a:sym typeface="+mn-ea"/>
              </a:rPr>
              <a:t>最后一周</a:t>
            </a:r>
            <a:r>
              <a:rPr lang="zh-CN" altLang="en-US" sz="1600" dirty="0">
                <a:uFillTx/>
                <a:cs typeface="微软雅黑" panose="020B0503020204020204" pitchFamily="34" charset="-122"/>
                <a:sym typeface="+mn-ea"/>
              </a:rPr>
              <a:t>集中处理量占本月比例高达</a:t>
            </a:r>
            <a:r>
              <a:rPr lang="en-US" altLang="zh-CN" sz="1600" b="1" dirty="0">
                <a:solidFill>
                  <a:srgbClr val="FF0000"/>
                </a:solidFill>
                <a:uFillTx/>
                <a:cs typeface="微软雅黑" panose="020B0503020204020204" pitchFamily="34" charset="-122"/>
                <a:sym typeface="+mn-ea"/>
              </a:rPr>
              <a:t>62%</a:t>
            </a:r>
            <a:r>
              <a:rPr lang="zh-CN" altLang="en-US" sz="1600" b="1" dirty="0">
                <a:solidFill>
                  <a:schemeClr val="tx1"/>
                </a:solidFill>
                <a:uFillTx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1600" dirty="0">
              <a:solidFill>
                <a:schemeClr val="tx1"/>
              </a:solidFill>
              <a:uFillTx/>
              <a:cs typeface="微软雅黑" panose="020B0503020204020204" pitchFamily="34" charset="-122"/>
              <a:sym typeface="+mn-ea"/>
            </a:endParaRP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uFillTx/>
                <a:sym typeface="+mn-ea"/>
              </a:rPr>
              <a:t>建议：</a:t>
            </a:r>
            <a:r>
              <a:rPr lang="en-US" altLang="zh-CN" sz="1600" dirty="0">
                <a:uFillTx/>
                <a:sym typeface="+mn-ea"/>
              </a:rPr>
              <a:t> 1.</a:t>
            </a:r>
            <a:r>
              <a:rPr lang="zh-CN" altLang="en-US" sz="1600" dirty="0">
                <a:uFillTx/>
                <a:sym typeface="+mn-ea"/>
              </a:rPr>
              <a:t>各公司需合理安排业务处理时间，将整体业务处理前置，避免影响本地财务结账及清账。</a:t>
            </a:r>
            <a:endParaRPr lang="zh-CN" altLang="en-US" sz="1600" dirty="0">
              <a:uFillTx/>
              <a:sym typeface="+mn-ea"/>
            </a:endParaRP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uFillTx/>
                <a:sym typeface="+mn-ea"/>
              </a:rPr>
              <a:t>            2.</a:t>
            </a:r>
            <a:r>
              <a:rPr lang="zh-CN" altLang="en-US" sz="1600" dirty="0">
                <a:uFillTx/>
                <a:sym typeface="+mn-ea"/>
              </a:rPr>
              <a:t>因月底需提取资金计划，建议系统设置每月</a:t>
            </a:r>
            <a:r>
              <a:rPr lang="en-US" altLang="zh-CN" sz="1600" dirty="0">
                <a:uFillTx/>
                <a:sym typeface="+mn-ea"/>
              </a:rPr>
              <a:t>27</a:t>
            </a:r>
            <a:r>
              <a:rPr lang="zh-CN" altLang="en-US" sz="1600" dirty="0">
                <a:uFillTx/>
                <a:sym typeface="+mn-ea"/>
              </a:rPr>
              <a:t>日中午</a:t>
            </a:r>
            <a:r>
              <a:rPr lang="en-US" altLang="zh-CN" sz="1600" dirty="0">
                <a:uFillTx/>
                <a:sym typeface="+mn-ea"/>
              </a:rPr>
              <a:t>12</a:t>
            </a:r>
            <a:r>
              <a:rPr lang="zh-CN" altLang="en-US" sz="1600" dirty="0">
                <a:uFillTx/>
                <a:sym typeface="+mn-ea"/>
              </a:rPr>
              <a:t>点后，暂停创建发票申请单。</a:t>
            </a:r>
            <a:endParaRPr lang="zh-CN" altLang="en-US" sz="1600" dirty="0">
              <a:uFillTx/>
              <a:sym typeface="+mn-ea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112" y="1397952"/>
            <a:ext cx="1968500" cy="171513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067" y="861392"/>
            <a:ext cx="1136015" cy="15316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12" name="Rectangle 4"/>
          <p:cNvSpPr>
            <a:spLocks noGrp="1" noChangeArrowheads="1"/>
          </p:cNvSpPr>
          <p:nvPr/>
        </p:nvSpPr>
        <p:spPr bwMode="auto">
          <a:xfrm>
            <a:off x="427367" y="389981"/>
            <a:ext cx="1809751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D6000F"/>
                </a:solidFill>
                <a:latin typeface="+mj-ea"/>
                <a:ea typeface="+mj-ea"/>
                <a:cs typeface="+mn-ea"/>
                <a:sym typeface="+mn-lt"/>
              </a:rPr>
              <a:t>目 录</a:t>
            </a:r>
            <a:endParaRPr lang="zh-CN" altLang="en-US" sz="4000" b="1" dirty="0">
              <a:solidFill>
                <a:srgbClr val="D6000F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7210425" y="2059305"/>
            <a:ext cx="4745355" cy="2707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采购应付业务分析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457200" indent="-457200"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合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同评审流程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457200" indent="-457200"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SCC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验收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457200" indent="-457200"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VIM凭证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处理</a:t>
            </a:r>
            <a:endParaRPr lang="en-US" altLang="zh-CN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457200" indent="-457200"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SAP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付款单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66890" y="2244090"/>
            <a:ext cx="175260" cy="184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7210425" y="5068570"/>
            <a:ext cx="474599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个人报销业务</a:t>
            </a:r>
            <a:r>
              <a:rPr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分析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753610" y="319405"/>
            <a:ext cx="7438390" cy="434340"/>
          </a:xfrm>
        </p:spPr>
        <p:txBody>
          <a:bodyPr>
            <a:noAutofit/>
          </a:bodyPr>
          <a:lstStyle/>
          <a:p>
            <a:pPr algn="r"/>
            <a:r>
              <a:rPr 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3.VIM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凭证处理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异常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问题分析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6582410"/>
            <a:ext cx="607885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None/>
            </a:pPr>
            <a:r>
              <a:rPr lang="zh-CN" altLang="en-US" sz="1200" dirty="0">
                <a:sym typeface="+mn-ea"/>
              </a:rPr>
              <a:t>因系统暂无法统计手工干预过账的原因分析及数量，本次分析仅对重点问题进行描述。</a:t>
            </a:r>
            <a:endParaRPr lang="zh-CN" altLang="en-US" sz="1200" dirty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2245" y="850900"/>
            <a:ext cx="7229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根据</a:t>
            </a:r>
            <a:r>
              <a:rPr lang="en-US" altLang="zh-CN"/>
              <a:t>4</a:t>
            </a:r>
            <a:r>
              <a:rPr lang="zh-CN" altLang="en-US"/>
              <a:t>月和</a:t>
            </a:r>
            <a:r>
              <a:rPr lang="en-US" altLang="zh-CN"/>
              <a:t>5</a:t>
            </a:r>
            <a:r>
              <a:rPr lang="zh-CN" altLang="en-US"/>
              <a:t>月的数据统计，</a:t>
            </a:r>
            <a:r>
              <a:rPr lang="en-US" altLang="zh-CN"/>
              <a:t>5</a:t>
            </a:r>
            <a:r>
              <a:rPr lang="zh-CN" altLang="en-US"/>
              <a:t>月干预作废</a:t>
            </a:r>
            <a:r>
              <a:rPr lang="en-US" altLang="zh-CN"/>
              <a:t>95</a:t>
            </a:r>
            <a:r>
              <a:rPr lang="zh-CN" altLang="en-US"/>
              <a:t>条，对比</a:t>
            </a:r>
            <a:r>
              <a:rPr lang="en-US" altLang="zh-CN"/>
              <a:t>4</a:t>
            </a:r>
            <a:r>
              <a:rPr lang="zh-CN" altLang="en-US"/>
              <a:t>月多出</a:t>
            </a:r>
            <a:r>
              <a:rPr lang="en-US" altLang="zh-CN"/>
              <a:t>49</a:t>
            </a:r>
            <a:r>
              <a:rPr lang="zh-CN" altLang="en-US"/>
              <a:t>条。</a:t>
            </a:r>
            <a:endParaRPr lang="en-US" altLang="zh-CN"/>
          </a:p>
        </p:txBody>
      </p:sp>
      <p:graphicFrame>
        <p:nvGraphicFramePr>
          <p:cNvPr id="12" name="表格 11"/>
          <p:cNvGraphicFramePr/>
          <p:nvPr>
            <p:custDataLst>
              <p:tags r:id="rId1"/>
            </p:custDataLst>
          </p:nvPr>
        </p:nvGraphicFramePr>
        <p:xfrm>
          <a:off x="320675" y="1219200"/>
          <a:ext cx="11544300" cy="1968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960"/>
                <a:gridCol w="2167255"/>
                <a:gridCol w="1968500"/>
                <a:gridCol w="6839585"/>
              </a:tblGrid>
              <a:tr h="33972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zh-CN" sz="1500" spc="12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序</a:t>
                      </a:r>
                      <a:endParaRPr lang="zh-CN" altLang="zh-CN" sz="1500" spc="12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  <a:sym typeface="+mn-ea"/>
                      </a:endParaRPr>
                    </a:p>
                  </a:txBody>
                  <a:tcPr marL="25400" marR="25400" marT="6350" marB="635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spc="12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作废原因</a:t>
                      </a:r>
                      <a:endParaRPr lang="zh-CN" altLang="en-US" sz="1500" spc="12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  <a:sym typeface="+mn-ea"/>
                      </a:endParaRPr>
                    </a:p>
                  </a:txBody>
                  <a:tcPr marL="25400" marR="25400" marT="6350" marB="635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spc="12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分析原因</a:t>
                      </a:r>
                      <a:endParaRPr lang="zh-CN" altLang="en-US" sz="1500" spc="12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  <a:sym typeface="+mn-ea"/>
                      </a:endParaRPr>
                    </a:p>
                  </a:txBody>
                  <a:tcPr marL="25400" marR="25400" marT="6350" marB="635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spc="12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解决方案</a:t>
                      </a:r>
                      <a:endParaRPr lang="zh-CN" altLang="en-US" sz="1500" spc="12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  <a:sym typeface="+mn-ea"/>
                      </a:endParaRPr>
                    </a:p>
                  </a:txBody>
                  <a:tcPr marL="25400" marR="25400" marT="6350" marB="635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544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spc="12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  <a:endParaRPr lang="en-US" altLang="zh-CN" sz="1400" spc="12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spc="120" dirty="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发票金额有差异</a:t>
                      </a:r>
                      <a:endParaRPr lang="zh-CN" altLang="en-US" sz="1400" spc="120" dirty="0">
                        <a:latin typeface="等线" panose="02010600030101010101" pitchFamily="2" charset="-122"/>
                        <a:ea typeface="等线" panose="02010600030101010101" pitchFamily="2" charset="-122"/>
                        <a:sym typeface="+mn-ea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spc="12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收货行已被发票校验</a:t>
                      </a:r>
                      <a:endParaRPr lang="zh-CN" altLang="en-US" sz="1400" spc="120">
                        <a:latin typeface="等线" panose="02010600030101010101" pitchFamily="2" charset="-122"/>
                        <a:ea typeface="等线" panose="02010600030101010101" pitchFamily="2" charset="-122"/>
                        <a:sym typeface="+mn-ea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spc="120" dirty="0"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按顺序做发票校验，本地处理和线上处理要有先后顺序，避免同时操作。</a:t>
                      </a:r>
                      <a:endParaRPr lang="zh-CN" altLang="en-US" sz="1400" spc="120" dirty="0">
                        <a:latin typeface="等线" panose="02010600030101010101" pitchFamily="2" charset="-122"/>
                        <a:ea typeface="等线" panose="02010600030101010101" pitchFamily="2" charset="-122"/>
                        <a:sym typeface="+mn-ea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5725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120" dirty="0">
                          <a:solidFill>
                            <a:srgbClr val="C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</a:t>
                      </a:r>
                      <a:endParaRPr lang="en-US" altLang="zh-CN" sz="1400" b="0" spc="120" dirty="0">
                        <a:solidFill>
                          <a:srgbClr val="C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 dirty="0">
                          <a:solidFill>
                            <a:srgbClr val="C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特殊类别物料明细校验</a:t>
                      </a:r>
                      <a:endParaRPr lang="zh-CN" altLang="en-US" sz="1400" b="0" spc="120" dirty="0">
                        <a:solidFill>
                          <a:srgbClr val="C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  <a:sym typeface="+mn-ea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备注栏信息不完整</a:t>
                      </a:r>
                      <a:endParaRPr lang="zh-CN" altLang="en-US" sz="1400" b="0" spc="12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120" dirty="0">
                          <a:latin typeface="等线" panose="02010600030101010101" pitchFamily="2" charset="-122"/>
                          <a:ea typeface="等线" panose="02010600030101010101" pitchFamily="2" charset="-122"/>
                          <a:cs typeface="微软雅黑" panose="020B0503020204020204" pitchFamily="34" charset="-122"/>
                          <a:sym typeface="+mn-ea"/>
                        </a:rPr>
                        <a:t>1. </a:t>
                      </a:r>
                      <a:r>
                        <a:rPr lang="zh-CN" altLang="en-US" sz="1400" b="0" spc="120" dirty="0">
                          <a:solidFill>
                            <a:srgbClr val="C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微软雅黑" panose="020B0503020204020204" pitchFamily="34" charset="-122"/>
                          <a:sym typeface="+mn-ea"/>
                        </a:rPr>
                        <a:t>业务人员</a:t>
                      </a:r>
                      <a:r>
                        <a:rPr lang="zh-CN" altLang="en-US" sz="1400" b="0" spc="120" dirty="0">
                          <a:latin typeface="等线" panose="02010600030101010101" pitchFamily="2" charset="-122"/>
                          <a:ea typeface="等线" panose="02010600030101010101" pitchFamily="2" charset="-122"/>
                          <a:cs typeface="微软雅黑" panose="020B0503020204020204" pitchFamily="34" charset="-122"/>
                          <a:sym typeface="+mn-ea"/>
                        </a:rPr>
                        <a:t>：查询印刷版</a:t>
                      </a:r>
                      <a:r>
                        <a:rPr lang="zh-CN" altLang="en-US" sz="1400" b="0" spc="12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微软雅黑" panose="020B0503020204020204" pitchFamily="34" charset="-122"/>
                          <a:sym typeface="+mn-ea"/>
                        </a:rPr>
                        <a:t>《标的速查手册》；</a:t>
                      </a:r>
                      <a:r>
                        <a:rPr lang="en-US" altLang="zh-CN" sz="1400" b="0" spc="12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微软雅黑" panose="020B0503020204020204" pitchFamily="34" charset="-122"/>
                          <a:sym typeface="+mn-ea"/>
                        </a:rPr>
                        <a:t>EXCEL</a:t>
                      </a:r>
                      <a:r>
                        <a:rPr lang="zh-CN" altLang="en-US" sz="1400" b="0" spc="12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微软雅黑" panose="020B0503020204020204" pitchFamily="34" charset="-122"/>
                          <a:sym typeface="+mn-ea"/>
                        </a:rPr>
                        <a:t>版《服务类物料明细》；</a:t>
                      </a:r>
                      <a:endParaRPr lang="zh-CN" altLang="en-US" sz="1400" b="0" spc="12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120" dirty="0">
                          <a:latin typeface="等线" panose="02010600030101010101" pitchFamily="2" charset="-122"/>
                          <a:ea typeface="等线" panose="02010600030101010101" pitchFamily="2" charset="-122"/>
                          <a:cs typeface="微软雅黑" panose="020B0503020204020204" pitchFamily="34" charset="-122"/>
                        </a:rPr>
                        <a:t>2. </a:t>
                      </a:r>
                      <a:r>
                        <a:rPr lang="zh-CN" altLang="en-US" sz="1400" b="0" spc="120" dirty="0">
                          <a:solidFill>
                            <a:srgbClr val="C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微软雅黑" panose="020B0503020204020204" pitchFamily="34" charset="-122"/>
                        </a:rPr>
                        <a:t>本地财务</a:t>
                      </a:r>
                      <a:r>
                        <a:rPr lang="zh-CN" altLang="en-US" sz="1400" b="0" spc="120" dirty="0">
                          <a:latin typeface="等线" panose="02010600030101010101" pitchFamily="2" charset="-122"/>
                          <a:ea typeface="等线" panose="02010600030101010101" pitchFamily="2" charset="-122"/>
                          <a:cs typeface="微软雅黑" panose="020B0503020204020204" pitchFamily="34" charset="-122"/>
                        </a:rPr>
                        <a:t>：核对备注栏信息正确后上传。</a:t>
                      </a:r>
                      <a:endParaRPr lang="zh-CN" altLang="en-US" sz="1400" b="0" spc="120" dirty="0">
                        <a:latin typeface="等线" panose="02010600030101010101" pitchFamily="2" charset="-122"/>
                        <a:ea typeface="等线" panose="02010600030101010101" pitchFamily="2" charset="-122"/>
                        <a:cs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120" dirty="0">
                          <a:latin typeface="等线" panose="02010600030101010101" pitchFamily="2" charset="-122"/>
                          <a:ea typeface="等线" panose="02010600030101010101" pitchFamily="2" charset="-122"/>
                          <a:cs typeface="微软雅黑" panose="020B0503020204020204" pitchFamily="34" charset="-122"/>
                        </a:rPr>
                        <a:t>3. </a:t>
                      </a:r>
                      <a:r>
                        <a:rPr lang="zh-CN" altLang="en-US" sz="1400" b="0" spc="120" dirty="0">
                          <a:solidFill>
                            <a:srgbClr val="C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微软雅黑" panose="020B0503020204020204" pitchFamily="34" charset="-122"/>
                        </a:rPr>
                        <a:t>报销中心</a:t>
                      </a:r>
                      <a:r>
                        <a:rPr lang="zh-CN" altLang="en-US" sz="1400" b="0" spc="120" dirty="0">
                          <a:latin typeface="等线" panose="02010600030101010101" pitchFamily="2" charset="-122"/>
                          <a:ea typeface="等线" panose="02010600030101010101" pitchFamily="2" charset="-122"/>
                          <a:cs typeface="微软雅黑" panose="020B0503020204020204" pitchFamily="34" charset="-122"/>
                        </a:rPr>
                        <a:t>：对</a:t>
                      </a:r>
                      <a:r>
                        <a:rPr lang="en-US" altLang="zh-CN" sz="1400" b="0" spc="120" dirty="0">
                          <a:latin typeface="等线" panose="02010600030101010101" pitchFamily="2" charset="-122"/>
                          <a:ea typeface="等线" panose="02010600030101010101" pitchFamily="2" charset="-122"/>
                          <a:cs typeface="微软雅黑" panose="020B0503020204020204" pitchFamily="34" charset="-122"/>
                        </a:rPr>
                        <a:t>VIM</a:t>
                      </a:r>
                      <a:r>
                        <a:rPr lang="zh-CN" altLang="en-US" sz="1400" b="0" spc="120" dirty="0">
                          <a:latin typeface="等线" panose="02010600030101010101" pitchFamily="2" charset="-122"/>
                          <a:ea typeface="等线" panose="02010600030101010101" pitchFamily="2" charset="-122"/>
                          <a:cs typeface="微软雅黑" panose="020B0503020204020204" pitchFamily="34" charset="-122"/>
                        </a:rPr>
                        <a:t>中特殊类别物料做校验。</a:t>
                      </a:r>
                      <a:endParaRPr lang="zh-CN" altLang="en-US" sz="1400" b="0" spc="120" dirty="0">
                        <a:latin typeface="等线" panose="02010600030101010101" pitchFamily="2" charset="-122"/>
                        <a:ea typeface="等线" panose="02010600030101010101" pitchFamily="2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608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120">
                          <a:solidFill>
                            <a:srgbClr val="C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</a:t>
                      </a:r>
                      <a:endParaRPr lang="en-US" altLang="zh-CN" sz="1400" b="0" spc="120">
                        <a:solidFill>
                          <a:srgbClr val="C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 dirty="0">
                          <a:solidFill>
                            <a:srgbClr val="C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发票不合规</a:t>
                      </a:r>
                      <a:endParaRPr lang="zh-CN" altLang="en-US" sz="1400" b="0" spc="120" dirty="0">
                        <a:solidFill>
                          <a:srgbClr val="C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发票开具不合规</a:t>
                      </a:r>
                      <a:endParaRPr lang="zh-CN" altLang="en-US" sz="1400" b="0" spc="12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 dirty="0">
                          <a:solidFill>
                            <a:srgbClr val="C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本地财务需要核对：购买方信息是否正确且完整。</a:t>
                      </a:r>
                      <a:endParaRPr lang="zh-CN" altLang="en-US" sz="1400" b="0" spc="120" dirty="0">
                        <a:solidFill>
                          <a:srgbClr val="C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45" y="3297555"/>
            <a:ext cx="5991225" cy="208597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269355" y="3458845"/>
            <a:ext cx="574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不合规发票自动扫描过账，</a:t>
            </a:r>
            <a:r>
              <a:rPr lang="zh-CN" altLang="en-US" dirty="0">
                <a:solidFill>
                  <a:srgbClr val="FF0000"/>
                </a:solidFill>
              </a:rPr>
              <a:t>分析原因</a:t>
            </a:r>
            <a:r>
              <a:rPr lang="zh-CN" dirty="0"/>
              <a:t>：</a:t>
            </a:r>
            <a:endParaRPr lang="en-US" altLang="zh-CN" dirty="0"/>
          </a:p>
          <a:p>
            <a:pPr lvl="1"/>
            <a:r>
              <a:rPr lang="zh-CN" altLang="en-US" dirty="0"/>
              <a:t>本地财务未对发票票面进行审核。扫描后，凭证自动生成，内附不合规发票，存在税务风险。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建议并要求：</a:t>
            </a:r>
            <a:endParaRPr lang="zh-CN" altLang="en-US" dirty="0"/>
          </a:p>
          <a:p>
            <a:pPr lvl="1"/>
            <a:r>
              <a:rPr lang="zh-CN" altLang="en-US" dirty="0"/>
              <a:t>本地财务需要核对发票票面的基本信息是否准确无误，确认无误后进行扫描操作。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92392" y="5266055"/>
            <a:ext cx="1200086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None/>
            </a:pPr>
            <a:r>
              <a:rPr lang="zh-CN" altLang="en-US" dirty="0">
                <a:sym typeface="+mn-ea"/>
              </a:rPr>
              <a:t>温馨提醒：</a:t>
            </a:r>
            <a:endParaRPr lang="zh-CN" altLang="en-US" dirty="0">
              <a:sym typeface="+mn-ea"/>
            </a:endParaRPr>
          </a:p>
          <a:p>
            <a:pPr algn="l">
              <a:buNone/>
            </a:pPr>
            <a:r>
              <a:rPr lang="en-US" altLang="zh-CN" dirty="0">
                <a:sym typeface="+mn-ea"/>
              </a:rPr>
              <a:t>1. </a:t>
            </a:r>
            <a:r>
              <a:rPr lang="zh-CN" altLang="en-US" dirty="0">
                <a:sym typeface="+mn-ea"/>
              </a:rPr>
              <a:t>已增加本地财务在事务代码【</a:t>
            </a:r>
            <a:r>
              <a:rPr lang="zh-CN" altLang="en-US" dirty="0">
                <a:solidFill>
                  <a:srgbClr val="FF0000"/>
                </a:solidFill>
                <a:sym typeface="+mn-ea"/>
              </a:rPr>
              <a:t>/OPT/VIM_ANALYTICS - VIM分析</a:t>
            </a:r>
            <a:r>
              <a:rPr lang="zh-CN" altLang="en-US" dirty="0">
                <a:sym typeface="+mn-ea"/>
              </a:rPr>
              <a:t>】中查询异常原因的权限。</a:t>
            </a:r>
            <a:endParaRPr lang="zh-CN" altLang="en-US" dirty="0">
              <a:sym typeface="+mn-ea"/>
            </a:endParaRPr>
          </a:p>
          <a:p>
            <a:pPr marL="0" indent="0" algn="l">
              <a:buFont typeface="+mj-lt"/>
              <a:buNone/>
            </a:pPr>
            <a:r>
              <a:rPr lang="en-US" altLang="zh-CN" dirty="0">
                <a:sym typeface="+mn-ea"/>
              </a:rPr>
              <a:t>2. </a:t>
            </a:r>
            <a:r>
              <a:rPr lang="en-US" altLang="zh-CN" dirty="0" err="1">
                <a:sym typeface="+mn-ea"/>
              </a:rPr>
              <a:t>各公司财务人员</a:t>
            </a:r>
            <a:r>
              <a:rPr lang="en-US" altLang="zh-CN" dirty="0" err="1">
                <a:solidFill>
                  <a:srgbClr val="FF0000"/>
                </a:solidFill>
                <a:sym typeface="+mn-ea"/>
              </a:rPr>
              <a:t>至少每周</a:t>
            </a:r>
            <a:r>
              <a:rPr lang="en-US" altLang="zh-CN" dirty="0" err="1">
                <a:sym typeface="+mn-ea"/>
              </a:rPr>
              <a:t>复核扫描的发票申请</a:t>
            </a:r>
            <a:r>
              <a:rPr lang="zh-CN" altLang="en-US" dirty="0">
                <a:sym typeface="+mn-ea"/>
              </a:rPr>
              <a:t>单</a:t>
            </a:r>
            <a:r>
              <a:rPr lang="en-US" altLang="zh-CN" dirty="0" err="1">
                <a:sym typeface="+mn-ea"/>
              </a:rPr>
              <a:t>是否</a:t>
            </a:r>
            <a:r>
              <a:rPr lang="zh-CN" altLang="en-US" dirty="0">
                <a:sym typeface="+mn-ea"/>
              </a:rPr>
              <a:t>生成</a:t>
            </a:r>
            <a:r>
              <a:rPr lang="en-US" altLang="zh-CN" dirty="0" err="1">
                <a:sym typeface="+mn-ea"/>
              </a:rPr>
              <a:t>财务凭证</a:t>
            </a:r>
            <a:r>
              <a:rPr lang="zh-CN" altLang="en-US" dirty="0">
                <a:sym typeface="+mn-ea"/>
              </a:rPr>
              <a:t>。未生成</a:t>
            </a:r>
            <a:r>
              <a:rPr lang="en-US" altLang="zh-CN" dirty="0" err="1">
                <a:sym typeface="+mn-ea"/>
              </a:rPr>
              <a:t>对应财务凭证</a:t>
            </a:r>
            <a:r>
              <a:rPr lang="zh-CN" altLang="en-US" dirty="0">
                <a:sym typeface="+mn-ea"/>
              </a:rPr>
              <a:t>的，</a:t>
            </a:r>
            <a:r>
              <a:rPr lang="en-US" altLang="zh-CN" dirty="0" err="1">
                <a:sym typeface="+mn-ea"/>
              </a:rPr>
              <a:t>请及时查看原因，并</a:t>
            </a:r>
            <a:r>
              <a:rPr lang="zh-CN" altLang="en-US" dirty="0">
                <a:sym typeface="+mn-ea"/>
              </a:rPr>
              <a:t>进行</a:t>
            </a:r>
            <a:r>
              <a:rPr lang="en-US" altLang="zh-CN" dirty="0" err="1">
                <a:sym typeface="+mn-ea"/>
              </a:rPr>
              <a:t>针对性解决，避免因发票报销延误</a:t>
            </a:r>
            <a:r>
              <a:rPr lang="zh-CN" altLang="en-US" dirty="0">
                <a:sym typeface="+mn-ea"/>
              </a:rPr>
              <a:t>，</a:t>
            </a:r>
            <a:r>
              <a:rPr lang="en-US" altLang="zh-CN" dirty="0" err="1">
                <a:sym typeface="+mn-ea"/>
              </a:rPr>
              <a:t>导致无法付款</a:t>
            </a:r>
            <a:r>
              <a:rPr lang="en-US" altLang="zh-CN" dirty="0">
                <a:sym typeface="+mn-ea"/>
              </a:rPr>
              <a:t>。</a:t>
            </a:r>
            <a:endParaRPr lang="zh-CN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4"/>
          <p:cNvSpPr>
            <a:spLocks noGrp="1"/>
          </p:cNvSpPr>
          <p:nvPr>
            <p:ph type="title"/>
          </p:nvPr>
        </p:nvSpPr>
        <p:spPr>
          <a:xfrm>
            <a:off x="4753610" y="319405"/>
            <a:ext cx="7438390" cy="434340"/>
          </a:xfrm>
        </p:spPr>
        <p:txBody>
          <a:bodyPr>
            <a:noAutofit/>
          </a:bodyPr>
          <a:lstStyle/>
          <a:p>
            <a:pPr algn="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4.SAP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付款单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处理数量及分析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21565" y="5870624"/>
            <a:ext cx="8348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2021</a:t>
            </a:r>
            <a:r>
              <a:rPr lang="zh-CN" altLang="en-US" dirty="0"/>
              <a:t>年</a:t>
            </a:r>
            <a:r>
              <a:rPr lang="en-US" altLang="zh-CN" dirty="0"/>
              <a:t>1-5</a:t>
            </a:r>
            <a:r>
              <a:rPr lang="zh-CN" altLang="en-US" dirty="0"/>
              <a:t>月份报销中心处理</a:t>
            </a:r>
            <a:r>
              <a:rPr lang="en-US" altLang="zh-CN" dirty="0"/>
              <a:t>SAP</a:t>
            </a:r>
            <a:r>
              <a:rPr lang="zh-CN" altLang="en-US" dirty="0"/>
              <a:t>付款供应商</a:t>
            </a:r>
            <a:r>
              <a:rPr lang="en-US" altLang="zh-CN" b="1" dirty="0">
                <a:solidFill>
                  <a:srgbClr val="C00000"/>
                </a:solidFill>
              </a:rPr>
              <a:t>1623</a:t>
            </a:r>
            <a:r>
              <a:rPr lang="zh-CN" altLang="en-US" b="1" dirty="0">
                <a:solidFill>
                  <a:srgbClr val="C00000"/>
                </a:solidFill>
              </a:rPr>
              <a:t>条。</a:t>
            </a:r>
            <a:endParaRPr lang="en-US" altLang="zh-CN" b="1" dirty="0">
              <a:solidFill>
                <a:srgbClr val="C00000"/>
              </a:solidFill>
            </a:endParaRPr>
          </a:p>
          <a:p>
            <a:pPr algn="ctr"/>
            <a:r>
              <a:rPr lang="zh-CN" altLang="en-US" dirty="0"/>
              <a:t>其中</a:t>
            </a:r>
            <a:r>
              <a:rPr lang="zh-CN" altLang="en-US" b="1" dirty="0">
                <a:solidFill>
                  <a:srgbClr val="C00000"/>
                </a:solidFill>
              </a:rPr>
              <a:t>电汇</a:t>
            </a:r>
            <a:r>
              <a:rPr lang="en-US" altLang="zh-CN" b="1" dirty="0">
                <a:solidFill>
                  <a:srgbClr val="C00000"/>
                </a:solidFill>
              </a:rPr>
              <a:t>890</a:t>
            </a:r>
            <a:r>
              <a:rPr lang="zh-CN" altLang="en-US" b="1" dirty="0">
                <a:solidFill>
                  <a:srgbClr val="C00000"/>
                </a:solidFill>
              </a:rPr>
              <a:t>条</a:t>
            </a:r>
            <a:r>
              <a:rPr lang="zh-CN" altLang="en-US" dirty="0"/>
              <a:t>，</a:t>
            </a:r>
            <a:r>
              <a:rPr lang="en-US" altLang="zh-CN" dirty="0"/>
              <a:t>6</a:t>
            </a:r>
            <a:r>
              <a:rPr lang="zh-CN" altLang="en-US" dirty="0"/>
              <a:t>个月银行承兑</a:t>
            </a:r>
            <a:r>
              <a:rPr lang="en-US" altLang="zh-CN" b="1" dirty="0">
                <a:solidFill>
                  <a:srgbClr val="C00000"/>
                </a:solidFill>
              </a:rPr>
              <a:t>623</a:t>
            </a:r>
            <a:r>
              <a:rPr lang="zh-CN" altLang="en-US" b="1" dirty="0">
                <a:solidFill>
                  <a:srgbClr val="C00000"/>
                </a:solidFill>
              </a:rPr>
              <a:t>条</a:t>
            </a:r>
            <a:r>
              <a:rPr lang="zh-CN" altLang="en-US" dirty="0"/>
              <a:t>，现金折扣</a:t>
            </a:r>
            <a:r>
              <a:rPr lang="en-US" altLang="zh-CN" dirty="0"/>
              <a:t>105</a:t>
            </a:r>
            <a:r>
              <a:rPr lang="zh-CN" altLang="en-US" dirty="0"/>
              <a:t>条，外币付款</a:t>
            </a:r>
            <a:r>
              <a:rPr lang="en-US" altLang="zh-CN" dirty="0"/>
              <a:t>5</a:t>
            </a:r>
            <a:r>
              <a:rPr lang="zh-CN" altLang="en-US" dirty="0"/>
              <a:t>条。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0251" y="853109"/>
            <a:ext cx="8811497" cy="501751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0" y="6583058"/>
            <a:ext cx="224773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数据</a:t>
            </a:r>
            <a:r>
              <a:rPr kumimoji="0" lang="zh-CN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来源</a:t>
            </a:r>
            <a:r>
              <a: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：</a:t>
            </a:r>
            <a:r>
              <a:rPr lang="zh-CN" altLang="zh-CN" sz="1400" dirty="0">
                <a:latin typeface="Arial" panose="020B0604020202020204" pitchFamily="34" charset="0"/>
              </a:rPr>
              <a:t>SAP-ZFI086。</a:t>
            </a:r>
            <a:endParaRPr lang="zh-CN" altLang="zh-CN" sz="1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53451" y="5333519"/>
            <a:ext cx="9085095" cy="129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/>
              <a:t>2021</a:t>
            </a:r>
            <a:r>
              <a:rPr lang="zh-CN" altLang="en-US" dirty="0"/>
              <a:t>年</a:t>
            </a:r>
            <a:r>
              <a:rPr lang="en-US" altLang="zh-CN" dirty="0"/>
              <a:t>1-5</a:t>
            </a:r>
            <a:r>
              <a:rPr lang="zh-CN" altLang="en-US" dirty="0"/>
              <a:t>月份报销中心审核处理付款单数据为</a:t>
            </a:r>
            <a:r>
              <a:rPr lang="en-US" altLang="zh-CN" b="1" dirty="0">
                <a:solidFill>
                  <a:srgbClr val="C00000"/>
                </a:solidFill>
              </a:rPr>
              <a:t>1203</a:t>
            </a:r>
            <a:r>
              <a:rPr lang="zh-CN" altLang="en-US" dirty="0"/>
              <a:t>条。</a:t>
            </a:r>
            <a:endParaRPr lang="en-US" altLang="zh-CN" dirty="0"/>
          </a:p>
          <a:p>
            <a:pPr algn="ctr">
              <a:lnSpc>
                <a:spcPct val="150000"/>
              </a:lnSpc>
            </a:pPr>
            <a:r>
              <a:rPr lang="zh-CN" altLang="en-US" dirty="0"/>
              <a:t>其中</a:t>
            </a:r>
            <a:r>
              <a:rPr lang="zh-CN" altLang="en-US" b="1" dirty="0">
                <a:solidFill>
                  <a:srgbClr val="C00000"/>
                </a:solidFill>
              </a:rPr>
              <a:t>过期无效</a:t>
            </a:r>
            <a:r>
              <a:rPr lang="zh-CN" altLang="en-US" dirty="0"/>
              <a:t>单据为</a:t>
            </a:r>
            <a:r>
              <a:rPr lang="en-US" altLang="zh-CN" b="1" dirty="0">
                <a:solidFill>
                  <a:srgbClr val="C00000"/>
                </a:solidFill>
              </a:rPr>
              <a:t>451</a:t>
            </a:r>
            <a:r>
              <a:rPr lang="zh-CN" altLang="en-US" b="1" dirty="0">
                <a:solidFill>
                  <a:srgbClr val="C00000"/>
                </a:solidFill>
              </a:rPr>
              <a:t>条</a:t>
            </a:r>
            <a:r>
              <a:rPr lang="zh-CN" altLang="en-US" dirty="0"/>
              <a:t>，无效单据整体占比</a:t>
            </a:r>
            <a:r>
              <a:rPr lang="en-US" altLang="zh-CN" b="1" dirty="0">
                <a:solidFill>
                  <a:srgbClr val="C00000"/>
                </a:solidFill>
              </a:rPr>
              <a:t>37.49%</a:t>
            </a:r>
            <a:r>
              <a:rPr lang="zh-CN" altLang="en-US" b="1" dirty="0">
                <a:solidFill>
                  <a:srgbClr val="C00000"/>
                </a:solidFill>
              </a:rPr>
              <a:t>。</a:t>
            </a:r>
            <a:endParaRPr lang="en-US" altLang="zh-CN" b="1" dirty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/>
              <a:t>无效单据数量占比较高的公司：</a:t>
            </a:r>
            <a:r>
              <a:rPr lang="zh-CN" altLang="en-US" b="1" dirty="0">
                <a:solidFill>
                  <a:srgbClr val="C00000"/>
                </a:solidFill>
              </a:rPr>
              <a:t>兴安盟</a:t>
            </a:r>
            <a:r>
              <a:rPr lang="en-US" altLang="zh-CN" b="1" dirty="0">
                <a:solidFill>
                  <a:srgbClr val="C00000"/>
                </a:solidFill>
              </a:rPr>
              <a:t>69.57%</a:t>
            </a:r>
            <a:r>
              <a:rPr lang="zh-CN" altLang="en-US" b="1" dirty="0">
                <a:solidFill>
                  <a:srgbClr val="C00000"/>
                </a:solidFill>
              </a:rPr>
              <a:t>、阜宁</a:t>
            </a:r>
            <a:r>
              <a:rPr lang="en-US" altLang="zh-CN" b="1" dirty="0">
                <a:solidFill>
                  <a:srgbClr val="C00000"/>
                </a:solidFill>
              </a:rPr>
              <a:t>54.62%</a:t>
            </a:r>
            <a:r>
              <a:rPr lang="zh-CN" altLang="en-US" b="1" dirty="0">
                <a:solidFill>
                  <a:srgbClr val="C00000"/>
                </a:solidFill>
              </a:rPr>
              <a:t>、锡林</a:t>
            </a:r>
            <a:r>
              <a:rPr lang="en-US" altLang="zh-CN" b="1" dirty="0">
                <a:solidFill>
                  <a:srgbClr val="C00000"/>
                </a:solidFill>
              </a:rPr>
              <a:t>48.2%</a:t>
            </a:r>
            <a:r>
              <a:rPr lang="zh-CN" altLang="en-US" b="1" dirty="0">
                <a:solidFill>
                  <a:srgbClr val="C00000"/>
                </a:solidFill>
              </a:rPr>
              <a:t>、白城</a:t>
            </a:r>
            <a:r>
              <a:rPr lang="en-US" altLang="zh-CN" b="1" dirty="0">
                <a:solidFill>
                  <a:srgbClr val="C00000"/>
                </a:solidFill>
              </a:rPr>
              <a:t>41.21%</a:t>
            </a:r>
            <a:r>
              <a:rPr lang="zh-CN" altLang="en-US" dirty="0"/>
              <a:t>。</a:t>
            </a:r>
            <a:endParaRPr lang="zh-CN" altLang="en-US" dirty="0"/>
          </a:p>
        </p:txBody>
      </p:sp>
      <p:sp>
        <p:nvSpPr>
          <p:cNvPr id="8" name="标题 4"/>
          <p:cNvSpPr>
            <a:spLocks noGrp="1"/>
          </p:cNvSpPr>
          <p:nvPr>
            <p:ph type="title"/>
          </p:nvPr>
        </p:nvSpPr>
        <p:spPr>
          <a:xfrm>
            <a:off x="4753610" y="319405"/>
            <a:ext cx="7438390" cy="434340"/>
          </a:xfrm>
        </p:spPr>
        <p:txBody>
          <a:bodyPr>
            <a:noAutofit/>
          </a:bodyPr>
          <a:lstStyle/>
          <a:p>
            <a:pPr algn="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4.SAP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付款单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无效单据分析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0957" y="876162"/>
            <a:ext cx="8390085" cy="461058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0" y="6583058"/>
            <a:ext cx="224773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数据</a:t>
            </a:r>
            <a:r>
              <a:rPr kumimoji="0" lang="zh-CN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来源</a:t>
            </a:r>
            <a:r>
              <a: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：</a:t>
            </a:r>
            <a:r>
              <a:rPr lang="zh-CN" altLang="zh-CN" sz="1400" dirty="0">
                <a:latin typeface="Arial" panose="020B0604020202020204" pitchFamily="34" charset="0"/>
              </a:rPr>
              <a:t>SAP-ZFI086。</a:t>
            </a:r>
            <a:endParaRPr lang="zh-CN" altLang="zh-CN" sz="1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621089" y="216908"/>
            <a:ext cx="7438390" cy="434340"/>
          </a:xfrm>
        </p:spPr>
        <p:txBody>
          <a:bodyPr>
            <a:noAutofit/>
          </a:bodyPr>
          <a:lstStyle/>
          <a:p>
            <a:pPr algn="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4.SAP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付款单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创建付款单时间分布分析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15214" y="4825211"/>
            <a:ext cx="9300960" cy="1901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>
              <a:lnSpc>
                <a:spcPct val="150000"/>
              </a:lnSpc>
            </a:pPr>
            <a:r>
              <a:rPr lang="en-US" altLang="zh-CN" sz="1600" dirty="0">
                <a:uFillTx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600" dirty="0">
                <a:uFillTx/>
                <a:cs typeface="微软雅黑" panose="020B0503020204020204" pitchFamily="34" charset="-122"/>
                <a:sym typeface="+mn-ea"/>
              </a:rPr>
              <a:t>月共处理</a:t>
            </a:r>
            <a:r>
              <a:rPr lang="en-US" altLang="zh-CN" sz="1600" dirty="0">
                <a:uFillTx/>
                <a:cs typeface="微软雅黑" panose="020B0503020204020204" pitchFamily="34" charset="-122"/>
                <a:sym typeface="+mn-ea"/>
              </a:rPr>
              <a:t>SAP</a:t>
            </a:r>
            <a:r>
              <a:rPr lang="zh-CN" altLang="en-US" sz="1600" dirty="0">
                <a:uFillTx/>
                <a:cs typeface="微软雅黑" panose="020B0503020204020204" pitchFamily="34" charset="-122"/>
                <a:sym typeface="+mn-ea"/>
              </a:rPr>
              <a:t>付款单</a:t>
            </a:r>
            <a:r>
              <a:rPr lang="en-US" altLang="zh-CN" sz="1600" dirty="0">
                <a:uFillTx/>
                <a:cs typeface="微软雅黑" panose="020B0503020204020204" pitchFamily="34" charset="-122"/>
                <a:sym typeface="+mn-ea"/>
              </a:rPr>
              <a:t>117</a:t>
            </a:r>
            <a:r>
              <a:rPr lang="zh-CN" altLang="en-US" sz="1600" dirty="0">
                <a:uFillTx/>
                <a:cs typeface="微软雅黑" panose="020B0503020204020204" pitchFamily="34" charset="-122"/>
                <a:sym typeface="+mn-ea"/>
              </a:rPr>
              <a:t>条，其中</a:t>
            </a:r>
            <a:r>
              <a:rPr lang="en-US" altLang="zh-CN" sz="1600" dirty="0"/>
              <a:t>16</a:t>
            </a:r>
            <a:r>
              <a:rPr lang="zh-CN" altLang="en-US" sz="1600" dirty="0"/>
              <a:t>日</a:t>
            </a:r>
            <a:r>
              <a:rPr lang="en-US" altLang="zh-CN" sz="1600" dirty="0"/>
              <a:t>-26</a:t>
            </a:r>
            <a:r>
              <a:rPr lang="zh-CN" altLang="en-US" sz="1600" dirty="0"/>
              <a:t>日</a:t>
            </a:r>
            <a:r>
              <a:rPr lang="zh-CN" altLang="en-US" sz="1600" dirty="0">
                <a:uFillTx/>
                <a:cs typeface="微软雅黑" panose="020B0503020204020204" pitchFamily="34" charset="-122"/>
                <a:sym typeface="+mn-ea"/>
              </a:rPr>
              <a:t>集中提交量</a:t>
            </a:r>
            <a:r>
              <a:rPr lang="en-US" altLang="zh-CN" sz="1600" dirty="0">
                <a:uFillTx/>
                <a:cs typeface="微软雅黑" panose="020B0503020204020204" pitchFamily="34" charset="-122"/>
                <a:sym typeface="+mn-ea"/>
              </a:rPr>
              <a:t>102</a:t>
            </a:r>
            <a:r>
              <a:rPr lang="zh-CN" altLang="en-US" sz="1600" dirty="0">
                <a:uFillTx/>
                <a:cs typeface="微软雅黑" panose="020B0503020204020204" pitchFamily="34" charset="-122"/>
                <a:sym typeface="+mn-ea"/>
              </a:rPr>
              <a:t>条，占比</a:t>
            </a:r>
            <a:r>
              <a:rPr lang="en-US" altLang="zh-CN" sz="1600" dirty="0">
                <a:solidFill>
                  <a:srgbClr val="FF0000"/>
                </a:solidFill>
                <a:uFillTx/>
                <a:cs typeface="微软雅黑" panose="020B0503020204020204" pitchFamily="34" charset="-122"/>
                <a:sym typeface="+mn-ea"/>
              </a:rPr>
              <a:t>87%</a:t>
            </a:r>
            <a:r>
              <a:rPr lang="zh-CN" altLang="en-US" sz="1600" dirty="0">
                <a:uFillTx/>
                <a:cs typeface="微软雅黑" panose="020B0503020204020204" pitchFamily="34" charset="-122"/>
                <a:sym typeface="+mn-ea"/>
              </a:rPr>
              <a:t>。</a:t>
            </a:r>
            <a:endParaRPr lang="en-US" altLang="zh-CN" sz="1600" dirty="0">
              <a:uFillTx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cs typeface="微软雅黑" panose="020B0503020204020204" pitchFamily="34" charset="-122"/>
                <a:sym typeface="+mn-ea"/>
              </a:rPr>
              <a:t>结合</a:t>
            </a:r>
            <a:r>
              <a:rPr lang="zh-CN" altLang="en-US" sz="1600" dirty="0">
                <a:uFillTx/>
                <a:cs typeface="微软雅黑" panose="020B0503020204020204" pitchFamily="34" charset="-122"/>
                <a:sym typeface="+mn-ea"/>
              </a:rPr>
              <a:t>上述业务，由于</a:t>
            </a:r>
            <a:r>
              <a:rPr lang="en-US" altLang="zh-CN" sz="1600" dirty="0">
                <a:uFillTx/>
                <a:cs typeface="微软雅黑" panose="020B0503020204020204" pitchFamily="34" charset="-122"/>
                <a:sym typeface="+mn-ea"/>
              </a:rPr>
              <a:t>SAP</a:t>
            </a:r>
            <a:r>
              <a:rPr lang="zh-CN" altLang="en-US" sz="1600" dirty="0">
                <a:uFillTx/>
                <a:cs typeface="微软雅黑" panose="020B0503020204020204" pitchFamily="34" charset="-122"/>
                <a:sym typeface="+mn-ea"/>
              </a:rPr>
              <a:t>付款单据提交时间较晚，月末处理量大幅激增，报销中心无法保证</a:t>
            </a:r>
            <a:r>
              <a:rPr lang="zh-CN" altLang="en-US" sz="1600" dirty="0"/>
              <a:t>在当月</a:t>
            </a:r>
            <a:r>
              <a:rPr lang="en-US" altLang="zh-CN" sz="1600" dirty="0"/>
              <a:t>25</a:t>
            </a:r>
            <a:r>
              <a:rPr lang="zh-CN" altLang="en-US" sz="1600" dirty="0"/>
              <a:t>号</a:t>
            </a:r>
            <a:r>
              <a:rPr lang="en-US" altLang="zh-CN" sz="1600" dirty="0"/>
              <a:t>24</a:t>
            </a:r>
            <a:r>
              <a:rPr lang="zh-CN" altLang="en-US" sz="1600" dirty="0"/>
              <a:t>点前将所有待办业务处理完毕，否则付款单据会自动过期，进而影响付款业务进行，需业务人员重新提交付款单，增加不必要的工作量。</a:t>
            </a:r>
            <a:endParaRPr lang="en-US" altLang="zh-CN" sz="1600" dirty="0"/>
          </a:p>
          <a:p>
            <a:pPr algn="ctr">
              <a:lnSpc>
                <a:spcPct val="150000"/>
              </a:lnSpc>
            </a:pPr>
            <a:r>
              <a:rPr lang="zh-CN" altLang="en-US" sz="1600" dirty="0"/>
              <a:t>建议：每月提前提交</a:t>
            </a:r>
            <a:r>
              <a:rPr lang="en-US" altLang="zh-CN" sz="1600" dirty="0"/>
              <a:t>SAP</a:t>
            </a:r>
            <a:r>
              <a:rPr lang="zh-CN" altLang="en-US" sz="1600" dirty="0"/>
              <a:t>付款单，尽量避免最后一周集中提交，给各方带来不必要的压力。</a:t>
            </a:r>
            <a:endParaRPr lang="zh-CN" altLang="en-US" sz="1600" dirty="0"/>
          </a:p>
        </p:txBody>
      </p:sp>
      <p:graphicFrame>
        <p:nvGraphicFramePr>
          <p:cNvPr id="8" name="图表 7"/>
          <p:cNvGraphicFramePr/>
          <p:nvPr/>
        </p:nvGraphicFramePr>
        <p:xfrm>
          <a:off x="2812567" y="846334"/>
          <a:ext cx="6566865" cy="3974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0" y="6583058"/>
            <a:ext cx="2220480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数据</a:t>
            </a:r>
            <a:r>
              <a:rPr kumimoji="0" lang="zh-CN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来源</a:t>
            </a:r>
            <a:r>
              <a: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：</a:t>
            </a:r>
            <a:r>
              <a:rPr lang="zh-CN" altLang="zh-CN" sz="1400" dirty="0">
                <a:latin typeface="Arial" panose="020B0604020202020204" pitchFamily="34" charset="0"/>
              </a:rPr>
              <a:t>SAP-</a:t>
            </a:r>
            <a:r>
              <a:rPr lang="en-US" altLang="zh-CN" sz="1400" dirty="0">
                <a:latin typeface="Arial" panose="020B0604020202020204" pitchFamily="34" charset="0"/>
              </a:rPr>
              <a:t>PLAN03.</a:t>
            </a:r>
            <a:endParaRPr lang="zh-CN" altLang="zh-CN" sz="1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21"/>
          <p:cNvSpPr>
            <a:spLocks noGrp="1"/>
          </p:cNvSpPr>
          <p:nvPr>
            <p:ph type="title"/>
          </p:nvPr>
        </p:nvSpPr>
        <p:spPr>
          <a:xfrm>
            <a:off x="2612390" y="333375"/>
            <a:ext cx="9579610" cy="434340"/>
          </a:xfrm>
        </p:spPr>
        <p:txBody>
          <a:bodyPr>
            <a:noAutofit/>
          </a:bodyPr>
          <a:lstStyle/>
          <a:p>
            <a:pPr algn="r"/>
            <a:r>
              <a:rPr 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年付款数量统计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图表 1"/>
          <p:cNvGraphicFramePr/>
          <p:nvPr/>
        </p:nvGraphicFramePr>
        <p:xfrm>
          <a:off x="992505" y="934085"/>
          <a:ext cx="9764395" cy="5605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" y="0"/>
            <a:ext cx="12179300" cy="6858000"/>
          </a:xfrm>
          <a:prstGeom prst="rect">
            <a:avLst/>
          </a:prstGeom>
        </p:spPr>
      </p:pic>
      <p:sp>
        <p:nvSpPr>
          <p:cNvPr id="12" name="Rectangle 4"/>
          <p:cNvSpPr>
            <a:spLocks noGrp="1" noChangeArrowheads="1"/>
          </p:cNvSpPr>
          <p:nvPr/>
        </p:nvSpPr>
        <p:spPr bwMode="auto">
          <a:xfrm>
            <a:off x="427367" y="389981"/>
            <a:ext cx="1809751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D6000F"/>
                </a:solidFill>
                <a:latin typeface="+mj-ea"/>
                <a:ea typeface="+mj-ea"/>
                <a:cs typeface="+mn-ea"/>
                <a:sym typeface="+mn-lt"/>
              </a:rPr>
              <a:t>目 录</a:t>
            </a:r>
            <a:endParaRPr lang="zh-CN" altLang="en-US" sz="4000" b="1" dirty="0">
              <a:solidFill>
                <a:srgbClr val="D6000F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7210425" y="2059305"/>
            <a:ext cx="4745355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采购应付业务分析</a:t>
            </a:r>
            <a:endParaRPr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7210425" y="2941320"/>
            <a:ext cx="4745990" cy="2707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个人报销业务</a:t>
            </a:r>
            <a:r>
              <a:rPr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分析</a:t>
            </a:r>
            <a:endParaRPr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457200" indent="-457200"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收款用时分析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457200" indent="-457200"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报销通过率分析</a:t>
            </a:r>
            <a:endParaRPr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457200" indent="-457200"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退回分析</a:t>
            </a:r>
            <a:endParaRPr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457200" indent="-457200"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个人报销业务量统计</a:t>
            </a:r>
            <a:endParaRPr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919595" y="3154045"/>
            <a:ext cx="175260" cy="184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184273" y="6021300"/>
            <a:ext cx="875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2021</a:t>
            </a:r>
            <a:r>
              <a:rPr lang="zh-CN" altLang="en-US" dirty="0"/>
              <a:t>年</a:t>
            </a:r>
            <a:r>
              <a:rPr lang="en-US" altLang="zh-CN" dirty="0"/>
              <a:t>1-5</a:t>
            </a:r>
            <a:r>
              <a:rPr lang="zh-CN" altLang="en-US" dirty="0"/>
              <a:t>月，</a:t>
            </a:r>
            <a:r>
              <a:rPr lang="en-US" altLang="zh-CN" dirty="0"/>
              <a:t>1</a:t>
            </a:r>
            <a:r>
              <a:rPr lang="zh-CN" altLang="en-US" dirty="0"/>
              <a:t>月、</a:t>
            </a:r>
            <a:r>
              <a:rPr lang="en-US" altLang="zh-CN" dirty="0"/>
              <a:t>3</a:t>
            </a:r>
            <a:r>
              <a:rPr lang="zh-CN" altLang="en-US" dirty="0"/>
              <a:t>月收款报销耗时较高，</a:t>
            </a:r>
            <a:r>
              <a:rPr lang="en-US" altLang="zh-CN" dirty="0"/>
              <a:t>5</a:t>
            </a:r>
            <a:r>
              <a:rPr lang="zh-CN" altLang="en-US" dirty="0"/>
              <a:t>月个别公司较</a:t>
            </a:r>
            <a:r>
              <a:rPr lang="en-US" altLang="zh-CN" dirty="0"/>
              <a:t>4</a:t>
            </a:r>
            <a:r>
              <a:rPr lang="zh-CN" altLang="en-US" dirty="0"/>
              <a:t>月份有所反弹。</a:t>
            </a:r>
            <a:endParaRPr lang="zh-CN" altLang="en-US" dirty="0"/>
          </a:p>
        </p:txBody>
      </p:sp>
      <p:sp>
        <p:nvSpPr>
          <p:cNvPr id="7" name="标题 2"/>
          <p:cNvSpPr>
            <a:spLocks noGrp="1"/>
          </p:cNvSpPr>
          <p:nvPr>
            <p:ph type="title"/>
          </p:nvPr>
        </p:nvSpPr>
        <p:spPr>
          <a:xfrm>
            <a:off x="6559826" y="288953"/>
            <a:ext cx="5632174" cy="448945"/>
          </a:xfrm>
        </p:spPr>
        <p:txBody>
          <a:bodyPr>
            <a:noAutofit/>
          </a:bodyPr>
          <a:lstStyle/>
          <a:p>
            <a:pPr algn="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各公司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1-4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月份报销收款用时趋势分析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图表 7"/>
          <p:cNvGraphicFramePr/>
          <p:nvPr/>
        </p:nvGraphicFramePr>
        <p:xfrm>
          <a:off x="1357345" y="836700"/>
          <a:ext cx="9841709" cy="5128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7685405" y="319405"/>
            <a:ext cx="4506595" cy="434340"/>
          </a:xfrm>
        </p:spPr>
        <p:txBody>
          <a:bodyPr>
            <a:noAutofit/>
          </a:bodyPr>
          <a:lstStyle/>
          <a:p>
            <a:pPr algn="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各公司报销收款用时趋势分析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62225" y="5539740"/>
            <a:ext cx="6914515" cy="4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dirty="0">
                <a:sym typeface="+mn-ea"/>
              </a:rPr>
              <a:t>2021</a:t>
            </a:r>
            <a:r>
              <a:rPr lang="zh-CN" altLang="en-US" dirty="0">
                <a:sym typeface="+mn-ea"/>
              </a:rPr>
              <a:t>年</a:t>
            </a:r>
            <a:r>
              <a:rPr lang="en-US" altLang="zh-CN" dirty="0">
                <a:sym typeface="+mn-ea"/>
              </a:rPr>
              <a:t>5</a:t>
            </a:r>
            <a:r>
              <a:rPr lang="zh-CN" altLang="en-US" dirty="0">
                <a:sym typeface="+mn-ea"/>
              </a:rPr>
              <a:t>月全公司平均报销用时：</a:t>
            </a:r>
            <a:r>
              <a:rPr lang="en-US" altLang="zh-CN" dirty="0">
                <a:sym typeface="+mn-ea"/>
              </a:rPr>
              <a:t>3.09</a:t>
            </a:r>
            <a:r>
              <a:rPr lang="zh-CN" altLang="en-US" dirty="0">
                <a:sym typeface="+mn-ea"/>
              </a:rPr>
              <a:t>天。收款用时较低的公司：</a:t>
            </a:r>
            <a:endParaRPr lang="zh-CN" alt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9297999" y="5104502"/>
            <a:ext cx="2000250" cy="1597025"/>
            <a:chOff x="13971" y="2331"/>
            <a:chExt cx="3823" cy="3140"/>
          </a:xfrm>
        </p:grpSpPr>
        <p:sp>
          <p:nvSpPr>
            <p:cNvPr id="16" name="文本框 15"/>
            <p:cNvSpPr txBox="1"/>
            <p:nvPr/>
          </p:nvSpPr>
          <p:spPr>
            <a:xfrm>
              <a:off x="14898" y="2425"/>
              <a:ext cx="2896" cy="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zh-CN" altLang="en-US" sz="1800" b="1" dirty="0">
                  <a:sym typeface="+mn-ea"/>
                </a:rPr>
                <a:t>萍乡</a:t>
              </a:r>
              <a:r>
                <a:rPr lang="en-US" altLang="zh-CN" sz="1800" b="1" dirty="0">
                  <a:sym typeface="+mn-ea"/>
                </a:rPr>
                <a:t>1.68</a:t>
              </a:r>
              <a:r>
                <a:rPr lang="zh-CN" altLang="en-US" sz="1800" b="1" dirty="0">
                  <a:sym typeface="+mn-ea"/>
                </a:rPr>
                <a:t>天</a:t>
              </a:r>
              <a:endParaRPr lang="zh-CN" altLang="en-US" sz="1800" b="1" dirty="0"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4898" y="3537"/>
              <a:ext cx="2895" cy="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zh-CN" altLang="en-US" sz="1800" b="1" dirty="0">
                  <a:sym typeface="+mn-ea"/>
                </a:rPr>
                <a:t>锡林</a:t>
              </a:r>
              <a:r>
                <a:rPr lang="en-US" altLang="zh-CN" sz="1800" b="1" dirty="0">
                  <a:sym typeface="+mn-ea"/>
                </a:rPr>
                <a:t>1.92</a:t>
              </a:r>
              <a:r>
                <a:rPr lang="zh-CN" altLang="en-US" sz="1800" b="1" dirty="0">
                  <a:sym typeface="+mn-ea"/>
                </a:rPr>
                <a:t>天</a:t>
              </a:r>
              <a:endParaRPr lang="zh-CN" altLang="en-US" sz="1800" b="1" dirty="0"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4898" y="4650"/>
              <a:ext cx="2895" cy="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zh-CN" altLang="en-US" sz="1800" b="1" dirty="0">
                  <a:sym typeface="+mn-ea"/>
                </a:rPr>
                <a:t>阜宁</a:t>
              </a:r>
              <a:r>
                <a:rPr lang="en-US" altLang="zh-CN" sz="1800" b="1" dirty="0">
                  <a:sym typeface="+mn-ea"/>
                </a:rPr>
                <a:t>2.06</a:t>
              </a:r>
              <a:r>
                <a:rPr lang="zh-CN" altLang="en-US" sz="1800" b="1" dirty="0">
                  <a:sym typeface="+mn-ea"/>
                </a:rPr>
                <a:t>天</a:t>
              </a:r>
              <a:endParaRPr lang="zh-CN" altLang="en-US" sz="1800" b="1" dirty="0">
                <a:sym typeface="+mn-ea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4555"/>
              <a:ext cx="916" cy="916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2331"/>
              <a:ext cx="916" cy="916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3443"/>
              <a:ext cx="916" cy="916"/>
            </a:xfrm>
            <a:prstGeom prst="rect">
              <a:avLst/>
            </a:prstGeom>
          </p:spPr>
        </p:pic>
      </p:grpSp>
      <p:graphicFrame>
        <p:nvGraphicFramePr>
          <p:cNvPr id="14" name="图表 13"/>
          <p:cNvGraphicFramePr/>
          <p:nvPr/>
        </p:nvGraphicFramePr>
        <p:xfrm>
          <a:off x="2076841" y="852620"/>
          <a:ext cx="8038318" cy="4603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25833" y="243180"/>
            <a:ext cx="5802044" cy="510589"/>
          </a:xfrm>
        </p:spPr>
        <p:txBody>
          <a:bodyPr>
            <a:noAutofit/>
          </a:bodyPr>
          <a:lstStyle/>
          <a:p>
            <a:pPr algn="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兴安盟、瑞达、总部用时趋势分析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158480" y="1915160"/>
            <a:ext cx="403352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0">
              <a:lnSpc>
                <a:spcPct val="150000"/>
              </a:lnSpc>
            </a:pPr>
            <a:r>
              <a:rPr lang="zh-CN" altLang="en-US" dirty="0"/>
              <a:t>影响时效的节点：</a:t>
            </a:r>
            <a:endParaRPr lang="zh-CN" altLang="en-US" dirty="0"/>
          </a:p>
          <a:p>
            <a:pPr marL="342900" indent="-342900" algn="l" latinLnBrk="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/>
              <a:t>兴安盟公司：</a:t>
            </a:r>
            <a:r>
              <a:rPr lang="zh-CN" altLang="en-US" b="1" dirty="0"/>
              <a:t>申请人、财务经理</a:t>
            </a:r>
            <a:r>
              <a:rPr lang="zh-CN" altLang="en-US" dirty="0"/>
              <a:t>用时较长；</a:t>
            </a:r>
            <a:endParaRPr lang="zh-CN" altLang="en-US" dirty="0"/>
          </a:p>
          <a:p>
            <a:pPr marL="342900" indent="-342900" algn="l" latinLnBrk="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/>
              <a:t>瑞达公司：</a:t>
            </a:r>
            <a:r>
              <a:rPr lang="zh-CN" altLang="en-US" b="1" dirty="0"/>
              <a:t>本地财务</a:t>
            </a:r>
            <a:r>
              <a:rPr lang="zh-CN" altLang="en-US" b="1" dirty="0">
                <a:sym typeface="+mn-ea"/>
              </a:rPr>
              <a:t>节点</a:t>
            </a:r>
            <a:r>
              <a:rPr lang="zh-CN" altLang="en-US" dirty="0">
                <a:sym typeface="+mn-ea"/>
              </a:rPr>
              <a:t>用时较长</a:t>
            </a:r>
            <a:endParaRPr lang="en-US" altLang="zh-CN" dirty="0">
              <a:sym typeface="+mn-ea"/>
            </a:endParaRPr>
          </a:p>
          <a:p>
            <a:pPr marL="342900" indent="-342900" algn="l" latinLnBrk="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sym typeface="+mn-ea"/>
              </a:rPr>
              <a:t>总部：</a:t>
            </a:r>
            <a:r>
              <a:rPr lang="zh-CN" altLang="en-US" b="1" dirty="0">
                <a:sym typeface="+mn-ea"/>
              </a:rPr>
              <a:t>申请人节点、财务经理、报销中心稽核</a:t>
            </a:r>
            <a:r>
              <a:rPr lang="zh-CN" altLang="en-US" dirty="0">
                <a:sym typeface="+mn-ea"/>
              </a:rPr>
              <a:t>用时较长。</a:t>
            </a:r>
            <a:endParaRPr lang="zh-CN" altLang="en-US" dirty="0"/>
          </a:p>
        </p:txBody>
      </p:sp>
      <p:graphicFrame>
        <p:nvGraphicFramePr>
          <p:cNvPr id="6" name="图表 5"/>
          <p:cNvGraphicFramePr/>
          <p:nvPr/>
        </p:nvGraphicFramePr>
        <p:xfrm>
          <a:off x="370164" y="1023374"/>
          <a:ext cx="7451474" cy="5591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9997636" y="2675670"/>
            <a:ext cx="2004157" cy="1506657"/>
            <a:chOff x="13971" y="2331"/>
            <a:chExt cx="4065" cy="3140"/>
          </a:xfrm>
        </p:grpSpPr>
        <p:sp>
          <p:nvSpPr>
            <p:cNvPr id="8" name="文本框 7"/>
            <p:cNvSpPr txBox="1"/>
            <p:nvPr/>
          </p:nvSpPr>
          <p:spPr>
            <a:xfrm>
              <a:off x="14898" y="2368"/>
              <a:ext cx="2896" cy="8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zh-CN" sz="1800" b="1" dirty="0">
                  <a:sym typeface="+mn-ea"/>
                </a:rPr>
                <a:t>锡林</a:t>
              </a:r>
              <a:r>
                <a:rPr lang="en-US" altLang="zh-CN" sz="1800" b="1" dirty="0">
                  <a:sym typeface="+mn-ea"/>
                </a:rPr>
                <a:t>100%</a:t>
              </a:r>
              <a:endParaRPr lang="en-US" altLang="zh-CN" sz="1800" b="1" dirty="0">
                <a:sym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4898" y="3480"/>
              <a:ext cx="2895" cy="8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zh-CN" altLang="en-US" sz="1800" b="1" dirty="0">
                  <a:sym typeface="+mn-ea"/>
                </a:rPr>
                <a:t>瑞达</a:t>
              </a:r>
              <a:r>
                <a:rPr lang="en-US" altLang="zh-CN" sz="1800" b="1" dirty="0">
                  <a:sym typeface="+mn-ea"/>
                </a:rPr>
                <a:t>100%</a:t>
              </a:r>
              <a:endParaRPr lang="en-US" altLang="zh-CN" sz="1800" b="1" dirty="0">
                <a:sym typeface="+mn-ea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4898" y="4592"/>
              <a:ext cx="3138" cy="8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zh-CN" altLang="en-US" sz="1800" b="1" dirty="0">
                  <a:sym typeface="+mn-ea"/>
                </a:rPr>
                <a:t>萍乡</a:t>
              </a:r>
              <a:r>
                <a:rPr lang="en-US" altLang="zh-CN" sz="1800" b="1" dirty="0">
                  <a:sym typeface="+mn-ea"/>
                </a:rPr>
                <a:t>97.06%</a:t>
              </a:r>
              <a:endParaRPr lang="en-US" altLang="zh-CN" sz="1800" b="1" dirty="0">
                <a:sym typeface="+mn-ea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4555"/>
              <a:ext cx="916" cy="91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2331"/>
              <a:ext cx="916" cy="91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3443"/>
              <a:ext cx="916" cy="916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356536" y="6152971"/>
            <a:ext cx="627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2021</a:t>
            </a:r>
            <a:r>
              <a:rPr lang="zh-CN" altLang="en-US" dirty="0"/>
              <a:t>年</a:t>
            </a:r>
            <a:r>
              <a:rPr lang="en-US" altLang="zh-CN" dirty="0"/>
              <a:t>5</a:t>
            </a:r>
            <a:r>
              <a:rPr lang="zh-CN" altLang="en-US" dirty="0"/>
              <a:t>月个人报销平均通过率</a:t>
            </a:r>
            <a:r>
              <a:rPr lang="en-US" altLang="zh-CN" dirty="0">
                <a:solidFill>
                  <a:srgbClr val="FF0000"/>
                </a:solidFill>
              </a:rPr>
              <a:t>91.82%</a:t>
            </a:r>
            <a:r>
              <a:rPr lang="zh-CN" altLang="en-US" dirty="0"/>
              <a:t>，比上月上升</a:t>
            </a:r>
            <a:r>
              <a:rPr lang="en-US" altLang="zh-CN" dirty="0"/>
              <a:t>2.98%</a:t>
            </a:r>
            <a:r>
              <a:rPr lang="zh-CN" altLang="en-US" dirty="0"/>
              <a:t>。</a:t>
            </a:r>
            <a:endParaRPr lang="en-US" altLang="zh-CN" dirty="0"/>
          </a:p>
        </p:txBody>
      </p:sp>
      <p:sp>
        <p:nvSpPr>
          <p:cNvPr id="15" name="标题 2"/>
          <p:cNvSpPr txBox="1"/>
          <p:nvPr/>
        </p:nvSpPr>
        <p:spPr>
          <a:xfrm>
            <a:off x="7803076" y="357456"/>
            <a:ext cx="4389120" cy="37704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9pPr>
          </a:lstStyle>
          <a:p>
            <a:pPr algn="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个人报销通过率分析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9891"/>
            <a:ext cx="8989000" cy="5058217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507048" y="2082739"/>
            <a:ext cx="2684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</a:t>
            </a:r>
            <a:r>
              <a:rPr lang="zh-CN" altLang="en-US" dirty="0"/>
              <a:t>月通过率较高的公司：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22438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2"/>
          <p:cNvSpPr txBox="1"/>
          <p:nvPr/>
        </p:nvSpPr>
        <p:spPr>
          <a:xfrm>
            <a:off x="7526020" y="254000"/>
            <a:ext cx="4665980" cy="45593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9pPr>
          </a:lstStyle>
          <a:p>
            <a:pPr algn="r" latinLnBrk="0">
              <a:lnSpc>
                <a:spcPct val="10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个人报销退回数量及退回率分析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65436" y="6056508"/>
            <a:ext cx="7516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2021</a:t>
            </a:r>
            <a:r>
              <a:rPr lang="zh-CN" altLang="en-US" dirty="0"/>
              <a:t>年</a:t>
            </a:r>
            <a:r>
              <a:rPr lang="en-US" altLang="zh-CN" dirty="0"/>
              <a:t>5</a:t>
            </a:r>
            <a:r>
              <a:rPr lang="zh-CN" altLang="en-US" dirty="0"/>
              <a:t>月退回率较高的公司：邯郸</a:t>
            </a:r>
            <a:r>
              <a:rPr lang="en-US" altLang="zh-CN" dirty="0"/>
              <a:t>16.67%</a:t>
            </a:r>
            <a:r>
              <a:rPr lang="zh-CN" altLang="en-US" dirty="0"/>
              <a:t>、总部</a:t>
            </a:r>
            <a:r>
              <a:rPr lang="en-US" altLang="zh-CN" dirty="0"/>
              <a:t>16.48%</a:t>
            </a:r>
            <a:r>
              <a:rPr lang="zh-CN" altLang="en-US" dirty="0"/>
              <a:t>、阜宁</a:t>
            </a:r>
            <a:r>
              <a:rPr lang="en-US" altLang="zh-CN" dirty="0"/>
              <a:t>14.29%</a:t>
            </a:r>
            <a:r>
              <a:rPr lang="zh-CN" altLang="en-US" dirty="0"/>
              <a:t>。</a:t>
            </a:r>
            <a:endParaRPr lang="zh-CN" altLang="en-US" dirty="0"/>
          </a:p>
          <a:p>
            <a:pPr algn="ctr"/>
            <a:r>
              <a:rPr lang="zh-CN" altLang="en-US" dirty="0"/>
              <a:t>其中，差旅费退回</a:t>
            </a:r>
            <a:r>
              <a:rPr lang="en-US" altLang="zh-CN" dirty="0"/>
              <a:t>40</a:t>
            </a:r>
            <a:r>
              <a:rPr lang="zh-CN" altLang="en-US" dirty="0"/>
              <a:t>个，日常费用退回</a:t>
            </a:r>
            <a:r>
              <a:rPr lang="en-US" altLang="zh-CN" dirty="0"/>
              <a:t>13</a:t>
            </a:r>
            <a:r>
              <a:rPr lang="zh-CN" altLang="en-US" dirty="0"/>
              <a:t>个。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r="559"/>
          <a:stretch>
            <a:fillRect/>
          </a:stretch>
        </p:blipFill>
        <p:spPr>
          <a:xfrm>
            <a:off x="1377470" y="821812"/>
            <a:ext cx="9384316" cy="521437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499" y="1245137"/>
            <a:ext cx="8362950" cy="4705350"/>
          </a:xfrm>
          <a:prstGeom prst="rect">
            <a:avLst/>
          </a:prstGeom>
        </p:spPr>
      </p:pic>
      <p:sp>
        <p:nvSpPr>
          <p:cNvPr id="5" name="标题 2"/>
          <p:cNvSpPr txBox="1"/>
          <p:nvPr/>
        </p:nvSpPr>
        <p:spPr>
          <a:xfrm>
            <a:off x="9079865" y="308610"/>
            <a:ext cx="3112135" cy="45593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9pPr>
          </a:lstStyle>
          <a:p>
            <a:pPr algn="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流程退回情况分析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99824" y="1865859"/>
            <a:ext cx="4750190" cy="212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>
              <a:lnSpc>
                <a:spcPct val="150000"/>
              </a:lnSpc>
            </a:pPr>
            <a:r>
              <a:rPr lang="en-US" dirty="0">
                <a:sym typeface="+mn-ea"/>
              </a:rPr>
              <a:t>2021</a:t>
            </a:r>
            <a:r>
              <a:rPr lang="zh-CN" altLang="en-US" dirty="0">
                <a:sym typeface="+mn-ea"/>
              </a:rPr>
              <a:t>年</a:t>
            </a:r>
            <a:r>
              <a:rPr lang="en-US" altLang="zh-CN" dirty="0">
                <a:sym typeface="+mn-ea"/>
              </a:rPr>
              <a:t>5</a:t>
            </a:r>
            <a:r>
              <a:rPr lang="zh-CN" altLang="en-US" dirty="0">
                <a:sym typeface="+mn-ea"/>
              </a:rPr>
              <a:t>月共退回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53</a:t>
            </a:r>
            <a:r>
              <a:rPr lang="zh-CN" altLang="en-US" dirty="0">
                <a:solidFill>
                  <a:srgbClr val="FF0000"/>
                </a:solidFill>
                <a:sym typeface="+mn-ea"/>
              </a:rPr>
              <a:t>条</a:t>
            </a:r>
            <a:r>
              <a:rPr lang="zh-CN" altLang="en-US" dirty="0">
                <a:sym typeface="+mn-ea"/>
              </a:rPr>
              <a:t>流程。</a:t>
            </a:r>
            <a:endParaRPr lang="zh-CN" altLang="en-US" dirty="0">
              <a:sym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sym typeface="+mn-ea"/>
              </a:rPr>
              <a:t>报销金额不符合制度要求，占比</a:t>
            </a:r>
            <a:r>
              <a:rPr lang="en-US" altLang="zh-CN" dirty="0">
                <a:sym typeface="+mn-ea"/>
              </a:rPr>
              <a:t>20.75%</a:t>
            </a:r>
            <a:r>
              <a:rPr lang="zh-CN" altLang="en-US" dirty="0">
                <a:sym typeface="+mn-ea"/>
              </a:rPr>
              <a:t>，</a:t>
            </a:r>
            <a:endParaRPr lang="en-US" altLang="zh-CN" dirty="0">
              <a:sym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sym typeface="+mn-ea"/>
              </a:rPr>
              <a:t>发票不合规，占比</a:t>
            </a:r>
            <a:r>
              <a:rPr lang="en-US" altLang="zh-CN" dirty="0">
                <a:sym typeface="+mn-ea"/>
              </a:rPr>
              <a:t>20.75%</a:t>
            </a:r>
            <a:r>
              <a:rPr lang="zh-CN" altLang="en-US" dirty="0">
                <a:sym typeface="+mn-ea"/>
              </a:rPr>
              <a:t>，</a:t>
            </a:r>
            <a:endParaRPr lang="en-US" altLang="zh-CN" dirty="0">
              <a:sym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sym typeface="+mn-ea"/>
              </a:rPr>
              <a:t>流程基础信息填写错误，占比</a:t>
            </a:r>
            <a:r>
              <a:rPr lang="en-US" altLang="zh-CN" dirty="0">
                <a:sym typeface="+mn-ea"/>
              </a:rPr>
              <a:t>18.87%</a:t>
            </a:r>
            <a:r>
              <a:rPr lang="zh-CN" altLang="en-US" dirty="0">
                <a:sym typeface="+mn-ea"/>
              </a:rPr>
              <a:t>，</a:t>
            </a:r>
            <a:endParaRPr lang="en-US" altLang="zh-CN" dirty="0">
              <a:sym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sym typeface="+mn-ea"/>
              </a:rPr>
              <a:t>研发订单挂载错误，占比</a:t>
            </a:r>
            <a:r>
              <a:rPr lang="en-US" altLang="zh-CN" dirty="0">
                <a:sym typeface="+mn-ea"/>
              </a:rPr>
              <a:t>16.98%</a:t>
            </a:r>
            <a:r>
              <a:rPr lang="zh-CN" altLang="en-US" dirty="0">
                <a:sym typeface="+mn-ea"/>
              </a:rPr>
              <a:t>。</a:t>
            </a:r>
            <a:endParaRPr lang="zh-CN" altLang="en-US" dirty="0"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9208135" y="318135"/>
            <a:ext cx="2983865" cy="434975"/>
          </a:xfrm>
        </p:spPr>
        <p:txBody>
          <a:bodyPr/>
          <a:lstStyle/>
          <a:p>
            <a:pPr algn="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个人报销业务量统计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74202" y="6104889"/>
            <a:ext cx="9243596" cy="383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ym typeface="+mn-ea"/>
              </a:rPr>
              <a:t>2021</a:t>
            </a:r>
            <a:r>
              <a:rPr lang="zh-CN" altLang="en-US" dirty="0">
                <a:sym typeface="+mn-ea"/>
              </a:rPr>
              <a:t>年</a:t>
            </a:r>
            <a:r>
              <a:rPr lang="en-US" altLang="zh-CN" dirty="0">
                <a:sym typeface="+mn-ea"/>
              </a:rPr>
              <a:t>5</a:t>
            </a:r>
            <a:r>
              <a:rPr lang="zh-CN" altLang="en-US" dirty="0">
                <a:sym typeface="+mn-ea"/>
              </a:rPr>
              <a:t>月处理个人费用报销流程共处理</a:t>
            </a:r>
            <a:r>
              <a:rPr lang="en-US" altLang="zh-CN" dirty="0">
                <a:sym typeface="+mn-ea"/>
              </a:rPr>
              <a:t>433</a:t>
            </a:r>
            <a:r>
              <a:rPr lang="zh-CN" altLang="en-US" dirty="0">
                <a:sym typeface="+mn-ea"/>
              </a:rPr>
              <a:t>条，其中差旅费</a:t>
            </a:r>
            <a:r>
              <a:rPr lang="en-US" altLang="zh-CN" dirty="0">
                <a:sym typeface="+mn-ea"/>
              </a:rPr>
              <a:t>268</a:t>
            </a:r>
            <a:r>
              <a:rPr lang="zh-CN" altLang="en-US" dirty="0">
                <a:sym typeface="+mn-ea"/>
              </a:rPr>
              <a:t>条，日常费用</a:t>
            </a:r>
            <a:r>
              <a:rPr lang="en-US" altLang="zh-CN" dirty="0">
                <a:sym typeface="+mn-ea"/>
              </a:rPr>
              <a:t>165</a:t>
            </a:r>
            <a:r>
              <a:rPr lang="zh-CN" altLang="en-US" dirty="0">
                <a:sym typeface="+mn-ea"/>
              </a:rPr>
              <a:t>条。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7799" y="846839"/>
            <a:ext cx="9636402" cy="516432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54" y="372669"/>
            <a:ext cx="7627505" cy="5950870"/>
          </a:xfrm>
          <a:prstGeom prst="rect">
            <a:avLst/>
          </a:prstGeom>
        </p:spPr>
      </p:pic>
      <p:sp>
        <p:nvSpPr>
          <p:cNvPr id="7" name="文本占位符 6"/>
          <p:cNvSpPr txBox="1"/>
          <p:nvPr/>
        </p:nvSpPr>
        <p:spPr>
          <a:xfrm>
            <a:off x="7717659" y="3109711"/>
            <a:ext cx="4055180" cy="319289"/>
          </a:xfrm>
          <a:prstGeom prst="rect">
            <a:avLst/>
          </a:prstGeom>
        </p:spPr>
        <p:txBody>
          <a:bodyPr vert="horz" lIns="45720" tIns="22860" rIns="45720" bIns="2286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800" dirty="0">
                <a:latin typeface="FZLanTingHei-M-GBK" charset="-122"/>
                <a:ea typeface="FZLanTingHei-M-GBK" charset="-122"/>
                <a:cs typeface="FZLanTingHei-M-GBK" charset="-122"/>
              </a:rPr>
              <a:t>谢谢</a:t>
            </a:r>
            <a:endParaRPr lang="zh-CN" altLang="en-US" sz="1800" dirty="0">
              <a:latin typeface="FZLanTingHei-M-GBK" charset="-122"/>
              <a:ea typeface="FZLanTingHei-M-GBK" charset="-122"/>
              <a:cs typeface="FZLanTingHei-M-GBK" charset="-122"/>
            </a:endParaRPr>
          </a:p>
        </p:txBody>
      </p:sp>
      <p:sp>
        <p:nvSpPr>
          <p:cNvPr id="8" name="鲲鹏展翅 比翼齐飞…"/>
          <p:cNvSpPr txBox="1"/>
          <p:nvPr/>
        </p:nvSpPr>
        <p:spPr>
          <a:xfrm>
            <a:off x="5555456" y="2018350"/>
            <a:ext cx="6217382" cy="437515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t">
            <a:spAutoFit/>
          </a:bodyPr>
          <a:lstStyle/>
          <a:p>
            <a:pPr algn="r" defTabSz="457200" hangingPunct="1">
              <a:lnSpc>
                <a:spcPct val="90000"/>
              </a:lnSpc>
              <a:spcBef>
                <a:spcPts val="500"/>
              </a:spcBef>
              <a:defRPr/>
            </a:pPr>
            <a:r>
              <a:rPr lang="zh-CN" altLang="en-US" sz="2800" spc="151" dirty="0">
                <a:latin typeface="FZLanTingHei-M-GBK" charset="-122"/>
                <a:ea typeface="FZLanTingHei-M-GBK" charset="-122"/>
                <a:cs typeface="FZLanTingHei-M-GBK" charset="-122"/>
              </a:rPr>
              <a:t>汇报结束</a:t>
            </a:r>
            <a:endParaRPr lang="zh-CN" altLang="en-US" sz="2800" b="0" kern="1200" spc="151" dirty="0">
              <a:latin typeface="FZLanTingHei-M-GBK" charset="-122"/>
              <a:ea typeface="FZLanTingHei-M-GBK" charset="-122"/>
              <a:cs typeface="FZLanTingHei-M-GBK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670526" y="6064494"/>
            <a:ext cx="1038747" cy="2590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r" defTabSz="457200" hangingPunct="1">
              <a:lnSpc>
                <a:spcPct val="150000"/>
              </a:lnSpc>
            </a:pPr>
            <a:r>
              <a:rPr lang="zh-CN" altLang="en-US" sz="900" b="0" kern="1200" dirty="0">
                <a:solidFill>
                  <a:prstClr val="white">
                    <a:lumMod val="50000"/>
                  </a:prstClr>
                </a:solidFill>
                <a:latin typeface="FZLanTingHei-M-GBK" charset="-122"/>
                <a:ea typeface="FZLanTingHei-M-GBK" charset="-122"/>
                <a:cs typeface="FZLanTingHei-M-GBK" charset="-122"/>
              </a:rPr>
              <a:t>内部资料  严禁外传</a:t>
            </a:r>
            <a:endParaRPr lang="zh-CN" altLang="en-US" sz="900" b="0" kern="1200" dirty="0">
              <a:solidFill>
                <a:prstClr val="white">
                  <a:lumMod val="50000"/>
                </a:prstClr>
              </a:solidFill>
              <a:latin typeface="FZLanTingHei-M-GBK" charset="-122"/>
              <a:ea typeface="FZLanTingHei-M-GBK" charset="-122"/>
              <a:cs typeface="FZLanTingHei-M-GBK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378" y="199292"/>
            <a:ext cx="597952" cy="84472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818651" y="3785603"/>
            <a:ext cx="24584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Thanks</a:t>
            </a:r>
            <a:endParaRPr kumimoji="1" lang="zh-CN" altLang="en-US" sz="44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" y="6651812"/>
            <a:ext cx="12192000" cy="21987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753610" y="319405"/>
            <a:ext cx="7438390" cy="434340"/>
          </a:xfrm>
        </p:spPr>
        <p:txBody>
          <a:bodyPr>
            <a:noAutofit/>
          </a:bodyPr>
          <a:p>
            <a:pPr algn="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沟通配合情况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1828800" y="1905000"/>
          <a:ext cx="8368665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6130"/>
                <a:gridCol w="2128520"/>
                <a:gridCol w="1431925"/>
                <a:gridCol w="2752090"/>
              </a:tblGrid>
              <a:tr h="3651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项目名称</a:t>
                      </a:r>
                      <a:endParaRPr lang="zh-CN" altLang="en-US"/>
                    </a:p>
                  </a:txBody>
                  <a:tcPr anchor="ctr" anchorCtr="0">
                    <a:solidFill>
                      <a:srgbClr val="2E2657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要求完成时间</a:t>
                      </a:r>
                      <a:endParaRPr lang="zh-CN" altLang="en-US"/>
                    </a:p>
                  </a:txBody>
                  <a:tcPr anchor="ctr" anchorCtr="0">
                    <a:solidFill>
                      <a:srgbClr val="2E2657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/>
                        <a:t>公司</a:t>
                      </a:r>
                      <a:endParaRPr lang="zh-CN" altLang="en-US" sz="1800"/>
                    </a:p>
                  </a:txBody>
                  <a:tcPr marL="12700" marR="12700" marT="12700" vert="horz" anchor="ctr" anchorCtr="0">
                    <a:solidFill>
                      <a:srgbClr val="2E2657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实际完成时间</a:t>
                      </a:r>
                      <a:endParaRPr lang="zh-CN" altLang="en-US"/>
                    </a:p>
                  </a:txBody>
                  <a:tcPr anchor="ctr" anchorCtr="0">
                    <a:solidFill>
                      <a:srgbClr val="2E2657"/>
                    </a:solidFill>
                  </a:tcPr>
                </a:tc>
              </a:tr>
              <a:tr h="365760">
                <a:tc rowSpan="7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本地财务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在采购应付循环业务中的关注点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7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6</a:t>
                      </a:r>
                      <a:r>
                        <a:rPr lang="zh-CN" altLang="en-US"/>
                        <a:t>月</a:t>
                      </a:r>
                      <a:r>
                        <a:rPr lang="en-US" altLang="zh-CN"/>
                        <a:t>25</a:t>
                      </a:r>
                      <a:r>
                        <a:rPr lang="zh-CN" altLang="en-US"/>
                        <a:t>日前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/>
                        <a:t>总部</a:t>
                      </a:r>
                      <a:r>
                        <a:rPr lang="en-US" altLang="zh-CN" sz="1800" b="0"/>
                        <a:t>/</a:t>
                      </a:r>
                      <a:r>
                        <a:rPr lang="zh-CN" altLang="en-US" sz="1800" b="0"/>
                        <a:t>瑞达</a:t>
                      </a:r>
                      <a:endParaRPr lang="zh-CN" altLang="en-US" sz="1800" b="0"/>
                    </a:p>
                  </a:txBody>
                  <a:tcPr marL="12700" marR="12700" marT="12700" vert="horz" anchor="ctr" anchorCt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6</a:t>
                      </a:r>
                      <a:r>
                        <a:rPr lang="zh-CN" altLang="en-US"/>
                        <a:t>月</a:t>
                      </a:r>
                      <a:r>
                        <a:rPr lang="en-US" altLang="zh-CN"/>
                        <a:t>18</a:t>
                      </a:r>
                      <a:r>
                        <a:rPr lang="zh-CN" altLang="en-US"/>
                        <a:t>日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5760">
                <a:tc vMerge="1">
                  <a:tcPr/>
                </a:tc>
                <a:tc vMerge="1"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/>
                        <a:t>阜宁</a:t>
                      </a:r>
                      <a:endParaRPr lang="zh-CN" altLang="en-US" sz="1800" b="0"/>
                    </a:p>
                  </a:txBody>
                  <a:tcPr marL="12700" marR="12700" marT="12700" vert="horz" anchor="ctr" anchorCt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6</a:t>
                      </a:r>
                      <a:r>
                        <a:rPr lang="zh-CN" altLang="en-US" sz="1800">
                          <a:sym typeface="+mn-ea"/>
                        </a:rPr>
                        <a:t>月</a:t>
                      </a:r>
                      <a:r>
                        <a:rPr lang="en-US" altLang="zh-CN" sz="1800">
                          <a:sym typeface="+mn-ea"/>
                        </a:rPr>
                        <a:t>21</a:t>
                      </a:r>
                      <a:r>
                        <a:rPr lang="zh-CN" altLang="en-US" sz="1800">
                          <a:sym typeface="+mn-ea"/>
                        </a:rPr>
                        <a:t>日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5760">
                <a:tc vMerge="1">
                  <a:tcPr/>
                </a:tc>
                <a:tc vMerge="1"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solidFill>
                            <a:srgbClr val="FF0000"/>
                          </a:solidFill>
                        </a:rPr>
                        <a:t>邯郸</a:t>
                      </a:r>
                      <a:endParaRPr lang="zh-CN" altLang="en-US" sz="1800" b="1">
                        <a:solidFill>
                          <a:srgbClr val="FF0000"/>
                        </a:solidFill>
                      </a:endParaRPr>
                    </a:p>
                  </a:txBody>
                  <a:tcPr marL="12700" marR="12700" marT="12700" vert="horz" anchor="ctr" anchorCt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rgbClr val="FF0000"/>
                          </a:solidFill>
                        </a:rPr>
                        <a:t>无</a:t>
                      </a:r>
                      <a:endParaRPr lang="zh-CN" altLang="en-US" b="1">
                        <a:solidFill>
                          <a:srgbClr val="FF0000"/>
                        </a:solidFill>
                      </a:endParaRPr>
                    </a:p>
                  </a:txBody>
                  <a:tcPr anchor="ctr" anchorCtr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5760">
                <a:tc vMerge="1">
                  <a:tcPr/>
                </a:tc>
                <a:tc vMerge="1"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/>
                        <a:t>萍乡</a:t>
                      </a:r>
                      <a:endParaRPr lang="zh-CN" altLang="en-US" sz="1800" b="0"/>
                    </a:p>
                  </a:txBody>
                  <a:tcPr marL="12700" marR="12700" marT="12700" vert="horz" anchor="ctr" anchorCt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6</a:t>
                      </a:r>
                      <a:r>
                        <a:rPr lang="zh-CN" altLang="en-US" sz="1800">
                          <a:sym typeface="+mn-ea"/>
                        </a:rPr>
                        <a:t>月</a:t>
                      </a:r>
                      <a:r>
                        <a:rPr lang="en-US" altLang="zh-CN" sz="1800">
                          <a:sym typeface="+mn-ea"/>
                        </a:rPr>
                        <a:t>23</a:t>
                      </a:r>
                      <a:r>
                        <a:rPr lang="zh-CN" altLang="en-US" sz="1800">
                          <a:sym typeface="+mn-ea"/>
                        </a:rPr>
                        <a:t>日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5760">
                <a:tc vMerge="1">
                  <a:tcPr/>
                </a:tc>
                <a:tc vMerge="1"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/>
                        <a:t>酒泉</a:t>
                      </a:r>
                      <a:endParaRPr lang="zh-CN" altLang="en-US" sz="1800" b="0"/>
                    </a:p>
                  </a:txBody>
                  <a:tcPr marL="12700" marR="12700" marT="12700" vert="horz" anchor="ctr" anchorCt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6</a:t>
                      </a:r>
                      <a:r>
                        <a:rPr lang="zh-CN" altLang="en-US" sz="1800">
                          <a:sym typeface="+mn-ea"/>
                        </a:rPr>
                        <a:t>月</a:t>
                      </a:r>
                      <a:r>
                        <a:rPr lang="en-US" altLang="zh-CN" sz="1800">
                          <a:sym typeface="+mn-ea"/>
                        </a:rPr>
                        <a:t>24</a:t>
                      </a:r>
                      <a:r>
                        <a:rPr lang="zh-CN" altLang="en-US" sz="1800">
                          <a:sym typeface="+mn-ea"/>
                        </a:rPr>
                        <a:t>日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5760">
                <a:tc vMerge="1">
                  <a:tcPr/>
                </a:tc>
                <a:tc vMerge="1"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/>
                        <a:t>锡林</a:t>
                      </a:r>
                      <a:r>
                        <a:rPr lang="en-US" altLang="zh-CN" sz="1800" b="0"/>
                        <a:t>/</a:t>
                      </a:r>
                      <a:r>
                        <a:rPr lang="zh-CN" altLang="en-US" sz="1800" b="0"/>
                        <a:t>兴安盟</a:t>
                      </a:r>
                      <a:endParaRPr lang="zh-CN" altLang="en-US" sz="1800" b="0"/>
                    </a:p>
                  </a:txBody>
                  <a:tcPr marL="12700" marR="12700" marT="12700" vert="horz" anchor="ctr" anchorCt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6</a:t>
                      </a:r>
                      <a:r>
                        <a:rPr lang="zh-CN" altLang="en-US" sz="1800">
                          <a:sym typeface="+mn-ea"/>
                        </a:rPr>
                        <a:t>月</a:t>
                      </a:r>
                      <a:r>
                        <a:rPr lang="en-US" altLang="zh-CN" sz="1800">
                          <a:sym typeface="+mn-ea"/>
                        </a:rPr>
                        <a:t>18</a:t>
                      </a:r>
                      <a:r>
                        <a:rPr lang="zh-CN" altLang="en-US" sz="1800">
                          <a:sym typeface="+mn-ea"/>
                        </a:rPr>
                        <a:t>日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5760">
                <a:tc vMerge="1">
                  <a:tcPr/>
                </a:tc>
                <a:tc vMerge="1"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solidFill>
                            <a:srgbClr val="FF0000"/>
                          </a:solidFill>
                        </a:rPr>
                        <a:t>白城</a:t>
                      </a:r>
                      <a:endParaRPr lang="zh-CN" altLang="en-US" sz="1800" b="1">
                        <a:solidFill>
                          <a:srgbClr val="FF0000"/>
                        </a:solidFill>
                      </a:endParaRPr>
                    </a:p>
                  </a:txBody>
                  <a:tcPr marL="12700" marR="12700" marT="12700" vert="horz" anchor="ctr" anchorCt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rgbClr val="FF0000"/>
                          </a:solidFill>
                          <a:sym typeface="+mn-ea"/>
                        </a:rPr>
                        <a:t>无</a:t>
                      </a:r>
                      <a:endParaRPr lang="zh-CN" altLang="en-US" sz="18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 anchor="ctr" anchorCtr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053513" y="3397885"/>
            <a:ext cx="31864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>
              <a:lnSpc>
                <a:spcPct val="100000"/>
              </a:lnSpc>
            </a:pPr>
            <a:r>
              <a:rPr lang="en-US" altLang="zh-CN" dirty="0"/>
              <a:t>2021</a:t>
            </a:r>
            <a:r>
              <a:rPr lang="zh-CN" altLang="en-US" dirty="0"/>
              <a:t>年</a:t>
            </a:r>
            <a:r>
              <a:rPr lang="en-US" b="1" dirty="0">
                <a:solidFill>
                  <a:srgbClr val="FF0000"/>
                </a:solidFill>
              </a:rPr>
              <a:t>5</a:t>
            </a:r>
            <a:r>
              <a:rPr lang="zh-CN" altLang="en-US" b="1" dirty="0">
                <a:solidFill>
                  <a:srgbClr val="FF0000"/>
                </a:solidFill>
              </a:rPr>
              <a:t>月</a:t>
            </a:r>
            <a:endParaRPr lang="zh-CN" altLang="en-US" dirty="0"/>
          </a:p>
          <a:p>
            <a:pPr algn="ctr" latinLnBrk="0">
              <a:lnSpc>
                <a:spcPct val="100000"/>
              </a:lnSpc>
            </a:pPr>
            <a:r>
              <a:rPr lang="zh-CN" altLang="en-US" b="1" dirty="0">
                <a:solidFill>
                  <a:srgbClr val="FF0000"/>
                </a:solidFill>
              </a:rPr>
              <a:t>通过</a:t>
            </a:r>
            <a:r>
              <a:rPr lang="zh-CN" b="1" dirty="0">
                <a:solidFill>
                  <a:srgbClr val="FF0000"/>
                </a:solidFill>
              </a:rPr>
              <a:t>率</a:t>
            </a:r>
            <a:r>
              <a:rPr lang="zh-CN" dirty="0"/>
              <a:t>最高的公司：</a:t>
            </a:r>
            <a:endParaRPr lang="zh-CN" dirty="0">
              <a:sym typeface="+mn-ea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4753610" y="319405"/>
            <a:ext cx="7438390" cy="434340"/>
          </a:xfrm>
        </p:spPr>
        <p:txBody>
          <a:bodyPr>
            <a:noAutofit/>
          </a:bodyPr>
          <a:lstStyle/>
          <a:p>
            <a:pPr algn="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1.合同评审流程---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审批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通过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率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5" y="6582410"/>
            <a:ext cx="590359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400">
                <a:sym typeface="+mn-ea"/>
              </a:rPr>
              <a:t>数据来源：</a:t>
            </a:r>
            <a:r>
              <a:rPr sz="1400">
                <a:sym typeface="+mn-ea"/>
              </a:rPr>
              <a:t>YPA21合同评审流程-V3.0</a:t>
            </a:r>
            <a:r>
              <a:rPr lang="zh-CN" sz="1400">
                <a:sym typeface="+mn-ea"/>
              </a:rPr>
              <a:t>，</a:t>
            </a:r>
            <a:r>
              <a:rPr lang="zh-CN" altLang="en-US" sz="1400">
                <a:sym typeface="+mn-ea"/>
              </a:rPr>
              <a:t>报销中心节点审批退回计数统计</a:t>
            </a:r>
            <a:r>
              <a:rPr lang="zh-CN" sz="1400" dirty="0">
                <a:sym typeface="+mn-ea"/>
              </a:rPr>
              <a:t>。</a:t>
            </a:r>
            <a:endParaRPr lang="zh-CN" altLang="en-US" sz="1400"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9815830" y="4227830"/>
            <a:ext cx="2000250" cy="1597025"/>
            <a:chOff x="13971" y="2331"/>
            <a:chExt cx="3823" cy="3140"/>
          </a:xfrm>
        </p:grpSpPr>
        <p:sp>
          <p:nvSpPr>
            <p:cNvPr id="16" name="文本框 15"/>
            <p:cNvSpPr txBox="1"/>
            <p:nvPr/>
          </p:nvSpPr>
          <p:spPr>
            <a:xfrm>
              <a:off x="14898" y="2425"/>
              <a:ext cx="2896" cy="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zh-CN" sz="1800" b="1" dirty="0">
                  <a:sym typeface="+mn-ea"/>
                </a:rPr>
                <a:t>兴安盟</a:t>
              </a:r>
              <a:r>
                <a:rPr lang="en-US" altLang="zh-CN" sz="1800" b="1" dirty="0">
                  <a:sym typeface="+mn-ea"/>
                </a:rPr>
                <a:t>100%</a:t>
              </a:r>
              <a:endParaRPr lang="zh-CN" altLang="en-US" sz="1800" b="1" dirty="0"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4898" y="3537"/>
              <a:ext cx="2895" cy="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zh-CN" sz="1800" b="1" dirty="0">
                  <a:sym typeface="+mn-ea"/>
                </a:rPr>
                <a:t>邯郸</a:t>
              </a:r>
              <a:r>
                <a:rPr lang="en-US" altLang="zh-CN" sz="1800" b="1" dirty="0">
                  <a:sym typeface="+mn-ea"/>
                </a:rPr>
                <a:t>90%</a:t>
              </a:r>
              <a:endParaRPr lang="en-US" altLang="zh-CN" sz="1800" b="1" dirty="0"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4898" y="4650"/>
              <a:ext cx="2895" cy="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zh-CN" sz="1800" b="1" dirty="0">
                  <a:sym typeface="+mn-ea"/>
                </a:rPr>
                <a:t>瑞达</a:t>
              </a:r>
              <a:r>
                <a:rPr lang="en-US" altLang="zh-CN" sz="1800" b="1" dirty="0">
                  <a:sym typeface="+mn-ea"/>
                </a:rPr>
                <a:t>83.33</a:t>
              </a:r>
              <a:r>
                <a:rPr lang="en-US" sz="1800" b="1" dirty="0">
                  <a:sym typeface="+mn-ea"/>
                </a:rPr>
                <a:t>%</a:t>
              </a:r>
              <a:endParaRPr lang="en-US" sz="1800" b="1" dirty="0">
                <a:sym typeface="+mn-ea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4555"/>
              <a:ext cx="916" cy="916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2331"/>
              <a:ext cx="916" cy="916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3443"/>
              <a:ext cx="916" cy="916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4715"/>
            <a:ext cx="9180830" cy="51606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439910" y="1823720"/>
            <a:ext cx="27520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5</a:t>
            </a:r>
            <a:r>
              <a:rPr lang="zh-CN" altLang="en-US"/>
              <a:t>月共审批</a:t>
            </a:r>
            <a:r>
              <a:rPr lang="en-US" altLang="zh-CN"/>
              <a:t>393</a:t>
            </a:r>
            <a:r>
              <a:rPr lang="zh-CN" altLang="en-US"/>
              <a:t>条，</a:t>
            </a:r>
            <a:endParaRPr lang="zh-CN" altLang="en-US"/>
          </a:p>
          <a:p>
            <a:pPr algn="ctr"/>
            <a:r>
              <a:rPr lang="zh-CN" altLang="en-US"/>
              <a:t>退回流程</a:t>
            </a:r>
            <a:r>
              <a:rPr lang="en-US" altLang="zh-CN"/>
              <a:t>116</a:t>
            </a:r>
            <a:r>
              <a:rPr lang="zh-CN" altLang="en-US"/>
              <a:t>条，</a:t>
            </a:r>
            <a:endParaRPr lang="zh-CN" altLang="en-US"/>
          </a:p>
          <a:p>
            <a:pPr algn="ctr"/>
            <a:r>
              <a:rPr lang="zh-CN" altLang="en-US"/>
              <a:t>全公司通过率</a:t>
            </a:r>
            <a:r>
              <a:rPr lang="en-US" altLang="zh-CN">
                <a:solidFill>
                  <a:srgbClr val="FF0000"/>
                </a:solidFill>
              </a:rPr>
              <a:t>70%</a:t>
            </a:r>
            <a:r>
              <a:rPr lang="zh-CN" altLang="en-US"/>
              <a:t>。</a:t>
            </a:r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192145" y="319405"/>
            <a:ext cx="8999855" cy="434340"/>
          </a:xfrm>
        </p:spPr>
        <p:txBody>
          <a:bodyPr>
            <a:noAutofit/>
          </a:bodyPr>
          <a:lstStyle/>
          <a:p>
            <a:pPr algn="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1.合同评审流程---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问题类型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问题数量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统计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6551295"/>
            <a:ext cx="121913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数据来源：报销中心节点审批问题分类计数统计。部分合同流程中存在多个问题。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7025" y="840740"/>
            <a:ext cx="8996680" cy="50584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57375" y="5912485"/>
            <a:ext cx="80835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5</a:t>
            </a:r>
            <a:r>
              <a:rPr lang="zh-CN" altLang="en-US"/>
              <a:t>月问题分为</a:t>
            </a:r>
            <a:r>
              <a:rPr lang="en-US" altLang="zh-CN"/>
              <a:t>5</a:t>
            </a:r>
            <a:r>
              <a:rPr lang="zh-CN" altLang="en-US"/>
              <a:t>类，问题数量总计</a:t>
            </a:r>
            <a:r>
              <a:rPr lang="en-US" altLang="zh-CN"/>
              <a:t>137</a:t>
            </a:r>
            <a:r>
              <a:rPr lang="zh-CN" altLang="en-US"/>
              <a:t>条，</a:t>
            </a:r>
            <a:r>
              <a:rPr lang="zh-CN"/>
              <a:t>与</a:t>
            </a:r>
            <a:r>
              <a:rPr lang="en-US" altLang="zh-CN"/>
              <a:t>4</a:t>
            </a:r>
            <a:r>
              <a:rPr lang="zh-CN" altLang="en-US"/>
              <a:t>月持平。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249670" y="319405"/>
            <a:ext cx="5942330" cy="434340"/>
          </a:xfrm>
        </p:spPr>
        <p:txBody>
          <a:bodyPr>
            <a:noAutofit/>
          </a:bodyPr>
          <a:lstStyle/>
          <a:p>
            <a:pPr algn="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合同评审流程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---5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月问题浅析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35" y="845185"/>
          <a:ext cx="12190730" cy="5320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1505"/>
                <a:gridCol w="546735"/>
                <a:gridCol w="3999230"/>
                <a:gridCol w="5763260"/>
              </a:tblGrid>
              <a:tr h="5181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问题简述</a:t>
                      </a: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tx1"/>
                          </a:solidFill>
                        </a:rPr>
                        <a:t>问题数量</a:t>
                      </a:r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其中：重要问题</a:t>
                      </a: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优化分析</a:t>
                      </a: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11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0"/>
                        <a:t>合同流程</a:t>
                      </a:r>
                      <a:r>
                        <a:rPr lang="zh-CN" altLang="en-US" sz="1400" b="1">
                          <a:solidFill>
                            <a:srgbClr val="FF0000"/>
                          </a:solidFill>
                        </a:rPr>
                        <a:t>标的</a:t>
                      </a:r>
                      <a:r>
                        <a:rPr lang="zh-CN" altLang="en-US" sz="1400" b="0"/>
                        <a:t>行问题</a:t>
                      </a:r>
                      <a:endParaRPr lang="zh-CN" altLang="en-US" sz="1400" b="0"/>
                    </a:p>
                  </a:txBody>
                  <a:tcPr marL="12700" marR="12700" marT="127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0"/>
                        <a:t>47</a:t>
                      </a:r>
                      <a:endParaRPr lang="en-US" altLang="zh-CN" sz="1400" b="0"/>
                    </a:p>
                  </a:txBody>
                  <a:tcPr marL="12700" marR="12700" marT="127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0100" lvl="1" indent="-342900" algn="l">
                        <a:buAutoNum type="arabicPeriod"/>
                      </a:pPr>
                      <a:r>
                        <a:rPr lang="zh-CN" altLang="en-US" sz="1400"/>
                        <a:t>数量单价未拆分至最小单位；</a:t>
                      </a:r>
                      <a:endParaRPr lang="zh-CN" altLang="en-US" sz="1400"/>
                    </a:p>
                    <a:p>
                      <a:pPr marL="800100" lvl="1" indent="-342900" algn="l">
                        <a:buAutoNum type="arabicPeriod"/>
                      </a:pPr>
                      <a:r>
                        <a:rPr lang="zh-CN" altLang="en-US" sz="1400"/>
                        <a:t>合同标的选择错误（业务实质与标的不符：固定资产改造业务）；</a:t>
                      </a:r>
                      <a:endParaRPr lang="zh-CN" altLang="en-US" sz="1400"/>
                    </a:p>
                    <a:p>
                      <a:pPr marL="800100" lvl="1" indent="-342900" algn="l">
                        <a:buAutoNum type="arabicPeriod"/>
                      </a:pPr>
                      <a:r>
                        <a:rPr lang="zh-CN" altLang="en-US" sz="1400"/>
                        <a:t>税码税率选择错误。</a:t>
                      </a:r>
                      <a:endParaRPr lang="zh-CN" altLang="en-US" sz="140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 b="1">
                          <a:solidFill>
                            <a:srgbClr val="FF0000"/>
                          </a:solidFill>
                        </a:rPr>
                        <a:t>思想转变</a:t>
                      </a:r>
                      <a:r>
                        <a:rPr lang="zh-CN" altLang="en-US" sz="1400"/>
                        <a:t>：每一份合同需将标的的数量金额拆分至最小单位。</a:t>
                      </a:r>
                      <a:endParaRPr lang="zh-CN" altLang="en-US" sz="140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zh-CN" altLang="en-US" sz="1400" b="1">
                          <a:solidFill>
                            <a:srgbClr val="FF0000"/>
                          </a:solidFill>
                        </a:rPr>
                        <a:t>资料运用</a:t>
                      </a:r>
                      <a:r>
                        <a:rPr lang="zh-CN" altLang="en-US" sz="1400"/>
                        <a:t>：查询印刷版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sym typeface="+mn-ea"/>
                        </a:rPr>
                        <a:t>《标的速查手册》；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sym typeface="+mn-ea"/>
                        </a:rPr>
                        <a:t>EXCEL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sym typeface="+mn-ea"/>
                        </a:rPr>
                        <a:t>版《服务类物料明细》；财务共享云智答自助查询：钉钉搜索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sym typeface="+mn-ea"/>
                        </a:rPr>
                        <a:t>“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sym typeface="+mn-ea"/>
                        </a:rPr>
                        <a:t>答疑小钉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sym typeface="+mn-ea"/>
                        </a:rPr>
                        <a:t>”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sym typeface="+mn-ea"/>
                        </a:rPr>
                        <a:t>。</a:t>
                      </a:r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 b="1">
                          <a:solidFill>
                            <a:srgbClr val="FF0000"/>
                          </a:solidFill>
                        </a:rPr>
                        <a:t>仔细认真</a:t>
                      </a:r>
                      <a:r>
                        <a:rPr lang="zh-CN" altLang="en-US" sz="1400"/>
                        <a:t>：默认一般纳税人税率，注意区分进项税、销项税。</a:t>
                      </a:r>
                      <a:endParaRPr lang="zh-CN" altLang="en-US" sz="1400"/>
                    </a:p>
                    <a:p>
                      <a:pPr marL="342900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 b="1">
                          <a:solidFill>
                            <a:srgbClr val="FF0000"/>
                          </a:solidFill>
                          <a:sym typeface="+mn-ea"/>
                        </a:rPr>
                        <a:t>统一规范</a:t>
                      </a:r>
                      <a:r>
                        <a:rPr lang="zh-CN" altLang="en-US" sz="1400">
                          <a:sym typeface="+mn-ea"/>
                        </a:rPr>
                        <a:t>：根据《企业会计制度》第三十三条、所建造的固定资产已达到预定可使用状态，但尚未办理竣工决算的，应当自达到预定可使用状态之日起，根据工程预算、造价或者工程实际成本等，按估计的价值转入固定资产，并按本制度关于计提固定资产折旧的规定，计提固定资产的折旧。待办理了竣工决算手续后再作调整。</a:t>
                      </a:r>
                      <a:endParaRPr lang="zh-CN" altLang="en-US" sz="140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0"/>
                        <a:t>合同流程</a:t>
                      </a:r>
                      <a:r>
                        <a:rPr lang="zh-CN" altLang="en-US" sz="1400" b="1">
                          <a:solidFill>
                            <a:srgbClr val="FF0000"/>
                          </a:solidFill>
                        </a:rPr>
                        <a:t>付款</a:t>
                      </a:r>
                      <a:r>
                        <a:rPr lang="zh-CN" altLang="en-US" sz="1400" b="0"/>
                        <a:t>行问题</a:t>
                      </a:r>
                      <a:endParaRPr lang="zh-CN" altLang="en-US" sz="1400" b="0"/>
                    </a:p>
                  </a:txBody>
                  <a:tcPr marL="12700" marR="12700" marT="127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0"/>
                        <a:t>64</a:t>
                      </a:r>
                      <a:endParaRPr lang="en-US" altLang="zh-CN" sz="1400" b="0"/>
                    </a:p>
                  </a:txBody>
                  <a:tcPr marL="12700" marR="12700" marT="127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01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>
                          <a:sym typeface="+mn-ea"/>
                        </a:rPr>
                        <a:t>阶段描述不清晰；</a:t>
                      </a:r>
                      <a:endParaRPr lang="zh-CN" altLang="en-US" sz="1400">
                        <a:sym typeface="+mn-ea"/>
                      </a:endParaRPr>
                    </a:p>
                    <a:p>
                      <a:pPr marL="8001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>
                          <a:sym typeface="+mn-ea"/>
                        </a:rPr>
                        <a:t>付款阶段类别选择错误；</a:t>
                      </a:r>
                      <a:endParaRPr lang="zh-CN" altLang="en-US" sz="1400">
                        <a:sym typeface="+mn-ea"/>
                      </a:endParaRPr>
                    </a:p>
                    <a:p>
                      <a:pPr marL="8001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>
                          <a:sym typeface="+mn-ea"/>
                        </a:rPr>
                        <a:t>基准天数填写错误。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/>
                        <a:t>合同文本表述严谨：签订合同时确定</a:t>
                      </a:r>
                      <a:r>
                        <a:rPr lang="zh-CN" altLang="en-US" sz="1400" b="1">
                          <a:solidFill>
                            <a:srgbClr val="FF0000"/>
                          </a:solidFill>
                        </a:rPr>
                        <a:t>付款</a:t>
                      </a:r>
                      <a:r>
                        <a:rPr lang="zh-CN" altLang="en-US" sz="1400"/>
                        <a:t>相关内容。</a:t>
                      </a:r>
                      <a:endParaRPr lang="zh-CN" altLang="en-US" sz="1400"/>
                    </a:p>
                    <a:p>
                      <a:pPr marL="342900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/>
                        <a:t>基准天数：</a:t>
                      </a:r>
                      <a:r>
                        <a:rPr sz="1400"/>
                        <a:t>尽量不能短于合同约定付款时间的1/3</a:t>
                      </a:r>
                      <a:r>
                        <a:rPr lang="zh-CN" sz="1400"/>
                        <a:t>。</a:t>
                      </a:r>
                      <a:endParaRPr lang="zh-CN" sz="140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448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0"/>
                        <a:t>合同</a:t>
                      </a:r>
                      <a:r>
                        <a:rPr lang="zh-CN" altLang="en-US" sz="1400" b="1">
                          <a:solidFill>
                            <a:srgbClr val="FF0000"/>
                          </a:solidFill>
                        </a:rPr>
                        <a:t>文本内容</a:t>
                      </a:r>
                      <a:r>
                        <a:rPr lang="zh-CN" altLang="en-US" sz="1400" b="0"/>
                        <a:t>问题</a:t>
                      </a:r>
                      <a:endParaRPr lang="zh-CN" altLang="en-US" sz="1400" b="0"/>
                    </a:p>
                  </a:txBody>
                  <a:tcPr marL="12700" marR="12700" marT="127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0"/>
                        <a:t>8</a:t>
                      </a:r>
                      <a:endParaRPr lang="en-US" altLang="zh-CN" sz="1400" b="0"/>
                    </a:p>
                  </a:txBody>
                  <a:tcPr marL="12700" marR="12700" marT="127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01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>
                          <a:sym typeface="+mn-ea"/>
                        </a:rPr>
                        <a:t>未明确支付方式；</a:t>
                      </a:r>
                      <a:endParaRPr lang="zh-CN" altLang="en-US" sz="1400">
                        <a:sym typeface="+mn-ea"/>
                      </a:endParaRPr>
                    </a:p>
                    <a:p>
                      <a:pPr marL="8001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>
                          <a:sym typeface="+mn-ea"/>
                        </a:rPr>
                        <a:t>未明确发票税率相关事宜；</a:t>
                      </a:r>
                      <a:endParaRPr lang="zh-CN" altLang="en-US" sz="1400">
                        <a:sym typeface="+mn-ea"/>
                      </a:endParaRPr>
                    </a:p>
                    <a:p>
                      <a:pPr marL="8001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>
                          <a:sym typeface="+mn-ea"/>
                        </a:rPr>
                        <a:t>未明确合同标的具体型号；</a:t>
                      </a:r>
                      <a:endParaRPr lang="zh-CN" altLang="en-US" sz="1400">
                        <a:sym typeface="+mn-ea"/>
                      </a:endParaRPr>
                    </a:p>
                    <a:p>
                      <a:pPr marL="8001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>
                          <a:sym typeface="+mn-ea"/>
                        </a:rPr>
                        <a:t>未明确不含税单价。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>
                          <a:sym typeface="+mn-ea"/>
                        </a:rPr>
                        <a:t>合同文本表述严谨：签订合同时确定</a:t>
                      </a:r>
                      <a:r>
                        <a:rPr lang="zh-CN" altLang="en-US" sz="1400" b="1">
                          <a:solidFill>
                            <a:srgbClr val="FF0000"/>
                          </a:solidFill>
                          <a:sym typeface="+mn-ea"/>
                        </a:rPr>
                        <a:t>金额、付款</a:t>
                      </a:r>
                      <a:r>
                        <a:rPr lang="zh-CN" altLang="en-US" sz="1400">
                          <a:sym typeface="+mn-ea"/>
                        </a:rPr>
                        <a:t>相关内容。</a:t>
                      </a:r>
                      <a:endParaRPr lang="zh-CN" altLang="en-US" sz="140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0"/>
                        <a:t>附件问题</a:t>
                      </a:r>
                      <a:endParaRPr lang="zh-CN" altLang="en-US" sz="1400" b="0"/>
                    </a:p>
                  </a:txBody>
                  <a:tcPr marL="12700" marR="12700" marT="127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0"/>
                        <a:t>6</a:t>
                      </a:r>
                      <a:endParaRPr lang="en-US" altLang="zh-CN" sz="1400" b="0"/>
                    </a:p>
                  </a:txBody>
                  <a:tcPr marL="12700" marR="12700" marT="127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01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>
                          <a:sym typeface="+mn-ea"/>
                        </a:rPr>
                        <a:t>附件格式不合规，合同模板使用错误；</a:t>
                      </a:r>
                      <a:endParaRPr lang="zh-CN" altLang="en-US" sz="1400">
                        <a:sym typeface="+mn-ea"/>
                      </a:endParaRPr>
                    </a:p>
                    <a:p>
                      <a:pPr marL="8001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>
                          <a:sym typeface="+mn-ea"/>
                        </a:rPr>
                        <a:t>附件与流程不一致；</a:t>
                      </a:r>
                      <a:endParaRPr lang="zh-CN" altLang="en-US" sz="1400">
                        <a:sym typeface="+mn-ea"/>
                      </a:endParaRPr>
                    </a:p>
                    <a:p>
                      <a:pPr marL="8001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>
                          <a:sym typeface="+mn-ea"/>
                        </a:rPr>
                        <a:t>附件上传位置错误。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 b="1">
                          <a:solidFill>
                            <a:srgbClr val="FF0000"/>
                          </a:solidFill>
                        </a:rPr>
                        <a:t>结算单格式统一</a:t>
                      </a:r>
                      <a:r>
                        <a:rPr lang="zh-CN" altLang="en-US" sz="1400"/>
                        <a:t>：请法务统一全公司各类型合同的结算单格式。</a:t>
                      </a:r>
                      <a:endParaRPr lang="en-US" altLang="zh-CN" sz="140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29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0"/>
                        <a:t>其他问题</a:t>
                      </a:r>
                      <a:endParaRPr lang="zh-CN" altLang="en-US" sz="1400" b="0"/>
                    </a:p>
                  </a:txBody>
                  <a:tcPr marL="12700" marR="12700" marT="127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0"/>
                        <a:t>12</a:t>
                      </a:r>
                      <a:endParaRPr lang="en-US" altLang="zh-CN" sz="1400" b="0"/>
                    </a:p>
                  </a:txBody>
                  <a:tcPr marL="12700" marR="12700" marT="127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01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/>
                        <a:t>申请人要求退回。</a:t>
                      </a:r>
                      <a:endParaRPr lang="zh-CN" altLang="en-US" sz="140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sym typeface="+mn-ea"/>
                        </a:rPr>
                        <a:t>仔细认真。</a:t>
                      </a:r>
                      <a:endParaRPr lang="zh-CN" altLang="en-US" sz="1400" b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635" y="6582410"/>
            <a:ext cx="1216533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>
                <a:sym typeface="+mn-ea"/>
              </a:rPr>
              <a:t>数据来源：依据手工统计的合同评审流程报销中心节点退回原因进行分析。当前系统暂无统计报表可将</a:t>
            </a:r>
            <a:r>
              <a:rPr lang="en-US" altLang="zh-CN" sz="1400">
                <a:sym typeface="+mn-ea"/>
              </a:rPr>
              <a:t>OA</a:t>
            </a:r>
            <a:r>
              <a:rPr lang="zh-CN" altLang="en-US" sz="1400">
                <a:sym typeface="+mn-ea"/>
              </a:rPr>
              <a:t>合同评审流程签批意见输出，建议开发数据表。</a:t>
            </a:r>
            <a:endParaRPr lang="zh-CN" altLang="en-US" sz="1400"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092700" y="319405"/>
            <a:ext cx="7099300" cy="434340"/>
          </a:xfrm>
        </p:spPr>
        <p:txBody>
          <a:bodyPr>
            <a:noAutofit/>
          </a:bodyPr>
          <a:lstStyle/>
          <a:p>
            <a:pPr algn="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合同评审流程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各公司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问题及优化建议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35" y="845185"/>
          <a:ext cx="12190730" cy="5922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145"/>
                <a:gridCol w="6377305"/>
                <a:gridCol w="4653280"/>
              </a:tblGrid>
              <a:tr h="5715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公司</a:t>
                      </a: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sym typeface="+mn-ea"/>
                        </a:rPr>
                        <a:t>5月问题</a:t>
                      </a:r>
                      <a:endParaRPr lang="zh-CN" altLang="en-US" sz="18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200" b="0">
                          <a:solidFill>
                            <a:schemeClr val="tx1"/>
                          </a:solidFill>
                          <a:sym typeface="+mn-ea"/>
                        </a:rPr>
                        <a:t>（问题数量较多的，以标红示意）</a:t>
                      </a:r>
                      <a:endParaRPr lang="zh-CN" altLang="en-US" sz="1200" b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sym typeface="+mn-ea"/>
                        </a:rPr>
                        <a:t>优化建议</a:t>
                      </a: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marL="0" lvl="1" indent="0"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/>
                        <a:t>总部</a:t>
                      </a:r>
                      <a:endParaRPr lang="zh-CN" altLang="en-US" sz="1400" b="0"/>
                    </a:p>
                  </a:txBody>
                  <a:tcPr marL="12700" marR="12700" marT="127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>
                          <a:sym typeface="+mn-ea"/>
                        </a:rPr>
                        <a:t>流程付款行填写错误：付款阶段、基准天数、税码税率错误。</a:t>
                      </a:r>
                      <a:endParaRPr lang="zh-CN" sz="1200"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/>
                        <a:t>请自行学习</a:t>
                      </a:r>
                      <a:r>
                        <a:rPr lang="zh-CN" sz="1200">
                          <a:sym typeface="+mn-ea"/>
                        </a:rPr>
                        <a:t>项目</a:t>
                      </a:r>
                      <a:r>
                        <a:rPr lang="zh-CN" sz="1200"/>
                        <a:t>上线群中的培训资料（前期已培训）。</a:t>
                      </a:r>
                      <a:endParaRPr lang="zh-CN" altLang="zh-CN" sz="120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57885">
                <a:tc>
                  <a:txBody>
                    <a:bodyPr/>
                    <a:lstStyle/>
                    <a:p>
                      <a:pPr marL="0" lvl="1" indent="0"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/>
                        <a:t>阜宁</a:t>
                      </a:r>
                      <a:endParaRPr lang="zh-CN" altLang="en-US" sz="1400" b="0"/>
                    </a:p>
                  </a:txBody>
                  <a:tcPr marL="12700" marR="12700" marT="127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200"/>
                        <a:t>流程</a:t>
                      </a:r>
                      <a:r>
                        <a:rPr lang="zh-CN" altLang="en-US" sz="1200">
                          <a:solidFill>
                            <a:srgbClr val="FF0000"/>
                          </a:solidFill>
                        </a:rPr>
                        <a:t>标的行</a:t>
                      </a:r>
                      <a:r>
                        <a:rPr lang="zh-CN" altLang="en-US" sz="1200"/>
                        <a:t>问题：</a:t>
                      </a:r>
                      <a:r>
                        <a:rPr lang="zh-CN" altLang="en-US" sz="1200">
                          <a:solidFill>
                            <a:srgbClr val="FF0000"/>
                          </a:solidFill>
                        </a:rPr>
                        <a:t>标的</a:t>
                      </a:r>
                      <a:r>
                        <a:rPr lang="zh-CN" altLang="en-US" sz="1200"/>
                        <a:t>、</a:t>
                      </a:r>
                      <a:r>
                        <a:rPr lang="zh-CN" altLang="en-US" sz="1200">
                          <a:solidFill>
                            <a:srgbClr val="FF0000"/>
                          </a:solidFill>
                        </a:rPr>
                        <a:t>标的详细信息</a:t>
                      </a:r>
                      <a:r>
                        <a:rPr lang="zh-CN" altLang="en-US" sz="1200"/>
                        <a:t>、税码税率错误，数量单价未拆分至最小单位，流程不含税单价与合同文本不一致。</a:t>
                      </a:r>
                      <a:endParaRPr lang="zh-CN" altLang="en-US" sz="1200"/>
                    </a:p>
                    <a:p>
                      <a:pPr marL="3429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200"/>
                        <a:t>流程付款行</a:t>
                      </a:r>
                      <a:r>
                        <a:rPr lang="zh-CN" altLang="en-US" sz="1200">
                          <a:sym typeface="+mn-ea"/>
                        </a:rPr>
                        <a:t>问题：</a:t>
                      </a:r>
                      <a:r>
                        <a:rPr lang="zh-CN" altLang="en-US" sz="1200">
                          <a:solidFill>
                            <a:srgbClr val="FF0000"/>
                          </a:solidFill>
                          <a:sym typeface="+mn-ea"/>
                        </a:rPr>
                        <a:t>基准天数</a:t>
                      </a:r>
                      <a:r>
                        <a:rPr lang="zh-CN" altLang="en-US" sz="1200">
                          <a:sym typeface="+mn-ea"/>
                        </a:rPr>
                        <a:t>、结算方式错误。</a:t>
                      </a:r>
                      <a:endParaRPr lang="zh-CN" altLang="en-US" sz="1200">
                        <a:sym typeface="+mn-ea"/>
                      </a:endParaRPr>
                    </a:p>
                    <a:p>
                      <a:pPr marL="3429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200"/>
                        <a:t>合同文本内容问题：税率</a:t>
                      </a:r>
                      <a:r>
                        <a:rPr lang="zh-CN" altLang="en-US" sz="1200">
                          <a:solidFill>
                            <a:schemeClr val="tx1"/>
                          </a:solidFill>
                        </a:rPr>
                        <a:t>有误</a:t>
                      </a:r>
                      <a:r>
                        <a:rPr lang="zh-CN" altLang="en-US" sz="1200"/>
                        <a:t>。</a:t>
                      </a:r>
                      <a:endParaRPr lang="zh-CN" altLang="en-US" sz="120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>
                          <a:sym typeface="+mn-ea"/>
                        </a:rPr>
                        <a:t>请自行学习项目上线群中的培训资料（前期已培训）。</a:t>
                      </a:r>
                      <a:endParaRPr lang="en-US" altLang="zh-CN" sz="1200"/>
                    </a:p>
                    <a:p>
                      <a:pPr marL="3429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/>
                        <a:t>建议提交流程前，明确合同文本内容是否</a:t>
                      </a:r>
                      <a:r>
                        <a:rPr lang="zh-CN" sz="1200">
                          <a:sym typeface="+mn-ea"/>
                        </a:rPr>
                        <a:t>准确无误</a:t>
                      </a:r>
                      <a:r>
                        <a:rPr lang="zh-CN" sz="1200"/>
                        <a:t>。</a:t>
                      </a:r>
                      <a:endParaRPr lang="zh-CN" sz="1200"/>
                    </a:p>
                    <a:p>
                      <a:pPr marL="3429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/>
                        <a:t>建议规范合同文本内容、形式及上传位置。</a:t>
                      </a:r>
                      <a:endParaRPr lang="zh-CN" sz="120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1020">
                <a:tc>
                  <a:txBody>
                    <a:bodyPr/>
                    <a:lstStyle/>
                    <a:p>
                      <a:pPr marL="0" lvl="1" indent="0"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/>
                        <a:t>邯郸</a:t>
                      </a:r>
                      <a:endParaRPr lang="zh-CN" altLang="en-US" sz="1400" b="0"/>
                    </a:p>
                  </a:txBody>
                  <a:tcPr marL="12700" marR="12700" marT="127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200">
                          <a:sym typeface="+mn-ea"/>
                        </a:rPr>
                        <a:t>流程标的行问题：标的错误、数量单价未拆分至最小单位。</a:t>
                      </a:r>
                      <a:endParaRPr lang="zh-CN" altLang="en-US" sz="1200">
                        <a:sym typeface="+mn-ea"/>
                      </a:endParaRPr>
                    </a:p>
                    <a:p>
                      <a:pPr marL="3429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200">
                          <a:sym typeface="+mn-ea"/>
                        </a:rPr>
                        <a:t>流程付款行问题：</a:t>
                      </a:r>
                      <a:r>
                        <a:rPr lang="zh-CN" sz="1200"/>
                        <a:t>基准天数。</a:t>
                      </a:r>
                      <a:endParaRPr lang="zh-CN" sz="120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>
                          <a:sym typeface="+mn-ea"/>
                        </a:rPr>
                        <a:t>请自行学习项目上线群中的培训资料（前期已培训）。</a:t>
                      </a:r>
                      <a:endParaRPr lang="zh-CN" sz="1200">
                        <a:sym typeface="+mn-ea"/>
                      </a:endParaRPr>
                    </a:p>
                    <a:p>
                      <a:pPr marL="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/>
                        <a:t>建议</a:t>
                      </a:r>
                      <a:r>
                        <a:rPr lang="zh-CN" sz="1200">
                          <a:sym typeface="+mn-ea"/>
                        </a:rPr>
                        <a:t>提交流程前，核实订单附件内容是否准确无误。</a:t>
                      </a:r>
                      <a:endParaRPr lang="zh-CN" sz="1200"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59790">
                <a:tc>
                  <a:txBody>
                    <a:bodyPr/>
                    <a:lstStyle/>
                    <a:p>
                      <a:pPr marL="0" lvl="1" indent="0"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/>
                        <a:t>萍乡</a:t>
                      </a:r>
                      <a:endParaRPr lang="zh-CN" altLang="en-US" sz="1400" b="0"/>
                    </a:p>
                  </a:txBody>
                  <a:tcPr marL="12700" marR="12700" marT="127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200">
                          <a:sym typeface="+mn-ea"/>
                        </a:rPr>
                        <a:t>流程标的行问题：标的、标的详细信息、不含税单价、税码税率错误。</a:t>
                      </a:r>
                      <a:endParaRPr lang="zh-CN" altLang="en-US" sz="1200">
                        <a:sym typeface="+mn-ea"/>
                      </a:endParaRPr>
                    </a:p>
                    <a:p>
                      <a:pPr marL="3429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200">
                          <a:sym typeface="+mn-ea"/>
                        </a:rPr>
                        <a:t>流程付款行问题：</a:t>
                      </a:r>
                      <a:r>
                        <a:rPr lang="zh-CN" sz="1200">
                          <a:sym typeface="+mn-ea"/>
                        </a:rPr>
                        <a:t>付款阶段类别选择错误。</a:t>
                      </a:r>
                      <a:endParaRPr lang="zh-CN" sz="1200">
                        <a:sym typeface="+mn-ea"/>
                      </a:endParaRPr>
                    </a:p>
                    <a:p>
                      <a:pPr marL="3429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/>
                        <a:t>合同文本内容问题：</a:t>
                      </a:r>
                      <a:r>
                        <a:rPr lang="zh-CN" sz="1200">
                          <a:solidFill>
                            <a:srgbClr val="FF0000"/>
                          </a:solidFill>
                        </a:rPr>
                        <a:t>未明确支付方式</a:t>
                      </a:r>
                      <a:r>
                        <a:rPr lang="zh-CN" sz="1200"/>
                        <a:t>。</a:t>
                      </a:r>
                      <a:endParaRPr lang="zh-CN" sz="1200"/>
                    </a:p>
                    <a:p>
                      <a:pPr marL="3429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/>
                        <a:t>附件问题：未提供订单合同附件。</a:t>
                      </a:r>
                      <a:endParaRPr lang="zh-CN" sz="120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>
                          <a:sym typeface="+mn-ea"/>
                        </a:rPr>
                        <a:t>请自行学习项目上线群中的培训资料（前期已培训）。</a:t>
                      </a:r>
                      <a:endParaRPr lang="zh-CN" sz="1200">
                        <a:sym typeface="+mn-ea"/>
                      </a:endParaRPr>
                    </a:p>
                    <a:p>
                      <a:pPr marL="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>
                          <a:sym typeface="+mn-ea"/>
                        </a:rPr>
                        <a:t>建议规范合同文本内容、形式及上传位置。</a:t>
                      </a:r>
                      <a:endParaRPr lang="zh-CN" sz="1200"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68020">
                <a:tc>
                  <a:txBody>
                    <a:bodyPr/>
                    <a:lstStyle/>
                    <a:p>
                      <a:pPr marL="0" lvl="1" indent="0"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/>
                        <a:t>酒泉</a:t>
                      </a:r>
                      <a:endParaRPr lang="zh-CN" altLang="en-US" sz="1400" b="0"/>
                    </a:p>
                  </a:txBody>
                  <a:tcPr marL="12700" marR="12700" marT="127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/>
                        <a:t>流程</a:t>
                      </a:r>
                      <a:r>
                        <a:rPr lang="zh-CN" sz="1200">
                          <a:solidFill>
                            <a:srgbClr val="FF0000"/>
                          </a:solidFill>
                        </a:rPr>
                        <a:t>付款行</a:t>
                      </a:r>
                      <a:r>
                        <a:rPr lang="zh-CN" sz="1200"/>
                        <a:t>问题：</a:t>
                      </a:r>
                      <a:r>
                        <a:rPr lang="zh-CN" sz="1200">
                          <a:solidFill>
                            <a:srgbClr val="FF0000"/>
                          </a:solidFill>
                        </a:rPr>
                        <a:t>基准天数、付款阶段类别</a:t>
                      </a:r>
                      <a:r>
                        <a:rPr lang="zh-CN" sz="1200"/>
                        <a:t>选择错误。</a:t>
                      </a:r>
                      <a:endParaRPr lang="zh-CN" sz="1200"/>
                    </a:p>
                    <a:p>
                      <a:pPr marL="3429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/>
                        <a:t>流程</a:t>
                      </a:r>
                      <a:r>
                        <a:rPr lang="zh-CN" sz="1200">
                          <a:solidFill>
                            <a:srgbClr val="FF0000"/>
                          </a:solidFill>
                        </a:rPr>
                        <a:t>标的行</a:t>
                      </a:r>
                      <a:r>
                        <a:rPr lang="zh-CN" sz="1200"/>
                        <a:t>问题：</a:t>
                      </a:r>
                      <a:r>
                        <a:rPr lang="zh-CN" sz="1200">
                          <a:solidFill>
                            <a:srgbClr val="FF0000"/>
                          </a:solidFill>
                        </a:rPr>
                        <a:t>标的</a:t>
                      </a:r>
                      <a:r>
                        <a:rPr lang="zh-CN" sz="1200"/>
                        <a:t>、税码税率、不含税单价有误。</a:t>
                      </a:r>
                      <a:endParaRPr lang="zh-CN" sz="1200"/>
                    </a:p>
                    <a:p>
                      <a:pPr marL="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>
                          <a:sym typeface="+mn-ea"/>
                        </a:rPr>
                        <a:t>合同文本内容问题：</a:t>
                      </a:r>
                      <a:r>
                        <a:rPr lang="zh-CN" sz="1200">
                          <a:solidFill>
                            <a:srgbClr val="FF0000"/>
                          </a:solidFill>
                          <a:sym typeface="+mn-ea"/>
                        </a:rPr>
                        <a:t>未明确支付方式</a:t>
                      </a:r>
                      <a:r>
                        <a:rPr lang="zh-CN" sz="1200">
                          <a:sym typeface="+mn-ea"/>
                        </a:rPr>
                        <a:t>。</a:t>
                      </a:r>
                      <a:endParaRPr lang="zh-CN" sz="1200"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>
                          <a:sym typeface="+mn-ea"/>
                        </a:rPr>
                        <a:t>请自行学习项目上线群中的培训资料（前期已培训）。</a:t>
                      </a:r>
                      <a:endParaRPr lang="zh-CN" sz="1200">
                        <a:sym typeface="+mn-ea"/>
                      </a:endParaRPr>
                    </a:p>
                    <a:p>
                      <a:pPr marL="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>
                          <a:sym typeface="+mn-ea"/>
                        </a:rPr>
                        <a:t>建议规范合同文本内容、形式及上传位置。</a:t>
                      </a:r>
                      <a:endParaRPr lang="zh-CN" sz="1200"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28370">
                <a:tc>
                  <a:txBody>
                    <a:bodyPr/>
                    <a:lstStyle/>
                    <a:p>
                      <a:pPr marL="0" lvl="1" indent="0"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/>
                        <a:t>锡林</a:t>
                      </a:r>
                      <a:endParaRPr lang="zh-CN" altLang="en-US" sz="1400" b="0"/>
                    </a:p>
                  </a:txBody>
                  <a:tcPr marL="12700" marR="12700" marT="127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>
                          <a:sym typeface="+mn-ea"/>
                        </a:rPr>
                        <a:t>流程</a:t>
                      </a:r>
                      <a:r>
                        <a:rPr lang="zh-CN" sz="1200">
                          <a:solidFill>
                            <a:srgbClr val="FF0000"/>
                          </a:solidFill>
                          <a:sym typeface="+mn-ea"/>
                        </a:rPr>
                        <a:t>标的行</a:t>
                      </a:r>
                      <a:r>
                        <a:rPr lang="zh-CN" sz="1200">
                          <a:sym typeface="+mn-ea"/>
                        </a:rPr>
                        <a:t>问题：</a:t>
                      </a:r>
                      <a:r>
                        <a:rPr lang="zh-CN" sz="1200">
                          <a:solidFill>
                            <a:srgbClr val="FF0000"/>
                          </a:solidFill>
                          <a:sym typeface="+mn-ea"/>
                        </a:rPr>
                        <a:t>标的</a:t>
                      </a:r>
                      <a:r>
                        <a:rPr lang="zh-CN" sz="1200">
                          <a:sym typeface="+mn-ea"/>
                        </a:rPr>
                        <a:t>、</a:t>
                      </a:r>
                      <a:r>
                        <a:rPr lang="zh-CN" altLang="en-US" sz="1200">
                          <a:solidFill>
                            <a:srgbClr val="FF0000"/>
                          </a:solidFill>
                          <a:sym typeface="+mn-ea"/>
                        </a:rPr>
                        <a:t>标的详细信息</a:t>
                      </a:r>
                      <a:r>
                        <a:rPr lang="zh-CN" altLang="en-US" sz="1200">
                          <a:sym typeface="+mn-ea"/>
                        </a:rPr>
                        <a:t>、</a:t>
                      </a:r>
                      <a:r>
                        <a:rPr lang="zh-CN" sz="1200">
                          <a:solidFill>
                            <a:srgbClr val="FF0000"/>
                          </a:solidFill>
                          <a:sym typeface="+mn-ea"/>
                        </a:rPr>
                        <a:t>税码税率</a:t>
                      </a:r>
                      <a:r>
                        <a:rPr lang="zh-CN" sz="1200">
                          <a:sym typeface="+mn-ea"/>
                        </a:rPr>
                        <a:t>、不含税单价有误。</a:t>
                      </a:r>
                      <a:endParaRPr lang="zh-CN" sz="1200"/>
                    </a:p>
                    <a:p>
                      <a:pPr marL="3429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>
                          <a:sym typeface="+mn-ea"/>
                        </a:rPr>
                        <a:t>流程</a:t>
                      </a:r>
                      <a:r>
                        <a:rPr lang="zh-CN" sz="1200">
                          <a:solidFill>
                            <a:srgbClr val="FF0000"/>
                          </a:solidFill>
                          <a:sym typeface="+mn-ea"/>
                        </a:rPr>
                        <a:t>付款行</a:t>
                      </a:r>
                      <a:r>
                        <a:rPr lang="zh-CN" sz="1200">
                          <a:sym typeface="+mn-ea"/>
                        </a:rPr>
                        <a:t>问题：</a:t>
                      </a:r>
                      <a:r>
                        <a:rPr lang="zh-CN" sz="1200">
                          <a:solidFill>
                            <a:srgbClr val="FF0000"/>
                          </a:solidFill>
                          <a:sym typeface="+mn-ea"/>
                        </a:rPr>
                        <a:t>付款阶段类别选择错误、阶段描述有误</a:t>
                      </a:r>
                      <a:r>
                        <a:rPr lang="zh-CN" sz="1200">
                          <a:sym typeface="+mn-ea"/>
                        </a:rPr>
                        <a:t>。</a:t>
                      </a:r>
                      <a:endParaRPr lang="zh-CN" sz="1200">
                        <a:sym typeface="+mn-ea"/>
                      </a:endParaRPr>
                    </a:p>
                    <a:p>
                      <a:pPr marL="3429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/>
                        <a:t>附件问题：</a:t>
                      </a:r>
                      <a:r>
                        <a:rPr lang="zh-CN" sz="1200">
                          <a:solidFill>
                            <a:srgbClr val="FF0000"/>
                          </a:solidFill>
                        </a:rPr>
                        <a:t>附件内容</a:t>
                      </a:r>
                      <a:r>
                        <a:rPr lang="zh-CN" sz="1200"/>
                        <a:t>与合同不匹配、</a:t>
                      </a:r>
                      <a:r>
                        <a:rPr lang="zh-CN" sz="1200">
                          <a:solidFill>
                            <a:srgbClr val="FF0000"/>
                          </a:solidFill>
                        </a:rPr>
                        <a:t>附件模板</a:t>
                      </a:r>
                      <a:r>
                        <a:rPr lang="zh-CN" sz="1200"/>
                        <a:t>使用有误。</a:t>
                      </a:r>
                      <a:endParaRPr lang="zh-CN" sz="1200"/>
                    </a:p>
                    <a:p>
                      <a:pPr marL="3429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/>
                        <a:t>其他问题：支付方式待确认。</a:t>
                      </a:r>
                      <a:endParaRPr lang="zh-CN" sz="120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>
                          <a:sym typeface="+mn-ea"/>
                        </a:rPr>
                        <a:t>请自行学习项目上线群中的培训资料（前期已培训）。</a:t>
                      </a:r>
                      <a:endParaRPr lang="zh-CN" sz="1200">
                        <a:sym typeface="+mn-ea"/>
                      </a:endParaRPr>
                    </a:p>
                    <a:p>
                      <a:pPr marL="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>
                          <a:sym typeface="+mn-ea"/>
                        </a:rPr>
                        <a:t>建议规范合同文本模板内容（当支付金额小于</a:t>
                      </a:r>
                      <a:r>
                        <a:rPr lang="en-US" altLang="zh-CN" sz="1200">
                          <a:sym typeface="+mn-ea"/>
                        </a:rPr>
                        <a:t>1</a:t>
                      </a:r>
                      <a:r>
                        <a:rPr lang="zh-CN" altLang="en-US" sz="1200">
                          <a:sym typeface="+mn-ea"/>
                        </a:rPr>
                        <a:t>万元时，建议选择电汇方式；</a:t>
                      </a:r>
                      <a:r>
                        <a:rPr lang="zh-CN" sz="1200">
                          <a:sym typeface="+mn-ea"/>
                        </a:rPr>
                        <a:t>）、形式及上传位置。</a:t>
                      </a:r>
                      <a:endParaRPr lang="zh-CN" sz="1200">
                        <a:sym typeface="+mn-ea"/>
                      </a:endParaRPr>
                    </a:p>
                    <a:p>
                      <a:pPr marL="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>
                          <a:sym typeface="+mn-ea"/>
                        </a:rPr>
                        <a:t>建议提交流程前，核实所有附件内容是否准确无误。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69290">
                <a:tc>
                  <a:txBody>
                    <a:bodyPr/>
                    <a:lstStyle/>
                    <a:p>
                      <a:pPr marL="0" lvl="1" indent="0"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/>
                        <a:t>白城</a:t>
                      </a:r>
                      <a:endParaRPr lang="zh-CN" altLang="en-US" sz="1400" b="0"/>
                    </a:p>
                  </a:txBody>
                  <a:tcPr marL="12700" marR="12700" marT="127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>
                          <a:sym typeface="+mn-ea"/>
                        </a:rPr>
                        <a:t>流程标的行问题：标的详细信息、税码税率有误。</a:t>
                      </a:r>
                      <a:endParaRPr lang="zh-CN" sz="1200"/>
                    </a:p>
                    <a:p>
                      <a:pPr marL="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>
                          <a:sym typeface="+mn-ea"/>
                        </a:rPr>
                        <a:t>流程付款行问题：付款阶段类别、基准天数有误。</a:t>
                      </a:r>
                      <a:endParaRPr lang="zh-CN" sz="1200">
                        <a:sym typeface="+mn-ea"/>
                      </a:endParaRPr>
                    </a:p>
                    <a:p>
                      <a:pPr lvl="0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/>
                        <a:t>合同文本内容问题：未明确支付方式。</a:t>
                      </a:r>
                      <a:endParaRPr lang="zh-CN" sz="120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>
                          <a:sym typeface="+mn-ea"/>
                        </a:rPr>
                        <a:t>请自行学习项目上线群中的培训资料（前期已培训）。</a:t>
                      </a:r>
                      <a:endParaRPr lang="zh-CN" sz="1200">
                        <a:sym typeface="+mn-ea"/>
                      </a:endParaRPr>
                    </a:p>
                    <a:p>
                      <a:pPr marL="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>
                          <a:sym typeface="+mn-ea"/>
                        </a:rPr>
                        <a:t>建议规范合同文本内容、形式及上传位置。</a:t>
                      </a:r>
                      <a:endParaRPr lang="zh-CN" sz="120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76885">
                <a:tc>
                  <a:txBody>
                    <a:bodyPr/>
                    <a:lstStyle/>
                    <a:p>
                      <a:pPr marL="0" lvl="1" indent="0"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/>
                        <a:t>瑞达</a:t>
                      </a:r>
                      <a:endParaRPr lang="zh-CN" altLang="en-US" sz="1400" b="0"/>
                    </a:p>
                  </a:txBody>
                  <a:tcPr marL="12700" marR="12700" marT="127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>
                          <a:sym typeface="+mn-ea"/>
                        </a:rPr>
                        <a:t>其他问题：合同文本基础信息有误。</a:t>
                      </a:r>
                      <a:endParaRPr lang="zh-CN" sz="1200"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>
                          <a:sym typeface="+mn-ea"/>
                        </a:rPr>
                        <a:t>请自行学习项目上线群中的培训资料（前期已培训）。</a:t>
                      </a:r>
                      <a:endParaRPr lang="en-US" altLang="zh-CN" sz="1200"/>
                    </a:p>
                    <a:p>
                      <a:pPr marL="342900" lvl="1" indent="-3429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zh-CN" sz="1200">
                          <a:sym typeface="+mn-ea"/>
                        </a:rPr>
                        <a:t>建议提交流程前，明确合同文本内容是否准确无误。</a:t>
                      </a:r>
                      <a:endParaRPr lang="zh-CN" sz="120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21"/>
          <p:cNvSpPr>
            <a:spLocks noGrp="1"/>
          </p:cNvSpPr>
          <p:nvPr>
            <p:ph type="title"/>
          </p:nvPr>
        </p:nvSpPr>
        <p:spPr>
          <a:xfrm>
            <a:off x="2612390" y="333375"/>
            <a:ext cx="9579610" cy="434340"/>
          </a:xfrm>
        </p:spPr>
        <p:txBody>
          <a:bodyPr>
            <a:noAutofit/>
          </a:bodyPr>
          <a:lstStyle/>
          <a:p>
            <a:pPr algn="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1.合同评审流程---</a:t>
            </a:r>
            <a:r>
              <a:rPr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关于</a:t>
            </a:r>
            <a:r>
              <a:rPr 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金额、附件</a:t>
            </a:r>
            <a:r>
              <a:rPr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个建议</a:t>
            </a:r>
            <a:endParaRPr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1209675" y="1752918"/>
            <a:ext cx="1066800" cy="1066800"/>
          </a:xfrm>
          <a:prstGeom prst="ellipse">
            <a:avLst/>
          </a:prstGeom>
          <a:noFill/>
          <a:ln>
            <a:solidFill>
              <a:srgbClr val="2E2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" name="文本框 4"/>
          <p:cNvSpPr txBox="1"/>
          <p:nvPr/>
        </p:nvSpPr>
        <p:spPr>
          <a:xfrm>
            <a:off x="1209675" y="2056130"/>
            <a:ext cx="1066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2E265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endParaRPr lang="zh-CN" altLang="en-US" sz="2400" b="1" dirty="0">
              <a:solidFill>
                <a:srgbClr val="2E2657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2495868" y="1608455"/>
            <a:ext cx="0" cy="135572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701290" y="1292860"/>
            <a:ext cx="45567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文本金额</a:t>
            </a:r>
            <a:r>
              <a:rPr lang="zh-CN" sz="2400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相关</a:t>
            </a:r>
            <a:r>
              <a:rPr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规范</a:t>
            </a:r>
            <a:endParaRPr lang="zh-CN" altLang="en-US" sz="2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01290" y="1702435"/>
            <a:ext cx="9509760" cy="1630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342900" indent="-342900">
              <a:lnSpc>
                <a:spcPct val="125000"/>
              </a:lnSpc>
              <a:buAutoNum type="arabicPeriod"/>
            </a:pPr>
            <a:r>
              <a:rPr lang="zh-CN" altLang="en-US" sz="1600" dirty="0">
                <a:cs typeface="等线" panose="02010600030101010101" pitchFamily="2" charset="-122"/>
              </a:rPr>
              <a:t>建议规范合同</a:t>
            </a:r>
            <a:r>
              <a:rPr lang="zh-CN" altLang="en-US" sz="1600" dirty="0">
                <a:solidFill>
                  <a:srgbClr val="FF0000"/>
                </a:solidFill>
                <a:cs typeface="等线" panose="02010600030101010101" pitchFamily="2" charset="-122"/>
              </a:rPr>
              <a:t>总金额、总未税金额、付款阶段、支付方式</a:t>
            </a:r>
            <a:r>
              <a:rPr lang="zh-CN" altLang="en-US" sz="1600" dirty="0">
                <a:cs typeface="等线" panose="02010600030101010101" pitchFamily="2" charset="-122"/>
                <a:sym typeface="+mn-ea"/>
              </a:rPr>
              <a:t>的文本描述</a:t>
            </a:r>
            <a:r>
              <a:rPr lang="zh-CN" altLang="en-US" sz="1600" dirty="0">
                <a:cs typeface="等线" panose="02010600030101010101" pitchFamily="2" charset="-122"/>
              </a:rPr>
              <a:t>。</a:t>
            </a:r>
            <a:endParaRPr lang="zh-CN" altLang="en-US" sz="1600" dirty="0">
              <a:cs typeface="等线" panose="02010600030101010101" pitchFamily="2" charset="-122"/>
            </a:endParaRPr>
          </a:p>
          <a:p>
            <a:pPr marL="800100" lvl="1" indent="-342900">
              <a:lnSpc>
                <a:spcPct val="125000"/>
              </a:lnSpc>
              <a:buFont typeface="+mj-ea"/>
              <a:buAutoNum type="circleNumDbPlain"/>
            </a:pPr>
            <a:r>
              <a:rPr lang="zh-CN" altLang="en-US" sz="1600" dirty="0">
                <a:cs typeface="等线" panose="02010600030101010101" pitchFamily="2" charset="-122"/>
              </a:rPr>
              <a:t>例如按业务</a:t>
            </a:r>
            <a:r>
              <a:rPr lang="zh-CN" altLang="en-US" sz="1600" dirty="0">
                <a:cs typeface="等线" panose="02010600030101010101" pitchFamily="2" charset="-122"/>
                <a:sym typeface="+mn-ea"/>
              </a:rPr>
              <a:t>区分为设备、服务、采购等，</a:t>
            </a:r>
            <a:r>
              <a:rPr lang="zh-CN" altLang="en-US" sz="1600" dirty="0">
                <a:cs typeface="等线" panose="02010600030101010101" pitchFamily="2" charset="-122"/>
              </a:rPr>
              <a:t>分阶段付款相关的</a:t>
            </a:r>
            <a:r>
              <a:rPr lang="zh-CN" altLang="en-US" sz="1600" dirty="0">
                <a:cs typeface="等线" panose="02010600030101010101" pitchFamily="2" charset="-122"/>
                <a:sym typeface="+mn-ea"/>
              </a:rPr>
              <a:t>合同通用</a:t>
            </a:r>
            <a:r>
              <a:rPr lang="zh-CN" altLang="en-US" sz="1600" dirty="0">
                <a:cs typeface="等线" panose="02010600030101010101" pitchFamily="2" charset="-122"/>
              </a:rPr>
              <a:t>文字描述模板，可分阶段依据实际情况选择支付方式</a:t>
            </a:r>
            <a:r>
              <a:rPr lang="zh-CN" altLang="en-US" sz="1600" dirty="0">
                <a:cs typeface="等线" panose="02010600030101010101" pitchFamily="2" charset="-122"/>
                <a:sym typeface="+mn-ea"/>
              </a:rPr>
              <a:t>（阶段付款小于</a:t>
            </a:r>
            <a:r>
              <a:rPr lang="en-US" altLang="zh-CN" sz="1600" dirty="0">
                <a:cs typeface="等线" panose="02010600030101010101" pitchFamily="2" charset="-122"/>
                <a:sym typeface="+mn-ea"/>
              </a:rPr>
              <a:t>1</a:t>
            </a:r>
            <a:r>
              <a:rPr lang="zh-CN" altLang="en-US" sz="1600" dirty="0">
                <a:cs typeface="等线" panose="02010600030101010101" pitchFamily="2" charset="-122"/>
                <a:sym typeface="+mn-ea"/>
              </a:rPr>
              <a:t>万元，建议选择电汇方式）</a:t>
            </a:r>
            <a:r>
              <a:rPr lang="zh-CN" altLang="en-US" sz="1600" dirty="0">
                <a:cs typeface="等线" panose="02010600030101010101" pitchFamily="2" charset="-122"/>
              </a:rPr>
              <a:t>。</a:t>
            </a:r>
            <a:endParaRPr lang="zh-CN" altLang="en-US" sz="1600" dirty="0">
              <a:cs typeface="等线" panose="02010600030101010101" pitchFamily="2" charset="-122"/>
            </a:endParaRPr>
          </a:p>
          <a:p>
            <a:pPr marL="800100" lvl="1" indent="-342900">
              <a:lnSpc>
                <a:spcPct val="125000"/>
              </a:lnSpc>
              <a:buFont typeface="+mj-ea"/>
              <a:buAutoNum type="circleNumDbPlain"/>
            </a:pPr>
            <a:r>
              <a:rPr lang="zh-CN" altLang="en-US" sz="1600" dirty="0">
                <a:cs typeface="等线" panose="02010600030101010101" pitchFamily="2" charset="-122"/>
              </a:rPr>
              <a:t>未明确</a:t>
            </a:r>
            <a:r>
              <a:rPr lang="zh-CN" altLang="en-US" sz="1600" dirty="0">
                <a:cs typeface="等线" panose="02010600030101010101" pitchFamily="2" charset="-122"/>
                <a:sym typeface="+mn-ea"/>
              </a:rPr>
              <a:t>支付方式</a:t>
            </a:r>
            <a:r>
              <a:rPr lang="zh-CN" altLang="en-US" sz="1600" dirty="0">
                <a:cs typeface="等线" panose="02010600030101010101" pitchFamily="2" charset="-122"/>
              </a:rPr>
              <a:t>的合同，阶段付款金额大于等于</a:t>
            </a:r>
            <a:r>
              <a:rPr lang="en-US" altLang="zh-CN" sz="1600" dirty="0">
                <a:cs typeface="等线" panose="02010600030101010101" pitchFamily="2" charset="-122"/>
              </a:rPr>
              <a:t>1</a:t>
            </a:r>
            <a:r>
              <a:rPr lang="zh-CN" altLang="en-US" sz="1600" dirty="0">
                <a:cs typeface="等线" panose="02010600030101010101" pitchFamily="2" charset="-122"/>
              </a:rPr>
              <a:t>万元的业务，审批时默认为</a:t>
            </a:r>
            <a:r>
              <a:rPr lang="en-US" altLang="zh-CN" sz="1600" dirty="0">
                <a:cs typeface="等线" panose="02010600030101010101" pitchFamily="2" charset="-122"/>
              </a:rPr>
              <a:t>12</a:t>
            </a:r>
            <a:r>
              <a:rPr lang="zh-CN" altLang="en-US" sz="1600" dirty="0">
                <a:cs typeface="等线" panose="02010600030101010101" pitchFamily="2" charset="-122"/>
              </a:rPr>
              <a:t>个月承兑支付。</a:t>
            </a:r>
            <a:endParaRPr lang="zh-CN" altLang="en-US" sz="1600" dirty="0">
              <a:cs typeface="等线" panose="02010600030101010101" pitchFamily="2" charset="-122"/>
            </a:endParaRPr>
          </a:p>
          <a:p>
            <a:pPr marL="342900" indent="-342900">
              <a:lnSpc>
                <a:spcPct val="125000"/>
              </a:lnSpc>
              <a:buAutoNum type="arabicPeriod"/>
            </a:pPr>
            <a:r>
              <a:rPr lang="zh-CN" altLang="en-US" sz="1600" dirty="0">
                <a:sym typeface="+mn-ea"/>
              </a:rPr>
              <a:t>除福利相关业务外，建议业务合同约定明确发票均为</a:t>
            </a:r>
            <a:r>
              <a:rPr lang="zh-CN" altLang="en-US" sz="1600" dirty="0">
                <a:solidFill>
                  <a:srgbClr val="FF0000"/>
                </a:solidFill>
                <a:sym typeface="+mn-ea"/>
              </a:rPr>
              <a:t>增值税专用发票</a:t>
            </a:r>
            <a:r>
              <a:rPr lang="zh-CN" altLang="en-US" sz="1600" dirty="0">
                <a:sym typeface="+mn-ea"/>
              </a:rPr>
              <a:t>。</a:t>
            </a:r>
            <a:endParaRPr lang="zh-CN" altLang="en-US" sz="1600" dirty="0">
              <a:cs typeface="等线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58135" y="3785235"/>
            <a:ext cx="29622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附件规范</a:t>
            </a:r>
            <a:endParaRPr lang="zh-CN" altLang="en-US" sz="2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858135" y="4245610"/>
            <a:ext cx="90881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342900" indent="-342900">
              <a:lnSpc>
                <a:spcPct val="125000"/>
              </a:lnSpc>
              <a:buAutoNum type="arabicPeriod"/>
            </a:pPr>
            <a:r>
              <a:rPr lang="zh-CN" altLang="en-US" sz="1600" dirty="0"/>
              <a:t>建议统一规范文本上传位置、文本格式，确保审核准确性。</a:t>
            </a:r>
            <a:endParaRPr lang="zh-CN" altLang="en-US" sz="1600" dirty="0"/>
          </a:p>
          <a:p>
            <a:pPr marL="342900" indent="-342900">
              <a:lnSpc>
                <a:spcPct val="125000"/>
              </a:lnSpc>
              <a:buAutoNum type="arabicPeriod"/>
            </a:pPr>
            <a:r>
              <a:rPr lang="zh-CN" altLang="en-US" sz="1600" dirty="0">
                <a:sym typeface="+mn-ea"/>
              </a:rPr>
              <a:t>建议规范合同模板的使用，请勿随意使用合同模板（资产采购业务错误使用承揽合同）。</a:t>
            </a:r>
            <a:endParaRPr lang="zh-CN" altLang="en-US" sz="1600" dirty="0"/>
          </a:p>
        </p:txBody>
      </p:sp>
      <p:sp>
        <p:nvSpPr>
          <p:cNvPr id="24" name="椭圆 23"/>
          <p:cNvSpPr/>
          <p:nvPr/>
        </p:nvSpPr>
        <p:spPr>
          <a:xfrm>
            <a:off x="1209675" y="3784918"/>
            <a:ext cx="1066800" cy="1066800"/>
          </a:xfrm>
          <a:prstGeom prst="ellipse">
            <a:avLst/>
          </a:prstGeom>
          <a:noFill/>
          <a:ln>
            <a:solidFill>
              <a:srgbClr val="2E2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5" name="文本框 24"/>
          <p:cNvSpPr txBox="1"/>
          <p:nvPr/>
        </p:nvSpPr>
        <p:spPr>
          <a:xfrm>
            <a:off x="1209675" y="4088130"/>
            <a:ext cx="1066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2E265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endParaRPr lang="zh-CN" altLang="en-US" sz="2400" b="1" dirty="0">
              <a:solidFill>
                <a:srgbClr val="2E2657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2495868" y="3642043"/>
            <a:ext cx="0" cy="135413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1276985" y="5417820"/>
            <a:ext cx="963803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/>
              <a:t>温馨提示：</a:t>
            </a:r>
            <a:endParaRPr lang="zh-CN" altLang="en-US" sz="1600" b="1"/>
          </a:p>
          <a:p>
            <a:pPr marL="342900" indent="-342900">
              <a:buAutoNum type="arabicPeriod"/>
            </a:pPr>
            <a:r>
              <a:rPr lang="zh-CN" altLang="en-US" sz="1600" b="1">
                <a:sym typeface="+mn-ea"/>
              </a:rPr>
              <a:t>请明确合同履约内容</a:t>
            </a:r>
            <a:r>
              <a:rPr lang="zh-CN" altLang="en-US" sz="1600">
                <a:sym typeface="+mn-ea"/>
              </a:rPr>
              <a:t>：报销中心依据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合同文本约定的内容</a:t>
            </a:r>
            <a:r>
              <a:rPr lang="zh-CN" altLang="en-US" sz="1600">
                <a:sym typeface="+mn-ea"/>
              </a:rPr>
              <a:t>进行形式审核。</a:t>
            </a:r>
            <a:r>
              <a:rPr lang="zh-CN" altLang="en-US" sz="1600"/>
              <a:t>合同文本未约定或约定不明的，报销中心无法根据既往交易习惯作为判断依据，为避免频繁无效沟通，</a:t>
            </a:r>
            <a:r>
              <a:rPr lang="zh-CN" altLang="en-US" sz="1600">
                <a:sym typeface="+mn-ea"/>
              </a:rPr>
              <a:t>请明确合同履约内容。</a:t>
            </a:r>
            <a:endParaRPr lang="zh-CN" altLang="en-US" sz="1600"/>
          </a:p>
          <a:p>
            <a:pPr marL="342900" indent="-342900">
              <a:buAutoNum type="arabicPeriod"/>
            </a:pPr>
            <a:r>
              <a:rPr lang="zh-CN" altLang="en-US" sz="1600" b="1">
                <a:sym typeface="+mn-ea"/>
              </a:rPr>
              <a:t>请确认附件准确完整</a:t>
            </a:r>
            <a:r>
              <a:rPr lang="zh-CN" altLang="en-US" sz="1600">
                <a:sym typeface="+mn-ea"/>
              </a:rPr>
              <a:t>：信息化已于</a:t>
            </a:r>
            <a:r>
              <a:rPr lang="en-US" altLang="zh-CN" sz="1600">
                <a:sym typeface="+mn-ea"/>
              </a:rPr>
              <a:t>5</a:t>
            </a:r>
            <a:r>
              <a:rPr lang="zh-CN" altLang="en-US" sz="1600">
                <a:sym typeface="+mn-ea"/>
              </a:rPr>
              <a:t>月</a:t>
            </a:r>
            <a:r>
              <a:rPr lang="en-US" altLang="zh-CN" sz="1600">
                <a:sym typeface="+mn-ea"/>
              </a:rPr>
              <a:t>24</a:t>
            </a:r>
            <a:r>
              <a:rPr lang="zh-CN" altLang="en-US" sz="1600">
                <a:sym typeface="+mn-ea"/>
              </a:rPr>
              <a:t>日关闭合同流程审批过程中替换附件的权限，为保证审批准确高效，请业务人员在提交流程时确认附件内容准确完整。</a:t>
            </a:r>
            <a:endParaRPr lang="zh-CN" altLang="en-US" sz="1600"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8205,&quot;width&quot;:14625}"/>
</p:tagLst>
</file>

<file path=ppt/tags/tag2.xml><?xml version="1.0" encoding="utf-8"?>
<p:tagLst xmlns:p="http://schemas.openxmlformats.org/presentationml/2006/main">
  <p:tag name="KSO_WM_UNIT_TABLE_BEAUTIFY" val="smartTable{72743afe-5da0-4888-b84c-2b8e5add88ec}"/>
  <p:tag name="TABLE_ENDDRAG_ORIGIN_RECT" val="658*265"/>
  <p:tag name="TABLE_ENDDRAG_RECT" val="144*150*658*265"/>
</p:tagLst>
</file>

<file path=ppt/tags/tag3.xml><?xml version="1.0" encoding="utf-8"?>
<p:tagLst xmlns:p="http://schemas.openxmlformats.org/presentationml/2006/main">
  <p:tag name="KSO_WM_UNIT_TABLE_BEAUTIFY" val="smartTable{1457d084-59fa-4224-b1b9-0a02f07bff4d}"/>
  <p:tag name="TABLE_ENDDRAG_ORIGIN_RECT" val="959*395"/>
  <p:tag name="TABLE_ENDDRAG_RECT" val="0*66*959*395"/>
</p:tagLst>
</file>

<file path=ppt/tags/tag4.xml><?xml version="1.0" encoding="utf-8"?>
<p:tagLst xmlns:p="http://schemas.openxmlformats.org/presentationml/2006/main">
  <p:tag name="KSO_WM_UNIT_TABLE_BEAUTIFY" val="smartTable{1457d084-59fa-4224-b1b9-0a02f07bff4d}"/>
  <p:tag name="TABLE_ENDDRAG_ORIGIN_RECT" val="959*466"/>
  <p:tag name="TABLE_ENDDRAG_RECT" val="0*66*959*466"/>
</p:tagLst>
</file>

<file path=ppt/tags/tag5.xml><?xml version="1.0" encoding="utf-8"?>
<p:tagLst xmlns:p="http://schemas.openxmlformats.org/presentationml/2006/main">
  <p:tag name="KSO_WM_UNIT_TABLE_BEAUTIFY" val="smartTable{38bce4c2-0a4a-4bd7-9435-2d66bdac14fa}"/>
  <p:tag name="TABLE_ENDDRAG_ORIGIN_RECT" val="909*164"/>
  <p:tag name="TABLE_ENDDRAG_RECT" val="11*129*909*164"/>
  <p:tag name="TABLE_AUTOADJUST_FLAG" val="1"/>
</p:tagLst>
</file>

<file path=ppt/theme/theme1.xml><?xml version="1.0" encoding="utf-8"?>
<a:theme xmlns:a="http://schemas.openxmlformats.org/drawingml/2006/main" name="2019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2019LOGO</Template>
  <TotalTime>0</TotalTime>
  <Words>5650</Words>
  <Application>WPS 演示</Application>
  <PresentationFormat>宽屏</PresentationFormat>
  <Paragraphs>545</Paragraphs>
  <Slides>33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5" baseType="lpstr">
      <vt:lpstr>Arial</vt:lpstr>
      <vt:lpstr>宋体</vt:lpstr>
      <vt:lpstr>Wingdings</vt:lpstr>
      <vt:lpstr>等线</vt:lpstr>
      <vt:lpstr>等线 Light</vt:lpstr>
      <vt:lpstr>Lantinghei SC Demibold</vt:lpstr>
      <vt:lpstr>微软雅黑</vt:lpstr>
      <vt:lpstr>FZLanTingHeiS-R-GB</vt:lpstr>
      <vt:lpstr>Arial Unicode MS</vt:lpstr>
      <vt:lpstr>FZLanTingHei-M-GBK</vt:lpstr>
      <vt:lpstr>Calibri</vt:lpstr>
      <vt:lpstr>2019LOGO</vt:lpstr>
      <vt:lpstr>PowerPoint 演示文稿</vt:lpstr>
      <vt:lpstr>PowerPoint 演示文稿</vt:lpstr>
      <vt:lpstr>1.合同评审流程---流程数量</vt:lpstr>
      <vt:lpstr>沟通配合情况</vt:lpstr>
      <vt:lpstr>1.合同评审流程---审批通过率</vt:lpstr>
      <vt:lpstr>1.合同评审流程---问题类型及问题数量统计</vt:lpstr>
      <vt:lpstr>1.合同评审流程---5月问题浅析</vt:lpstr>
      <vt:lpstr>1.合同评审流程---各公司5月问题及优化建议</vt:lpstr>
      <vt:lpstr>1.合同评审流程---关于金额、附件的2个建议</vt:lpstr>
      <vt:lpstr>1.合同评审流程---2021年合同流程数量统计</vt:lpstr>
      <vt:lpstr>2.SCC验收单---1-5月验收单数量统计</vt:lpstr>
      <vt:lpstr>2.SCC验收单---1月-5月验收单分析</vt:lpstr>
      <vt:lpstr>2.SCC验收单---5月验收单分析</vt:lpstr>
      <vt:lpstr>PowerPoint 演示文稿</vt:lpstr>
      <vt:lpstr>PowerPoint 演示文稿</vt:lpstr>
      <vt:lpstr>3.VIM凭证---自动化程度分析</vt:lpstr>
      <vt:lpstr>3.VIM凭证---自动化程度分析</vt:lpstr>
      <vt:lpstr>PowerPoint 演示文稿</vt:lpstr>
      <vt:lpstr>PowerPoint 演示文稿</vt:lpstr>
      <vt:lpstr>3.VIM凭证处理---异常问题分析</vt:lpstr>
      <vt:lpstr>4.SAP付款单---处理数量及分析</vt:lpstr>
      <vt:lpstr>4.SAP付款单---无效单据分析</vt:lpstr>
      <vt:lpstr>4.SAP付款单---创建付款单时间分布分析</vt:lpstr>
      <vt:lpstr>2021年付款数量统计</vt:lpstr>
      <vt:lpstr>PowerPoint 演示文稿</vt:lpstr>
      <vt:lpstr>各公司1-4月份报销收款用时趋势分析</vt:lpstr>
      <vt:lpstr>各公司报销收款用时趋势分析</vt:lpstr>
      <vt:lpstr>兴安盟、瑞达、总部用时趋势分析</vt:lpstr>
      <vt:lpstr>PowerPoint 演示文稿</vt:lpstr>
      <vt:lpstr>PowerPoint 演示文稿</vt:lpstr>
      <vt:lpstr>PowerPoint 演示文稿</vt:lpstr>
      <vt:lpstr>个人报销业务量统计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huangxl</dc:creator>
  <cp:lastModifiedBy>Margaret</cp:lastModifiedBy>
  <cp:revision>2330</cp:revision>
  <dcterms:created xsi:type="dcterms:W3CDTF">2018-03-14T01:39:00Z</dcterms:created>
  <dcterms:modified xsi:type="dcterms:W3CDTF">2021-07-01T04:00:28Z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E0BF4DCE38FE4A9583401DB2D86A41A9</vt:lpwstr>
  </property>
</Properties>
</file>