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10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.xml" ContentType="application/vnd.ms-office.chartstyle+xml"/>
  <Override PartName="/ppt/charts/style10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2" r:id="rId3"/>
  </p:sldMasterIdLst>
  <p:notesMasterIdLst>
    <p:notesMasterId r:id="rId7"/>
  </p:notesMasterIdLst>
  <p:handoutMasterIdLst>
    <p:handoutMasterId r:id="rId30"/>
  </p:handoutMasterIdLst>
  <p:sldIdLst>
    <p:sldId id="424" r:id="rId4"/>
    <p:sldId id="427" r:id="rId5"/>
    <p:sldId id="384" r:id="rId6"/>
    <p:sldId id="464" r:id="rId8"/>
    <p:sldId id="461" r:id="rId9"/>
    <p:sldId id="463" r:id="rId10"/>
    <p:sldId id="426" r:id="rId11"/>
    <p:sldId id="334" r:id="rId12"/>
    <p:sldId id="392" r:id="rId13"/>
    <p:sldId id="445" r:id="rId14"/>
    <p:sldId id="446" r:id="rId15"/>
    <p:sldId id="448" r:id="rId16"/>
    <p:sldId id="447" r:id="rId17"/>
    <p:sldId id="449" r:id="rId18"/>
    <p:sldId id="450" r:id="rId19"/>
    <p:sldId id="451" r:id="rId20"/>
    <p:sldId id="462" r:id="rId21"/>
    <p:sldId id="428" r:id="rId22"/>
    <p:sldId id="411" r:id="rId23"/>
    <p:sldId id="431" r:id="rId24"/>
    <p:sldId id="429" r:id="rId25"/>
    <p:sldId id="453" r:id="rId26"/>
    <p:sldId id="465" r:id="rId27"/>
    <p:sldId id="396" r:id="rId28"/>
    <p:sldId id="430" r:id="rId2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 思遥" initials="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3"/>
    <a:srgbClr val="FFE699"/>
    <a:srgbClr val="D59B9A"/>
    <a:srgbClr val="929292"/>
    <a:srgbClr val="BCBCBD"/>
    <a:srgbClr val="FFC000"/>
    <a:srgbClr val="DF3621"/>
    <a:srgbClr val="636363"/>
    <a:srgbClr val="F2F2F2"/>
    <a:srgbClr val="808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4" autoAdjust="0"/>
    <p:restoredTop sz="87575" autoAdjust="0"/>
  </p:normalViewPr>
  <p:slideViewPr>
    <p:cSldViewPr snapToGrid="0" showGuides="1">
      <p:cViewPr varScale="1">
        <p:scale>
          <a:sx n="72" d="100"/>
          <a:sy n="72" d="100"/>
        </p:scale>
        <p:origin x="666" y="72"/>
      </p:cViewPr>
      <p:guideLst>
        <p:guide orient="horz" pos="2168"/>
        <p:guide pos="39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&#24352;&#33993;&#33993;\04&#36153;&#29992;&#25253;&#34920;\03&#27719;&#24635;&#25968;&#25454;\&#38598;&#20013;&#25253;&#38144;&#27719;&#25253;&#25968;&#25454;&#65288;202009&#65289;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4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  <a:r>
              <a:rPr lang="zh-CN" altLang="zh-CN" sz="2000" b="0" i="0" u="none" strike="noStrike" cap="none" normalizeH="0" baseline="0">
                <a:solidFill>
                  <a:schemeClr val="tx1"/>
                </a:solidFill>
                <a:effectLst/>
                <a:uFill>
                  <a:solidFill>
                    <a:schemeClr val="tx1"/>
                  </a:solidFill>
                </a:uFill>
              </a:rPr>
              <a:t>全年平均归档耗时（天）</a:t>
            </a:r>
            <a:endParaRPr lang="zh-CN" altLang="zh-CN" sz="2000" b="0" i="0" u="none" strike="noStrike" cap="none" normalizeH="0" baseline="0">
              <a:solidFill>
                <a:schemeClr val="tx1"/>
              </a:solidFill>
              <a:effectLst/>
              <a:uFill>
                <a:solidFill>
                  <a:schemeClr val="tx1"/>
                </a:solidFill>
              </a:u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'[集中报销汇报数据（202009）R.xlsx]输出-1各家归档耗时'!$A$55</c:f>
              <c:strCache>
                <c:ptCount val="1"/>
                <c:pt idx="0">
                  <c:v>平均归档耗时（天）</c:v>
                </c:pt>
              </c:strCache>
            </c:strRef>
          </c:tx>
          <c:spPr>
            <a:ln w="28575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pPr>
              <a:solidFill>
                <a:srgbClr val="CC1415"/>
              </a:solidFill>
              <a:ln w="6350" cap="flat" cmpd="sng" algn="ctr">
                <a:solidFill>
                  <a:srgbClr val="C00000"/>
                </a:solidFill>
                <a:prstDash val="solid"/>
                <a:round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f>'[集中报销汇报数据（202009）R.xlsx]输出-1各家归档耗时'!$B$55:$J$55</c:f>
              <c:numCache>
                <c:formatCode>0.00</c:formatCode>
                <c:ptCount val="9"/>
                <c:pt idx="0">
                  <c:v>3.59808831369915</c:v>
                </c:pt>
                <c:pt idx="1">
                  <c:v>3.01122908369293</c:v>
                </c:pt>
                <c:pt idx="2">
                  <c:v>6.02510892093068</c:v>
                </c:pt>
                <c:pt idx="3">
                  <c:v>5.55585899408007</c:v>
                </c:pt>
                <c:pt idx="4">
                  <c:v>5.29144102974793</c:v>
                </c:pt>
                <c:pt idx="5">
                  <c:v>4.63217748524415</c:v>
                </c:pt>
                <c:pt idx="6">
                  <c:v>3.55068318175586</c:v>
                </c:pt>
                <c:pt idx="7">
                  <c:v>4.15035181703509</c:v>
                </c:pt>
                <c:pt idx="8">
                  <c:v>3.47895529019726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'[集中报销汇报数据（202009）R.xlsx]输出-1各家归档耗时'!$A$56</c:f>
              <c:strCache>
                <c:ptCount val="1"/>
                <c:pt idx="0">
                  <c:v>标准</c:v>
                </c:pt>
              </c:strCache>
            </c:strRef>
          </c:tx>
          <c:spPr>
            <a:ln w="28575" cap="rnd" cmpd="sng" algn="ctr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f>'[集中报销汇报数据（202009）R.xlsx]输出-1各家归档耗时'!$B$56:$J$56</c:f>
              <c:numCache>
                <c:formatCode>0.00</c:formatCode>
                <c:ptCount val="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'[集中报销汇报数据（202009）R.xlsx]输出-1各家归档耗时'!$A$57</c:f>
              <c:strCache>
                <c:ptCount val="1"/>
                <c:pt idx="0">
                  <c:v>公司平均值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f>'[集中报销汇报数据（202009）R.xlsx]输出-1各家归档耗时'!$B$57:$J$57</c:f>
              <c:numCache>
                <c:formatCode>0.00_ </c:formatCode>
                <c:ptCount val="9"/>
                <c:pt idx="0">
                  <c:v>4.32025810135383</c:v>
                </c:pt>
                <c:pt idx="1">
                  <c:v>4.32025810135383</c:v>
                </c:pt>
                <c:pt idx="2">
                  <c:v>4.32025810135383</c:v>
                </c:pt>
                <c:pt idx="3">
                  <c:v>4.32025810135383</c:v>
                </c:pt>
                <c:pt idx="4">
                  <c:v>4.32025810135383</c:v>
                </c:pt>
                <c:pt idx="5">
                  <c:v>4.32025810135383</c:v>
                </c:pt>
                <c:pt idx="6">
                  <c:v>4.32025810135383</c:v>
                </c:pt>
                <c:pt idx="7">
                  <c:v>4.32025810135383</c:v>
                </c:pt>
                <c:pt idx="8">
                  <c:v>4.32025810135383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60256880"/>
        <c:axId val="-1360247088"/>
      </c:lineChart>
      <c:catAx>
        <c:axId val="-136025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-1360247088"/>
        <c:crosses val="autoZero"/>
        <c:auto val="1"/>
        <c:lblAlgn val="ctr"/>
        <c:lblOffset val="100"/>
        <c:noMultiLvlLbl val="0"/>
      </c:catAx>
      <c:valAx>
        <c:axId val="-1360247088"/>
        <c:scaling>
          <c:orientation val="minMax"/>
          <c:max val="6.5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-13602568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155411089866157"/>
          <c:y val="0.13688855208407"/>
          <c:w val="0.679311663479924"/>
          <c:h val="0.08492279745685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cap="none" spc="0" normalizeH="0" baseline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lang="zh-CN" sz="1200" u="none" strike="noStrike" kern="1200" cap="none" spc="0" normalizeH="0">
          <a:solidFill>
            <a:schemeClr val="tx1"/>
          </a:solidFill>
          <a:uFill>
            <a:solidFill>
              <a:schemeClr val="tx1"/>
            </a:solidFill>
          </a:uFill>
        </a:defRPr>
      </a:pPr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[集中报销汇报数据（202009）R.xlsx]输出-2各节点!数据透视表6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698905977485334"/>
          <c:y val="0.242194604425584"/>
          <c:w val="0.890788013318535"/>
          <c:h val="0.556047287056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'[集中报销汇报数据（202009）R.xlsx]输出-2各节点'!$B$256:$B$257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'[集中报销汇报数据（202009）R.xlsx]输出-2各节点'!$A$258:$A$266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'[集中报销汇报数据（202009）R.xlsx]输出-2各节点'!$B$258:$B$266</c:f>
              <c:numCache>
                <c:formatCode>0.00_ </c:formatCode>
                <c:ptCount val="8"/>
                <c:pt idx="0">
                  <c:v>9.79850270991674</c:v>
                </c:pt>
                <c:pt idx="1">
                  <c:v>18.9677127659645</c:v>
                </c:pt>
                <c:pt idx="2">
                  <c:v>9.85210144945481</c:v>
                </c:pt>
                <c:pt idx="3">
                  <c:v>20.6806400967635</c:v>
                </c:pt>
                <c:pt idx="5">
                  <c:v>12.4648245612717</c:v>
                </c:pt>
                <c:pt idx="6">
                  <c:v>25.8973830409201</c:v>
                </c:pt>
                <c:pt idx="7">
                  <c:v>15.9689705884324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'[集中报销汇报数据（202009）R.xlsx]输出-2各节点'!$C$256:$C$257</c:f>
              <c:strCache>
                <c:ptCount val="1"/>
                <c:pt idx="0">
                  <c:v>2020年2月</c:v>
                </c:pt>
              </c:strCache>
            </c:strRef>
          </c:tx>
          <c:spPr>
            <a:solidFill>
              <a:srgbClr val="D0C4A2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'[集中报销汇报数据（202009）R.xlsx]输出-2各节点'!$A$258:$A$266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'[集中报销汇报数据（202009）R.xlsx]输出-2各节点'!$C$258:$C$266</c:f>
              <c:numCache>
                <c:formatCode>0.00_ </c:formatCode>
                <c:ptCount val="8"/>
                <c:pt idx="0">
                  <c:v>25.4431127450816</c:v>
                </c:pt>
                <c:pt idx="1">
                  <c:v>24.8341381768651</c:v>
                </c:pt>
                <c:pt idx="2">
                  <c:v>20.2604444440745</c:v>
                </c:pt>
                <c:pt idx="3">
                  <c:v>36.6918194444297</c:v>
                </c:pt>
                <c:pt idx="5">
                  <c:v>11.4934722220787</c:v>
                </c:pt>
                <c:pt idx="6">
                  <c:v>12.3016666671065</c:v>
                </c:pt>
                <c:pt idx="7">
                  <c:v>4.4909444443183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'[集中报销汇报数据（202009）R.xlsx]输出-2各节点'!$D$256:$D$257</c:f>
              <c:strCache>
                <c:ptCount val="1"/>
                <c:pt idx="0">
                  <c:v>2020年3月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'[集中报销汇报数据（202009）R.xlsx]输出-2各节点'!$A$258:$A$266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'[集中报销汇报数据（202009）R.xlsx]输出-2各节点'!$D$258:$D$266</c:f>
              <c:numCache>
                <c:formatCode>0.00_ </c:formatCode>
                <c:ptCount val="8"/>
                <c:pt idx="0">
                  <c:v>20.0993055554734</c:v>
                </c:pt>
                <c:pt idx="1">
                  <c:v>23.181506076402</c:v>
                </c:pt>
                <c:pt idx="2">
                  <c:v>32.8575099207415</c:v>
                </c:pt>
                <c:pt idx="3">
                  <c:v>22.4860288066363</c:v>
                </c:pt>
                <c:pt idx="4">
                  <c:v>14.3505555559241</c:v>
                </c:pt>
                <c:pt idx="5">
                  <c:v>19.959140211377</c:v>
                </c:pt>
                <c:pt idx="6">
                  <c:v>5.35649470917581</c:v>
                </c:pt>
                <c:pt idx="7">
                  <c:v>3.79722222245376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'[集中报销汇报数据（202009）R.xlsx]输出-2各节点'!$E$256:$E$257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'[集中报销汇报数据（202009）R.xlsx]输出-2各节点'!$A$258:$A$266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'[集中报销汇报数据（202009）R.xlsx]输出-2各节点'!$E$258:$E$266</c:f>
              <c:numCache>
                <c:formatCode>0.00_ </c:formatCode>
                <c:ptCount val="8"/>
                <c:pt idx="0">
                  <c:v>68.9905882353127</c:v>
                </c:pt>
                <c:pt idx="1">
                  <c:v>26.0676608186975</c:v>
                </c:pt>
                <c:pt idx="2">
                  <c:v>8.83927083330491</c:v>
                </c:pt>
                <c:pt idx="3">
                  <c:v>14.2600694444409</c:v>
                </c:pt>
                <c:pt idx="5">
                  <c:v>17.6723611111229</c:v>
                </c:pt>
                <c:pt idx="6">
                  <c:v>9.5802777778008</c:v>
                </c:pt>
                <c:pt idx="7">
                  <c:v>2.92023148146108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'[集中报销汇报数据（202009）R.xlsx]输出-2各节点'!$F$256:$F$257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D59B9A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'[集中报销汇报数据（202009）R.xlsx]输出-2各节点'!$A$258:$A$266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'[集中报销汇报数据（202009）R.xlsx]输出-2各节点'!$F$258:$F$266</c:f>
              <c:numCache>
                <c:formatCode>0.00_ </c:formatCode>
                <c:ptCount val="8"/>
                <c:pt idx="0">
                  <c:v>27.7146476964798</c:v>
                </c:pt>
                <c:pt idx="1">
                  <c:v>19.2133747044854</c:v>
                </c:pt>
                <c:pt idx="2">
                  <c:v>13.5123000000115</c:v>
                </c:pt>
                <c:pt idx="3">
                  <c:v>13.4774666666589</c:v>
                </c:pt>
                <c:pt idx="5">
                  <c:v>15.4801058201036</c:v>
                </c:pt>
                <c:pt idx="6">
                  <c:v>8.24794973544444</c:v>
                </c:pt>
                <c:pt idx="7">
                  <c:v>2.95274853802249</c:v>
                </c:pt>
              </c:numCache>
            </c:numRef>
          </c:val>
        </c:ser>
        <c:ser>
          <c:idx val="5"/>
          <c:order val="5"/>
          <c:tx>
            <c:strRef>
              <c:f>'[集中报销汇报数据（202009）R.xlsx]输出-2各节点'!$G$256:$G$257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FFE699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'[集中报销汇报数据（202009）R.xlsx]输出-2各节点'!$A$258:$A$266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'[集中报销汇报数据（202009）R.xlsx]输出-2各节点'!$G$258:$G$266</c:f>
              <c:numCache>
                <c:formatCode>0.00_ </c:formatCode>
                <c:ptCount val="8"/>
                <c:pt idx="0">
                  <c:v>26.1783531745875</c:v>
                </c:pt>
                <c:pt idx="1">
                  <c:v>13.1363122605434</c:v>
                </c:pt>
                <c:pt idx="2">
                  <c:v>31.1073809523784</c:v>
                </c:pt>
                <c:pt idx="3">
                  <c:v>10.571329365077</c:v>
                </c:pt>
                <c:pt idx="4">
                  <c:v>20.0789814814925</c:v>
                </c:pt>
                <c:pt idx="5">
                  <c:v>9.49259920634878</c:v>
                </c:pt>
                <c:pt idx="6">
                  <c:v>9.78392857142691</c:v>
                </c:pt>
                <c:pt idx="7">
                  <c:v>0.639999999982627</c:v>
                </c:pt>
              </c:numCache>
            </c:numRef>
          </c:val>
        </c:ser>
        <c:ser>
          <c:idx val="6"/>
          <c:order val="6"/>
          <c:tx>
            <c:strRef>
              <c:f>'[集中报销汇报数据（202009）R.xlsx]输出-2各节点'!$H$256:$H$257</c:f>
              <c:strCache>
                <c:ptCount val="1"/>
                <c:pt idx="0">
                  <c:v>2020年7月</c:v>
                </c:pt>
              </c:strCache>
            </c:strRef>
          </c:tx>
          <c:spPr>
            <a:solidFill>
              <a:srgbClr val="636363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'[集中报销汇报数据（202009）R.xlsx]输出-2各节点'!$A$258:$A$266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'[集中报销汇报数据（202009）R.xlsx]输出-2各节点'!$H$258:$H$266</c:f>
              <c:numCache>
                <c:formatCode>0.00_ </c:formatCode>
                <c:ptCount val="8"/>
                <c:pt idx="0">
                  <c:v>16.8850173611118</c:v>
                </c:pt>
                <c:pt idx="1">
                  <c:v>26.9088571428604</c:v>
                </c:pt>
                <c:pt idx="2">
                  <c:v>29.8541666666646</c:v>
                </c:pt>
                <c:pt idx="3">
                  <c:v>14.5715277777636</c:v>
                </c:pt>
                <c:pt idx="4">
                  <c:v>26.1380555555806</c:v>
                </c:pt>
                <c:pt idx="5">
                  <c:v>26.9632253086602</c:v>
                </c:pt>
                <c:pt idx="6">
                  <c:v>9.24766339870471</c:v>
                </c:pt>
                <c:pt idx="7">
                  <c:v>1.62291666664169</c:v>
                </c:pt>
              </c:numCache>
            </c:numRef>
          </c:val>
        </c:ser>
        <c:ser>
          <c:idx val="7"/>
          <c:order val="7"/>
          <c:tx>
            <c:strRef>
              <c:f>'[集中报销汇报数据（202009）R.xlsx]输出-2各节点'!$I$256:$I$257</c:f>
              <c:strCache>
                <c:ptCount val="1"/>
                <c:pt idx="0">
                  <c:v>2020年8月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'[集中报销汇报数据（202009）R.xlsx]输出-2各节点'!$A$258:$A$266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'[集中报销汇报数据（202009）R.xlsx]输出-2各节点'!$I$258:$I$266</c:f>
              <c:numCache>
                <c:formatCode>0.00_ </c:formatCode>
                <c:ptCount val="8"/>
                <c:pt idx="0">
                  <c:v>69.1557261208593</c:v>
                </c:pt>
                <c:pt idx="1">
                  <c:v>20.2297839506147</c:v>
                </c:pt>
                <c:pt idx="2">
                  <c:v>6.81800925927819</c:v>
                </c:pt>
                <c:pt idx="3">
                  <c:v>11.4660057471302</c:v>
                </c:pt>
                <c:pt idx="4">
                  <c:v>6.14652777771699</c:v>
                </c:pt>
                <c:pt idx="5">
                  <c:v>40.6725694444467</c:v>
                </c:pt>
                <c:pt idx="6">
                  <c:v>13.5261689815015</c:v>
                </c:pt>
                <c:pt idx="7">
                  <c:v>4.21646990737645</c:v>
                </c:pt>
              </c:numCache>
            </c:numRef>
          </c:val>
        </c:ser>
        <c:ser>
          <c:idx val="8"/>
          <c:order val="8"/>
          <c:tx>
            <c:strRef>
              <c:f>'[集中报销汇报数据（202009）R.xlsx]输出-2各节点'!$J$256:$J$257</c:f>
              <c:strCache>
                <c:ptCount val="1"/>
                <c:pt idx="0">
                  <c:v>2020年9月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'[集中报销汇报数据（202009）R.xlsx]输出-2各节点'!$A$258:$A$266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'[集中报销汇报数据（202009）R.xlsx]输出-2各节点'!$J$258:$J$266</c:f>
              <c:numCache>
                <c:formatCode>0.00_ </c:formatCode>
                <c:ptCount val="8"/>
                <c:pt idx="0">
                  <c:v>27.079305555555</c:v>
                </c:pt>
                <c:pt idx="1">
                  <c:v>11.4356481481364</c:v>
                </c:pt>
                <c:pt idx="2">
                  <c:v>19.8782444444625</c:v>
                </c:pt>
                <c:pt idx="3">
                  <c:v>13.0034111111029</c:v>
                </c:pt>
                <c:pt idx="4">
                  <c:v>5.08041666666395</c:v>
                </c:pt>
                <c:pt idx="5">
                  <c:v>27.4795833333258</c:v>
                </c:pt>
                <c:pt idx="6">
                  <c:v>15.3638095238213</c:v>
                </c:pt>
                <c:pt idx="7">
                  <c:v>1.39081597221593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73923520"/>
        <c:axId val="-1373931680"/>
      </c:barChart>
      <c:catAx>
        <c:axId val="-137392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73931680"/>
        <c:crosses val="autoZero"/>
        <c:auto val="1"/>
        <c:lblAlgn val="ctr"/>
        <c:lblOffset val="100"/>
        <c:noMultiLvlLbl val="0"/>
      </c:catAx>
      <c:valAx>
        <c:axId val="-1373931680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73923520"/>
        <c:crosses val="autoZero"/>
        <c:crossBetween val="between"/>
        <c:majorUnit val="30"/>
        <c:min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925955287775488"/>
          <c:y val="0.0327371930888148"/>
          <c:w val="0.80474076423022"/>
          <c:h val="0.1133676871779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4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  <a:r>
              <a:rPr lang="zh-CN" altLang="en-US" sz="2000" u="none" strike="noStrike" cap="none" normalizeH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白城报销流程归档耗时趋势图（天）</a:t>
            </a:r>
            <a:endParaRPr lang="zh-CN" altLang="en-US" sz="2000" u="none" strike="noStrike" cap="none" normalizeH="0">
              <a:solidFill>
                <a:schemeClr val="tx1"/>
              </a:solidFill>
              <a:uFill>
                <a:solidFill>
                  <a:schemeClr val="tx1"/>
                </a:solidFill>
              </a:uFill>
            </a:endParaRPr>
          </a:p>
        </c:rich>
      </c:tx>
      <c:layout>
        <c:manualLayout>
          <c:xMode val="edge"/>
          <c:yMode val="edge"/>
          <c:x val="0.240686491658245"/>
          <c:y val="0.046350329108949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83426472936293"/>
          <c:y val="0.288378033205619"/>
          <c:w val="0.939262334344563"/>
          <c:h val="0.573997445721584"/>
        </c:manualLayout>
      </c:layout>
      <c:lineChart>
        <c:grouping val="standard"/>
        <c:varyColors val="0"/>
        <c:ser>
          <c:idx val="0"/>
          <c:order val="0"/>
          <c:tx>
            <c:strRef>
              <c:f>'[集中报销汇报数据（202009）R.xlsx]输出-1各家归档耗时'!$A$7</c:f>
              <c:strCache>
                <c:ptCount val="1"/>
                <c:pt idx="0">
                  <c:v>白城</c:v>
                </c:pt>
              </c:strCache>
            </c:strRef>
          </c:tx>
          <c:spPr>
            <a:ln w="28575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pPr>
              <a:solidFill>
                <a:srgbClr val="C00000"/>
              </a:solidFill>
              <a:ln w="6350" cap="flat" cmpd="sng" algn="ctr">
                <a:solidFill>
                  <a:srgbClr val="C00000"/>
                </a:solidFill>
                <a:prstDash val="solid"/>
                <a:round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'[集中报销汇报数据（202009）R.xlsx]输出-1各家归档耗时'!$B$44:$Q$44</c15:sqref>
                  </c15:fullRef>
                </c:ext>
              </c:extLst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'输出-1各家归档耗时'!$B$7:$Q$7</c15:sqref>
                  </c15:fullRef>
                </c:ext>
              </c:extLst>
              <c:f>'[集中报销汇报数据（202009）R.xlsx]输出-1各家归档耗时'!$B$7:$J$7</c:f>
              <c:numCache>
                <c:formatCode>0.00_ </c:formatCode>
                <c:ptCount val="9"/>
                <c:pt idx="0">
                  <c:v>3.86931568457316</c:v>
                </c:pt>
                <c:pt idx="1">
                  <c:v>4.22968509780782</c:v>
                </c:pt>
                <c:pt idx="2">
                  <c:v>6.56492283949532</c:v>
                </c:pt>
                <c:pt idx="3">
                  <c:v>7.0864673365237</c:v>
                </c:pt>
                <c:pt idx="4">
                  <c:v>6.81564274785353</c:v>
                </c:pt>
                <c:pt idx="5">
                  <c:v>3.86791205052524</c:v>
                </c:pt>
                <c:pt idx="6">
                  <c:v>4.26370445411047</c:v>
                </c:pt>
                <c:pt idx="7">
                  <c:v>3.52114012112532</c:v>
                </c:pt>
                <c:pt idx="8">
                  <c:v>3.1199371457359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'[集中报销汇报数据（202009）R.xlsx]输出-1各家归档耗时'!$A$15</c:f>
              <c:strCache>
                <c:ptCount val="1"/>
                <c:pt idx="0">
                  <c:v>标准</c:v>
                </c:pt>
              </c:strCache>
            </c:strRef>
          </c:tx>
          <c:spPr>
            <a:ln w="25400" cap="rnd" cmpd="sng" algn="ctr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'[集中报销汇报数据（202009）R.xlsx]输出-1各家归档耗时'!$B$44:$Q$44</c15:sqref>
                  </c15:fullRef>
                </c:ext>
              </c:extLst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'输出-1各家归档耗时'!$B$15:$Q$15</c15:sqref>
                  </c15:fullRef>
                </c:ext>
              </c:extLst>
              <c:f>'[集中报销汇报数据（202009）R.xlsx]输出-1各家归档耗时'!$B$15:$J$15</c:f>
              <c:numCache>
                <c:formatCode>0.00</c:formatCode>
                <c:ptCount val="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'[集中报销汇报数据（202009）R.xlsx]输出-1各家归档耗时'!$A$57</c:f>
              <c:strCache>
                <c:ptCount val="1"/>
                <c:pt idx="0">
                  <c:v>公司平均值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'[集中报销汇报数据（202009）R.xlsx]输出-1各家归档耗时'!$B$44:$Q$44</c15:sqref>
                  </c15:fullRef>
                </c:ext>
              </c:extLst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'输出-1各家归档耗时'!$B$57:$Q$57</c15:sqref>
                  </c15:fullRef>
                </c:ext>
              </c:extLst>
              <c:f>'[集中报销汇报数据（202009）R.xlsx]输出-1各家归档耗时'!$B$57:$J$57</c:f>
              <c:numCache>
                <c:formatCode>0.00_ </c:formatCode>
                <c:ptCount val="9"/>
                <c:pt idx="0">
                  <c:v>4.32025810135383</c:v>
                </c:pt>
                <c:pt idx="1">
                  <c:v>4.32025810135383</c:v>
                </c:pt>
                <c:pt idx="2">
                  <c:v>4.32025810135383</c:v>
                </c:pt>
                <c:pt idx="3">
                  <c:v>4.32025810135383</c:v>
                </c:pt>
                <c:pt idx="4">
                  <c:v>4.32025810135383</c:v>
                </c:pt>
                <c:pt idx="5">
                  <c:v>4.32025810135383</c:v>
                </c:pt>
                <c:pt idx="6">
                  <c:v>4.32025810135383</c:v>
                </c:pt>
                <c:pt idx="7">
                  <c:v>4.32025810135383</c:v>
                </c:pt>
                <c:pt idx="8">
                  <c:v>4.32025810135383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62827616"/>
        <c:axId val="-1362827072"/>
      </c:lineChart>
      <c:catAx>
        <c:axId val="-136282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-1362827072"/>
        <c:crosses val="autoZero"/>
        <c:auto val="1"/>
        <c:lblAlgn val="ctr"/>
        <c:lblOffset val="100"/>
        <c:noMultiLvlLbl val="0"/>
      </c:catAx>
      <c:valAx>
        <c:axId val="-1362827072"/>
        <c:scaling>
          <c:orientation val="minMax"/>
          <c:max val="9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-1362827616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333716200052303"/>
          <c:y val="0.189878671775224"/>
          <c:w val="0.337148840162544"/>
          <c:h val="0.09492381160688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cap="none" spc="0" normalizeH="0" baseline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lang="zh-CN" sz="1200" u="none" strike="noStrike" kern="1200" cap="none" spc="0" normalizeH="0">
          <a:solidFill>
            <a:schemeClr val="tx1"/>
          </a:solidFill>
          <a:uFill>
            <a:solidFill>
              <a:schemeClr val="tx1"/>
            </a:solidFill>
          </a:uFill>
        </a:defRPr>
      </a:pPr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[集中报销汇报数据（202009）R.xlsx]输出-2各节点!数据透视表1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772473255628293"/>
          <c:y val="0.211364843335104"/>
          <c:w val="0.866549576880089"/>
          <c:h val="0.575517790759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'[集中报销汇报数据（202009）R.xlsx]输出-2各节点'!$B$284:$B$285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'[集中报销汇报数据（202009）R.xlsx]输出-2各节点'!$A$286:$A$294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'[集中报销汇报数据（202009）R.xlsx]输出-2各节点'!$B$286:$B$294</c:f>
              <c:numCache>
                <c:formatCode>0.00_ </c:formatCode>
                <c:ptCount val="8"/>
                <c:pt idx="0">
                  <c:v>1.06948611119588</c:v>
                </c:pt>
                <c:pt idx="1">
                  <c:v>17.6491666666615</c:v>
                </c:pt>
                <c:pt idx="2">
                  <c:v>17.0197076025744</c:v>
                </c:pt>
                <c:pt idx="3">
                  <c:v>6.93111111107895</c:v>
                </c:pt>
                <c:pt idx="5">
                  <c:v>18.169269005814</c:v>
                </c:pt>
                <c:pt idx="6">
                  <c:v>22.6312865496086</c:v>
                </c:pt>
                <c:pt idx="7">
                  <c:v>9.39354938282243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'[集中报销汇报数据（202009）R.xlsx]输出-2各节点'!$C$284:$C$285</c:f>
              <c:strCache>
                <c:ptCount val="1"/>
                <c:pt idx="0">
                  <c:v>2020年2月</c:v>
                </c:pt>
              </c:strCache>
            </c:strRef>
          </c:tx>
          <c:spPr>
            <a:solidFill>
              <a:srgbClr val="D0C4A2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'[集中报销汇报数据（202009）R.xlsx]输出-2各节点'!$A$286:$A$294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'[集中报销汇报数据（202009）R.xlsx]输出-2各节点'!$C$286:$C$294</c:f>
              <c:numCache>
                <c:formatCode>0.00_ </c:formatCode>
                <c:ptCount val="8"/>
                <c:pt idx="0">
                  <c:v>4.63807407408022</c:v>
                </c:pt>
                <c:pt idx="1">
                  <c:v>14.9695751632714</c:v>
                </c:pt>
                <c:pt idx="2">
                  <c:v>29.2655092592322</c:v>
                </c:pt>
                <c:pt idx="3">
                  <c:v>8.85363636415621</c:v>
                </c:pt>
                <c:pt idx="4">
                  <c:v>7.27214285726326</c:v>
                </c:pt>
                <c:pt idx="5">
                  <c:v>23.5307870364049</c:v>
                </c:pt>
                <c:pt idx="6">
                  <c:v>11.8837731485837</c:v>
                </c:pt>
                <c:pt idx="7">
                  <c:v>1.0989444443956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'[集中报销汇报数据（202009）R.xlsx]输出-2各节点'!$D$284:$D$285</c:f>
              <c:strCache>
                <c:ptCount val="1"/>
                <c:pt idx="0">
                  <c:v>2020年3月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'[集中报销汇报数据（202009）R.xlsx]输出-2各节点'!$A$286:$A$294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'[集中报销汇报数据（202009）R.xlsx]输出-2各节点'!$D$286:$D$294</c:f>
              <c:numCache>
                <c:formatCode>0.00_ </c:formatCode>
                <c:ptCount val="8"/>
                <c:pt idx="0">
                  <c:v>0</c:v>
                </c:pt>
                <c:pt idx="1">
                  <c:v>38.4062654318987</c:v>
                </c:pt>
                <c:pt idx="2">
                  <c:v>18.1900617285476</c:v>
                </c:pt>
                <c:pt idx="3">
                  <c:v>16.1519135805235</c:v>
                </c:pt>
                <c:pt idx="4">
                  <c:v>27.5081481483649</c:v>
                </c:pt>
                <c:pt idx="5">
                  <c:v>38.2928703701279</c:v>
                </c:pt>
                <c:pt idx="6">
                  <c:v>6.5841666663182</c:v>
                </c:pt>
                <c:pt idx="7">
                  <c:v>12.4247222221068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'[集中报销汇报数据（202009）R.xlsx]输出-2各节点'!$E$284:$E$285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'[集中报销汇报数据（202009）R.xlsx]输出-2各节点'!$A$286:$A$294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'[集中报销汇报数据（202009）R.xlsx]输出-2各节点'!$E$286:$E$294</c:f>
              <c:numCache>
                <c:formatCode>0.00_ </c:formatCode>
                <c:ptCount val="8"/>
                <c:pt idx="0">
                  <c:v>81.9646052631525</c:v>
                </c:pt>
                <c:pt idx="1">
                  <c:v>19.4715020576324</c:v>
                </c:pt>
                <c:pt idx="2">
                  <c:v>29.4938888888635</c:v>
                </c:pt>
                <c:pt idx="3">
                  <c:v>4.61182291667865</c:v>
                </c:pt>
                <c:pt idx="4">
                  <c:v>1.10423611105944</c:v>
                </c:pt>
                <c:pt idx="5">
                  <c:v>15.9097222222273</c:v>
                </c:pt>
                <c:pt idx="6">
                  <c:v>15.1951709401776</c:v>
                </c:pt>
                <c:pt idx="7">
                  <c:v>2.32426767677746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'[集中报销汇报数据（202009）R.xlsx]输出-2各节点'!$F$284:$F$285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D59B9A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'[集中报销汇报数据（202009）R.xlsx]输出-2各节点'!$A$286:$A$294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'[集中报销汇报数据（202009）R.xlsx]输出-2各节点'!$F$286:$F$294</c:f>
              <c:numCache>
                <c:formatCode>0.00_ </c:formatCode>
                <c:ptCount val="8"/>
                <c:pt idx="0">
                  <c:v>4.51028769841027</c:v>
                </c:pt>
                <c:pt idx="1">
                  <c:v>33.274232026157</c:v>
                </c:pt>
                <c:pt idx="2">
                  <c:v>15.6735905349617</c:v>
                </c:pt>
                <c:pt idx="3">
                  <c:v>25.9370959595782</c:v>
                </c:pt>
                <c:pt idx="4">
                  <c:v>14.9306481481763</c:v>
                </c:pt>
                <c:pt idx="5">
                  <c:v>52.6667735042977</c:v>
                </c:pt>
                <c:pt idx="6">
                  <c:v>7.82970085467633</c:v>
                </c:pt>
                <c:pt idx="7">
                  <c:v>8.75309722222737</c:v>
                </c:pt>
              </c:numCache>
            </c:numRef>
          </c:val>
        </c:ser>
        <c:ser>
          <c:idx val="5"/>
          <c:order val="5"/>
          <c:tx>
            <c:strRef>
              <c:f>'[集中报销汇报数据（202009）R.xlsx]输出-2各节点'!$G$284:$G$285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FFE699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'[集中报销汇报数据（202009）R.xlsx]输出-2各节点'!$A$286:$A$294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'[集中报销汇报数据（202009）R.xlsx]输出-2各节点'!$G$286:$G$294</c:f>
              <c:numCache>
                <c:formatCode>0.00_ </c:formatCode>
                <c:ptCount val="8"/>
                <c:pt idx="0">
                  <c:v>0.127243589748664</c:v>
                </c:pt>
                <c:pt idx="1">
                  <c:v>45.9093333333265</c:v>
                </c:pt>
                <c:pt idx="2">
                  <c:v>6.67004629629082</c:v>
                </c:pt>
                <c:pt idx="3">
                  <c:v>19.9993981481384</c:v>
                </c:pt>
                <c:pt idx="4">
                  <c:v>1.20861111109843</c:v>
                </c:pt>
                <c:pt idx="5">
                  <c:v>7.56967592597357</c:v>
                </c:pt>
                <c:pt idx="6">
                  <c:v>7.95669191915923</c:v>
                </c:pt>
                <c:pt idx="7">
                  <c:v>3.38888888887013</c:v>
                </c:pt>
              </c:numCache>
            </c:numRef>
          </c:val>
        </c:ser>
        <c:ser>
          <c:idx val="6"/>
          <c:order val="6"/>
          <c:tx>
            <c:strRef>
              <c:f>'[集中报销汇报数据（202009）R.xlsx]输出-2各节点'!$H$284:$H$285</c:f>
              <c:strCache>
                <c:ptCount val="1"/>
                <c:pt idx="0">
                  <c:v>2020年7月</c:v>
                </c:pt>
              </c:strCache>
            </c:strRef>
          </c:tx>
          <c:spPr>
            <a:solidFill>
              <a:srgbClr val="636363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'[集中报销汇报数据（202009）R.xlsx]输出-2各节点'!$A$286:$A$294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'[集中报销汇报数据（202009）R.xlsx]输出-2各节点'!$H$286:$H$294</c:f>
              <c:numCache>
                <c:formatCode>0.00_ </c:formatCode>
                <c:ptCount val="8"/>
                <c:pt idx="0">
                  <c:v>46.5644259259221</c:v>
                </c:pt>
                <c:pt idx="1">
                  <c:v>19.5311410256509</c:v>
                </c:pt>
                <c:pt idx="2">
                  <c:v>6.19390211640192</c:v>
                </c:pt>
                <c:pt idx="3">
                  <c:v>12.7972156084642</c:v>
                </c:pt>
                <c:pt idx="4">
                  <c:v>0.691666666670547</c:v>
                </c:pt>
                <c:pt idx="5">
                  <c:v>8.67523569023152</c:v>
                </c:pt>
                <c:pt idx="6">
                  <c:v>6.2874158249152</c:v>
                </c:pt>
                <c:pt idx="7">
                  <c:v>1.58790404039477</c:v>
                </c:pt>
              </c:numCache>
            </c:numRef>
          </c:val>
        </c:ser>
        <c:ser>
          <c:idx val="7"/>
          <c:order val="7"/>
          <c:tx>
            <c:strRef>
              <c:f>'[集中报销汇报数据（202009）R.xlsx]输出-2各节点'!$I$284:$I$285</c:f>
              <c:strCache>
                <c:ptCount val="1"/>
                <c:pt idx="0">
                  <c:v>2020年8月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'[集中报销汇报数据（202009）R.xlsx]输出-2各节点'!$A$286:$A$294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'[集中报销汇报数据（202009）R.xlsx]输出-2各节点'!$I$286:$I$294</c:f>
              <c:numCache>
                <c:formatCode>0.00_ </c:formatCode>
                <c:ptCount val="8"/>
                <c:pt idx="0">
                  <c:v>35.4066858237593</c:v>
                </c:pt>
                <c:pt idx="1">
                  <c:v>13.7570731707383</c:v>
                </c:pt>
                <c:pt idx="2">
                  <c:v>4.16235663082578</c:v>
                </c:pt>
                <c:pt idx="3">
                  <c:v>6.48025089606169</c:v>
                </c:pt>
                <c:pt idx="4">
                  <c:v>1.04669753083726</c:v>
                </c:pt>
                <c:pt idx="5">
                  <c:v>9.89734953706647</c:v>
                </c:pt>
                <c:pt idx="6">
                  <c:v>6.4481481481198</c:v>
                </c:pt>
                <c:pt idx="7">
                  <c:v>7.30880116959912</c:v>
                </c:pt>
              </c:numCache>
            </c:numRef>
          </c:val>
        </c:ser>
        <c:ser>
          <c:idx val="8"/>
          <c:order val="8"/>
          <c:tx>
            <c:strRef>
              <c:f>'[集中报销汇报数据（202009）R.xlsx]输出-2各节点'!$J$284:$J$285</c:f>
              <c:strCache>
                <c:ptCount val="1"/>
                <c:pt idx="0">
                  <c:v>2020年9月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'[集中报销汇报数据（202009）R.xlsx]输出-2各节点'!$A$286:$A$294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'[集中报销汇报数据（202009）R.xlsx]输出-2各节点'!$J$286:$J$294</c:f>
              <c:numCache>
                <c:formatCode>0.00_ </c:formatCode>
                <c:ptCount val="8"/>
                <c:pt idx="0">
                  <c:v>17.4373148148123</c:v>
                </c:pt>
                <c:pt idx="1">
                  <c:v>14.3602642276461</c:v>
                </c:pt>
                <c:pt idx="2">
                  <c:v>19.0761302681981</c:v>
                </c:pt>
                <c:pt idx="3">
                  <c:v>5.17592261904377</c:v>
                </c:pt>
                <c:pt idx="4">
                  <c:v>0.329722222290003</c:v>
                </c:pt>
                <c:pt idx="5">
                  <c:v>6.13715277776064</c:v>
                </c:pt>
                <c:pt idx="6">
                  <c:v>3.73866666667163</c:v>
                </c:pt>
                <c:pt idx="7">
                  <c:v>8.6233179012391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73927872"/>
        <c:axId val="-1373936032"/>
      </c:barChart>
      <c:catAx>
        <c:axId val="-137392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73936032"/>
        <c:crosses val="autoZero"/>
        <c:auto val="1"/>
        <c:lblAlgn val="ctr"/>
        <c:lblOffset val="100"/>
        <c:noMultiLvlLbl val="0"/>
      </c:catAx>
      <c:valAx>
        <c:axId val="-1373936032"/>
        <c:scaling>
          <c:orientation val="minMax"/>
          <c:max val="9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73927872"/>
        <c:crosses val="autoZero"/>
        <c:crossBetween val="between"/>
        <c:majorUnit val="40"/>
        <c:min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0288127173373"/>
          <c:y val="0.0767392458842273"/>
          <c:w val="0.756880278191754"/>
          <c:h val="0.08258098778544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[集中报销汇报数据（202009）R.xlsx]输出-2各节点!数据透视表9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77234347618289"/>
          <c:y val="0.19309262166405"/>
          <c:w val="0.882937709096702"/>
          <c:h val="0.597959183673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'[集中报销汇报数据（202009）R.xlsx]输出-2各节点'!$B$349:$B$350</c:f>
              <c:strCache>
                <c:ptCount val="1"/>
                <c:pt idx="0">
                  <c:v>2020年1月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'[集中报销汇报数据（202009）R.xlsx]输出-2各节点'!$A$351:$A$358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'[集中报销汇报数据（202009）R.xlsx]输出-2各节点'!$B$351:$B$358</c:f>
              <c:numCache>
                <c:formatCode>0.00_ </c:formatCode>
                <c:ptCount val="7"/>
                <c:pt idx="0">
                  <c:v>19.6667512076851</c:v>
                </c:pt>
                <c:pt idx="1">
                  <c:v>34.4254436728055</c:v>
                </c:pt>
                <c:pt idx="2">
                  <c:v>17.9461346515997</c:v>
                </c:pt>
                <c:pt idx="3">
                  <c:v>2.85077212811882</c:v>
                </c:pt>
                <c:pt idx="4">
                  <c:v>15.7132862523342</c:v>
                </c:pt>
                <c:pt idx="5">
                  <c:v>13.3175282484163</c:v>
                </c:pt>
                <c:pt idx="6">
                  <c:v>6.86817956369591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'[集中报销汇报数据（202009）R.xlsx]输出-2各节点'!$C$349:$C$350</c:f>
              <c:strCache>
                <c:ptCount val="1"/>
                <c:pt idx="0">
                  <c:v>2020年2月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'[集中报销汇报数据（202009）R.xlsx]输出-2各节点'!$A$351:$A$358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'[集中报销汇报数据（202009）R.xlsx]输出-2各节点'!$C$351:$C$358</c:f>
              <c:numCache>
                <c:formatCode>0.00_ </c:formatCode>
                <c:ptCount val="7"/>
                <c:pt idx="0">
                  <c:v>8.07380208329596</c:v>
                </c:pt>
                <c:pt idx="1">
                  <c:v>20.7844360269056</c:v>
                </c:pt>
                <c:pt idx="2">
                  <c:v>29.7061111112837</c:v>
                </c:pt>
                <c:pt idx="3">
                  <c:v>5.38075854686814</c:v>
                </c:pt>
                <c:pt idx="4">
                  <c:v>4.89319958849551</c:v>
                </c:pt>
                <c:pt idx="5">
                  <c:v>12.6345061727334</c:v>
                </c:pt>
                <c:pt idx="6">
                  <c:v>5.88475427353002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'[集中报销汇报数据（202009）R.xlsx]输出-2各节点'!$D$349:$D$350</c:f>
              <c:strCache>
                <c:ptCount val="1"/>
                <c:pt idx="0">
                  <c:v>2020年3月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'[集中报销汇报数据（202009）R.xlsx]输出-2各节点'!$A$351:$A$358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'[集中报销汇报数据（202009）R.xlsx]输出-2各节点'!$D$351:$D$358</c:f>
              <c:numCache>
                <c:formatCode>0.00_ </c:formatCode>
                <c:ptCount val="7"/>
                <c:pt idx="0">
                  <c:v>12.0409656084403</c:v>
                </c:pt>
                <c:pt idx="1">
                  <c:v>28.7848263889828</c:v>
                </c:pt>
                <c:pt idx="2">
                  <c:v>24.3656894841302</c:v>
                </c:pt>
                <c:pt idx="3">
                  <c:v>19.2651313130342</c:v>
                </c:pt>
                <c:pt idx="4">
                  <c:v>13.2558680555916</c:v>
                </c:pt>
                <c:pt idx="5">
                  <c:v>15.2586061507484</c:v>
                </c:pt>
                <c:pt idx="6">
                  <c:v>12.3097222222516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'[集中报销汇报数据（202009）R.xlsx]输出-2各节点'!$E$349:$E$350</c:f>
              <c:strCache>
                <c:ptCount val="1"/>
                <c:pt idx="0">
                  <c:v>2020年4月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'[集中报销汇报数据（202009）R.xlsx]输出-2各节点'!$A$351:$A$358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'[集中报销汇报数据（202009）R.xlsx]输出-2各节点'!$E$351:$E$358</c:f>
              <c:numCache>
                <c:formatCode>0.00_ </c:formatCode>
                <c:ptCount val="7"/>
                <c:pt idx="0">
                  <c:v>8.71196969696426</c:v>
                </c:pt>
                <c:pt idx="1">
                  <c:v>34.54911111111</c:v>
                </c:pt>
                <c:pt idx="2">
                  <c:v>19.8848850574818</c:v>
                </c:pt>
                <c:pt idx="3">
                  <c:v>20.8216452991474</c:v>
                </c:pt>
                <c:pt idx="4">
                  <c:v>16.4210536398479</c:v>
                </c:pt>
                <c:pt idx="5">
                  <c:v>7.98120689653423</c:v>
                </c:pt>
                <c:pt idx="6">
                  <c:v>3.77362373738751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'[集中报销汇报数据（202009）R.xlsx]输出-2各节点'!$F$349:$F$350</c:f>
              <c:strCache>
                <c:ptCount val="1"/>
                <c:pt idx="0">
                  <c:v>2020年5月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'[集中报销汇报数据（202009）R.xlsx]输出-2各节点'!$A$351:$A$358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'[集中报销汇报数据（202009）R.xlsx]输出-2各节点'!$F$351:$F$358</c:f>
              <c:numCache>
                <c:formatCode>0.00_ </c:formatCode>
                <c:ptCount val="7"/>
                <c:pt idx="0">
                  <c:v>16.8980202821909</c:v>
                </c:pt>
                <c:pt idx="1">
                  <c:v>72.1895045045011</c:v>
                </c:pt>
                <c:pt idx="2">
                  <c:v>14.3195555555592</c:v>
                </c:pt>
                <c:pt idx="3">
                  <c:v>27.5777777777823</c:v>
                </c:pt>
                <c:pt idx="4">
                  <c:v>17.7100617284046</c:v>
                </c:pt>
                <c:pt idx="5">
                  <c:v>11.8218364197431</c:v>
                </c:pt>
                <c:pt idx="6">
                  <c:v>18.0417992424204</c:v>
                </c:pt>
              </c:numCache>
            </c:numRef>
          </c:val>
        </c:ser>
        <c:ser>
          <c:idx val="5"/>
          <c:order val="5"/>
          <c:tx>
            <c:strRef>
              <c:f>'[集中报销汇报数据（202009）R.xlsx]输出-2各节点'!$G$349:$G$350</c:f>
              <c:strCache>
                <c:ptCount val="1"/>
                <c:pt idx="0">
                  <c:v>2020年6月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'[集中报销汇报数据（202009）R.xlsx]输出-2各节点'!$A$351:$A$358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'[集中报销汇报数据（202009）R.xlsx]输出-2各节点'!$G$351:$G$358</c:f>
              <c:numCache>
                <c:formatCode>0.00_ </c:formatCode>
                <c:ptCount val="7"/>
                <c:pt idx="0">
                  <c:v>12.2323282828332</c:v>
                </c:pt>
                <c:pt idx="1">
                  <c:v>33.4874823633166</c:v>
                </c:pt>
                <c:pt idx="2">
                  <c:v>15.221553287988</c:v>
                </c:pt>
                <c:pt idx="3">
                  <c:v>13.2404745370295</c:v>
                </c:pt>
                <c:pt idx="4">
                  <c:v>25.5707029478556</c:v>
                </c:pt>
                <c:pt idx="5">
                  <c:v>7.80123582765536</c:v>
                </c:pt>
                <c:pt idx="6">
                  <c:v>2.49697831979805</c:v>
                </c:pt>
              </c:numCache>
            </c:numRef>
          </c:val>
        </c:ser>
        <c:ser>
          <c:idx val="6"/>
          <c:order val="6"/>
          <c:tx>
            <c:strRef>
              <c:f>'[集中报销汇报数据（202009）R.xlsx]输出-2各节点'!$H$349:$H$350</c:f>
              <c:strCache>
                <c:ptCount val="1"/>
                <c:pt idx="0">
                  <c:v>2020年7月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'[集中报销汇报数据（202009）R.xlsx]输出-2各节点'!$A$351:$A$358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'[集中报销汇报数据（202009）R.xlsx]输出-2各节点'!$H$351:$H$358</c:f>
              <c:numCache>
                <c:formatCode>0.00_ </c:formatCode>
                <c:ptCount val="7"/>
                <c:pt idx="0">
                  <c:v>6.48025132275819</c:v>
                </c:pt>
                <c:pt idx="1">
                  <c:v>17.6406964573088</c:v>
                </c:pt>
                <c:pt idx="2">
                  <c:v>34.6257833333267</c:v>
                </c:pt>
                <c:pt idx="3">
                  <c:v>17.5599055555626</c:v>
                </c:pt>
                <c:pt idx="4">
                  <c:v>25.9953277777566</c:v>
                </c:pt>
                <c:pt idx="5">
                  <c:v>8.14156666668481</c:v>
                </c:pt>
                <c:pt idx="6">
                  <c:v>4.99616161615598</c:v>
                </c:pt>
              </c:numCache>
            </c:numRef>
          </c:val>
        </c:ser>
        <c:ser>
          <c:idx val="7"/>
          <c:order val="7"/>
          <c:tx>
            <c:strRef>
              <c:f>'[集中报销汇报数据（202009）R.xlsx]输出-2各节点'!$I$349:$I$350</c:f>
              <c:strCache>
                <c:ptCount val="1"/>
                <c:pt idx="0">
                  <c:v>2020年8月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'[集中报销汇报数据（202009）R.xlsx]输出-2各节点'!$A$351:$A$358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'[集中报销汇报数据（202009）R.xlsx]输出-2各节点'!$I$351:$I$358</c:f>
              <c:numCache>
                <c:formatCode>0.00_ </c:formatCode>
                <c:ptCount val="7"/>
                <c:pt idx="0">
                  <c:v>31.1241264619886</c:v>
                </c:pt>
                <c:pt idx="1">
                  <c:v>23.4802777777814</c:v>
                </c:pt>
                <c:pt idx="2">
                  <c:v>16.9918272569394</c:v>
                </c:pt>
                <c:pt idx="3">
                  <c:v>15.4360105363955</c:v>
                </c:pt>
                <c:pt idx="4">
                  <c:v>28.4201620370441</c:v>
                </c:pt>
                <c:pt idx="5">
                  <c:v>17.9299583333312</c:v>
                </c:pt>
                <c:pt idx="6">
                  <c:v>4.32061594201672</c:v>
                </c:pt>
              </c:numCache>
            </c:numRef>
          </c:val>
        </c:ser>
        <c:ser>
          <c:idx val="8"/>
          <c:order val="8"/>
          <c:tx>
            <c:strRef>
              <c:f>'[集中报销汇报数据（202009）R.xlsx]输出-2各节点'!$J$349:$J$350</c:f>
              <c:strCache>
                <c:ptCount val="1"/>
                <c:pt idx="0">
                  <c:v>2020年9月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'[集中报销汇报数据（202009）R.xlsx]输出-2各节点'!$A$351:$A$358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'[集中报销汇报数据（202009）R.xlsx]输出-2各节点'!$J$351:$J$358</c:f>
              <c:numCache>
                <c:formatCode>0.00_ </c:formatCode>
                <c:ptCount val="7"/>
                <c:pt idx="0">
                  <c:v>20.4556273946344</c:v>
                </c:pt>
                <c:pt idx="1">
                  <c:v>19.3536199294779</c:v>
                </c:pt>
                <c:pt idx="2">
                  <c:v>16.7226034858408</c:v>
                </c:pt>
                <c:pt idx="3">
                  <c:v>19.0908666666399</c:v>
                </c:pt>
                <c:pt idx="4">
                  <c:v>16.1682952069814</c:v>
                </c:pt>
                <c:pt idx="5">
                  <c:v>14.5036437908557</c:v>
                </c:pt>
                <c:pt idx="6">
                  <c:v>6.98122584540903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73931136"/>
        <c:axId val="-1373927328"/>
      </c:barChart>
      <c:catAx>
        <c:axId val="-137393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73927328"/>
        <c:crosses val="autoZero"/>
        <c:auto val="1"/>
        <c:lblAlgn val="ctr"/>
        <c:lblOffset val="100"/>
        <c:noMultiLvlLbl val="0"/>
      </c:catAx>
      <c:valAx>
        <c:axId val="-1373927328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73931136"/>
        <c:crosses val="autoZero"/>
        <c:crossBetween val="between"/>
        <c:majorUnit val="40"/>
        <c:min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8809941054644"/>
          <c:y val="0.0748299319727891"/>
          <c:w val="0.783335988529552"/>
          <c:h val="0.04474097331240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4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  <a:r>
              <a:rPr lang="zh-CN" altLang="en-US" sz="2000" u="none" strike="noStrike" cap="none" normalizeH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阜宁报销流程归档耗时趋势图（天）</a:t>
            </a:r>
            <a:endParaRPr lang="zh-CN" altLang="en-US" sz="2000" u="none" strike="noStrike" cap="none" normalizeH="0">
              <a:solidFill>
                <a:schemeClr val="tx1"/>
              </a:solidFill>
              <a:uFill>
                <a:solidFill>
                  <a:schemeClr val="tx1"/>
                </a:solidFill>
              </a:uFill>
            </a:endParaRPr>
          </a:p>
        </c:rich>
      </c:tx>
      <c:layout>
        <c:manualLayout>
          <c:xMode val="edge"/>
          <c:yMode val="edge"/>
          <c:x val="0.240661091198726"/>
          <c:y val="0.010273972602739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43514156777311"/>
          <c:y val="0.251150481189852"/>
          <c:w val="0.937550351166334"/>
          <c:h val="0.610345217264511"/>
        </c:manualLayout>
      </c:layout>
      <c:lineChart>
        <c:grouping val="standard"/>
        <c:varyColors val="0"/>
        <c:ser>
          <c:idx val="0"/>
          <c:order val="0"/>
          <c:tx>
            <c:strRef>
              <c:f>'[集中报销汇报数据（202009）R.xlsx]输出-1各家归档耗时'!$A$9</c:f>
              <c:strCache>
                <c:ptCount val="1"/>
                <c:pt idx="0">
                  <c:v>阜宁</c:v>
                </c:pt>
              </c:strCache>
            </c:strRef>
          </c:tx>
          <c:spPr>
            <a:ln w="28575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pPr>
              <a:solidFill>
                <a:srgbClr val="C00000"/>
              </a:solidFill>
              <a:ln w="6350" cap="flat" cmpd="sng" algn="ctr">
                <a:solidFill>
                  <a:srgbClr val="C00000"/>
                </a:solidFill>
                <a:prstDash val="solid"/>
                <a:round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'[集中报销汇报数据（202009）R.xlsx]输出-1各家归档耗时'!$B$44:$Q$44</c15:sqref>
                  </c15:fullRef>
                </c:ext>
              </c:extLst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'输出-1各家归档耗时'!$B$9:$Q$9</c15:sqref>
                  </c15:fullRef>
                </c:ext>
              </c:extLst>
              <c:f>'[集中报销汇报数据（202009）R.xlsx]输出-1各家归档耗时'!$B$9:$J$9</c:f>
              <c:numCache>
                <c:formatCode>0.00_ </c:formatCode>
                <c:ptCount val="9"/>
                <c:pt idx="0">
                  <c:v>4.61617065519399</c:v>
                </c:pt>
                <c:pt idx="1">
                  <c:v>3.63989865846301</c:v>
                </c:pt>
                <c:pt idx="2">
                  <c:v>5.22003371763247</c:v>
                </c:pt>
                <c:pt idx="3">
                  <c:v>4.67264564326971</c:v>
                </c:pt>
                <c:pt idx="4">
                  <c:v>7.43993981294173</c:v>
                </c:pt>
                <c:pt idx="5">
                  <c:v>4.58544814860318</c:v>
                </c:pt>
                <c:pt idx="6">
                  <c:v>4.80998719706475</c:v>
                </c:pt>
                <c:pt idx="7">
                  <c:v>5.73762409772904</c:v>
                </c:pt>
                <c:pt idx="8">
                  <c:v>4.7198284299933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'[集中报销汇报数据（202009）R.xlsx]输出-1各家归档耗时'!$A$15</c:f>
              <c:strCache>
                <c:ptCount val="1"/>
                <c:pt idx="0">
                  <c:v>标准</c:v>
                </c:pt>
              </c:strCache>
            </c:strRef>
          </c:tx>
          <c:spPr>
            <a:ln w="25400" cap="rnd" cmpd="sng" algn="ctr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'[集中报销汇报数据（202009）R.xlsx]输出-1各家归档耗时'!$B$44:$Q$44</c15:sqref>
                  </c15:fullRef>
                </c:ext>
              </c:extLst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'输出-1各家归档耗时'!$B$15:$Q$15</c15:sqref>
                  </c15:fullRef>
                </c:ext>
              </c:extLst>
              <c:f>'[集中报销汇报数据（202009）R.xlsx]输出-1各家归档耗时'!$B$15:$J$15</c:f>
              <c:numCache>
                <c:formatCode>0.00</c:formatCode>
                <c:ptCount val="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'[集中报销汇报数据（202009）R.xlsx]输出-1各家归档耗时'!$A$57</c:f>
              <c:strCache>
                <c:ptCount val="1"/>
                <c:pt idx="0">
                  <c:v>公司平均值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'[集中报销汇报数据（202009）R.xlsx]输出-1各家归档耗时'!$B$44:$Q$44</c15:sqref>
                  </c15:fullRef>
                </c:ext>
              </c:extLst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'输出-1各家归档耗时'!$B$57:$Q$57</c15:sqref>
                  </c15:fullRef>
                </c:ext>
              </c:extLst>
              <c:f>'[集中报销汇报数据（202009）R.xlsx]输出-1各家归档耗时'!$B$57:$J$57</c:f>
              <c:numCache>
                <c:formatCode>0.00_ </c:formatCode>
                <c:ptCount val="9"/>
                <c:pt idx="0">
                  <c:v>4.32025810135383</c:v>
                </c:pt>
                <c:pt idx="1">
                  <c:v>4.32025810135383</c:v>
                </c:pt>
                <c:pt idx="2">
                  <c:v>4.32025810135383</c:v>
                </c:pt>
                <c:pt idx="3">
                  <c:v>4.32025810135383</c:v>
                </c:pt>
                <c:pt idx="4">
                  <c:v>4.32025810135383</c:v>
                </c:pt>
                <c:pt idx="5">
                  <c:v>4.32025810135383</c:v>
                </c:pt>
                <c:pt idx="6">
                  <c:v>4.32025810135383</c:v>
                </c:pt>
                <c:pt idx="7">
                  <c:v>4.32025810135383</c:v>
                </c:pt>
                <c:pt idx="8">
                  <c:v>4.32025810135383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62822720"/>
        <c:axId val="-1360256336"/>
      </c:lineChart>
      <c:catAx>
        <c:axId val="-136282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-1360256336"/>
        <c:crosses val="autoZero"/>
        <c:auto val="1"/>
        <c:lblAlgn val="ctr"/>
        <c:lblOffset val="100"/>
        <c:noMultiLvlLbl val="0"/>
      </c:catAx>
      <c:valAx>
        <c:axId val="-1360256336"/>
        <c:scaling>
          <c:orientation val="minMax"/>
          <c:max val="8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-136282272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331608262632189"/>
          <c:y val="0.137595129375952"/>
          <c:w val="0.347266881028939"/>
          <c:h val="0.09492381160688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cap="none" spc="0" normalizeH="0" baseline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lang="zh-CN" sz="1200" u="none" strike="noStrike" kern="1200" cap="none" spc="0" normalizeH="0">
          <a:solidFill>
            <a:schemeClr val="tx1"/>
          </a:solidFill>
          <a:uFill>
            <a:solidFill>
              <a:schemeClr val="tx1"/>
            </a:solidFill>
          </a:uFill>
        </a:defRPr>
      </a:pPr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[集中报销汇报数据（202009）R.xlsx]输出-2各节点!数据透视表9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77234347618289"/>
          <c:y val="0.19309262166405"/>
          <c:w val="0.882937709096702"/>
          <c:h val="0.597959183673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'[集中报销汇报数据（202009）R.xlsx]输出-2各节点'!$B$349:$B$350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'[集中报销汇报数据（202009）R.xlsx]输出-2各节点'!$A$351:$A$358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'[集中报销汇报数据（202009）R.xlsx]输出-2各节点'!$B$351:$B$358</c:f>
              <c:numCache>
                <c:formatCode>0.00_ </c:formatCode>
                <c:ptCount val="7"/>
                <c:pt idx="0">
                  <c:v>19.6667512076851</c:v>
                </c:pt>
                <c:pt idx="1">
                  <c:v>34.4254436728055</c:v>
                </c:pt>
                <c:pt idx="2">
                  <c:v>17.9461346515997</c:v>
                </c:pt>
                <c:pt idx="3">
                  <c:v>2.85077212811882</c:v>
                </c:pt>
                <c:pt idx="4">
                  <c:v>15.7132862523342</c:v>
                </c:pt>
                <c:pt idx="5">
                  <c:v>13.3175282484163</c:v>
                </c:pt>
                <c:pt idx="6">
                  <c:v>6.86817956369591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'[集中报销汇报数据（202009）R.xlsx]输出-2各节点'!$C$349:$C$350</c:f>
              <c:strCache>
                <c:ptCount val="1"/>
                <c:pt idx="0">
                  <c:v>2020年2月</c:v>
                </c:pt>
              </c:strCache>
            </c:strRef>
          </c:tx>
          <c:spPr>
            <a:solidFill>
              <a:srgbClr val="D0C4A2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'[集中报销汇报数据（202009）R.xlsx]输出-2各节点'!$A$351:$A$358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'[集中报销汇报数据（202009）R.xlsx]输出-2各节点'!$C$351:$C$358</c:f>
              <c:numCache>
                <c:formatCode>0.00_ </c:formatCode>
                <c:ptCount val="7"/>
                <c:pt idx="0">
                  <c:v>8.07380208329596</c:v>
                </c:pt>
                <c:pt idx="1">
                  <c:v>20.7844360269056</c:v>
                </c:pt>
                <c:pt idx="2">
                  <c:v>29.7061111112837</c:v>
                </c:pt>
                <c:pt idx="3">
                  <c:v>5.38075854686814</c:v>
                </c:pt>
                <c:pt idx="4">
                  <c:v>4.89319958849551</c:v>
                </c:pt>
                <c:pt idx="5">
                  <c:v>12.6345061727334</c:v>
                </c:pt>
                <c:pt idx="6">
                  <c:v>5.88475427353002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'[集中报销汇报数据（202009）R.xlsx]输出-2各节点'!$D$349:$D$350</c:f>
              <c:strCache>
                <c:ptCount val="1"/>
                <c:pt idx="0">
                  <c:v>2020年3月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'[集中报销汇报数据（202009）R.xlsx]输出-2各节点'!$A$351:$A$358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'[集中报销汇报数据（202009）R.xlsx]输出-2各节点'!$D$351:$D$358</c:f>
              <c:numCache>
                <c:formatCode>0.00_ </c:formatCode>
                <c:ptCount val="7"/>
                <c:pt idx="0">
                  <c:v>12.0409656084403</c:v>
                </c:pt>
                <c:pt idx="1">
                  <c:v>28.7848263889828</c:v>
                </c:pt>
                <c:pt idx="2">
                  <c:v>24.3656894841302</c:v>
                </c:pt>
                <c:pt idx="3">
                  <c:v>19.2651313130342</c:v>
                </c:pt>
                <c:pt idx="4">
                  <c:v>13.2558680555916</c:v>
                </c:pt>
                <c:pt idx="5">
                  <c:v>15.2586061507484</c:v>
                </c:pt>
                <c:pt idx="6">
                  <c:v>12.3097222222516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'[集中报销汇报数据（202009）R.xlsx]输出-2各节点'!$E$349:$E$350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'[集中报销汇报数据（202009）R.xlsx]输出-2各节点'!$A$351:$A$358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'[集中报销汇报数据（202009）R.xlsx]输出-2各节点'!$E$351:$E$358</c:f>
              <c:numCache>
                <c:formatCode>0.00_ </c:formatCode>
                <c:ptCount val="7"/>
                <c:pt idx="0">
                  <c:v>8.71196969696426</c:v>
                </c:pt>
                <c:pt idx="1">
                  <c:v>34.54911111111</c:v>
                </c:pt>
                <c:pt idx="2">
                  <c:v>19.8848850574818</c:v>
                </c:pt>
                <c:pt idx="3">
                  <c:v>20.8216452991474</c:v>
                </c:pt>
                <c:pt idx="4">
                  <c:v>16.4210536398479</c:v>
                </c:pt>
                <c:pt idx="5">
                  <c:v>7.98120689653423</c:v>
                </c:pt>
                <c:pt idx="6">
                  <c:v>3.77362373738751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'[集中报销汇报数据（202009）R.xlsx]输出-2各节点'!$F$349:$F$350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D59B9A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'[集中报销汇报数据（202009）R.xlsx]输出-2各节点'!$A$351:$A$358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'[集中报销汇报数据（202009）R.xlsx]输出-2各节点'!$F$351:$F$358</c:f>
              <c:numCache>
                <c:formatCode>0.00_ </c:formatCode>
                <c:ptCount val="7"/>
                <c:pt idx="0">
                  <c:v>16.8980202821909</c:v>
                </c:pt>
                <c:pt idx="1">
                  <c:v>72.1895045045011</c:v>
                </c:pt>
                <c:pt idx="2">
                  <c:v>14.3195555555592</c:v>
                </c:pt>
                <c:pt idx="3">
                  <c:v>27.5777777777823</c:v>
                </c:pt>
                <c:pt idx="4">
                  <c:v>17.7100617284046</c:v>
                </c:pt>
                <c:pt idx="5">
                  <c:v>11.8218364197431</c:v>
                </c:pt>
                <c:pt idx="6">
                  <c:v>18.0417992424204</c:v>
                </c:pt>
              </c:numCache>
            </c:numRef>
          </c:val>
        </c:ser>
        <c:ser>
          <c:idx val="5"/>
          <c:order val="5"/>
          <c:tx>
            <c:strRef>
              <c:f>'[集中报销汇报数据（202009）R.xlsx]输出-2各节点'!$G$349:$G$350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FFE699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'[集中报销汇报数据（202009）R.xlsx]输出-2各节点'!$A$351:$A$358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'[集中报销汇报数据（202009）R.xlsx]输出-2各节点'!$G$351:$G$358</c:f>
              <c:numCache>
                <c:formatCode>0.00_ </c:formatCode>
                <c:ptCount val="7"/>
                <c:pt idx="0">
                  <c:v>12.2323282828332</c:v>
                </c:pt>
                <c:pt idx="1">
                  <c:v>33.4874823633166</c:v>
                </c:pt>
                <c:pt idx="2">
                  <c:v>15.221553287988</c:v>
                </c:pt>
                <c:pt idx="3">
                  <c:v>13.2404745370295</c:v>
                </c:pt>
                <c:pt idx="4">
                  <c:v>25.5707029478556</c:v>
                </c:pt>
                <c:pt idx="5">
                  <c:v>7.80123582765536</c:v>
                </c:pt>
                <c:pt idx="6">
                  <c:v>2.49697831979805</c:v>
                </c:pt>
              </c:numCache>
            </c:numRef>
          </c:val>
        </c:ser>
        <c:ser>
          <c:idx val="6"/>
          <c:order val="6"/>
          <c:tx>
            <c:strRef>
              <c:f>'[集中报销汇报数据（202009）R.xlsx]输出-2各节点'!$H$349:$H$350</c:f>
              <c:strCache>
                <c:ptCount val="1"/>
                <c:pt idx="0">
                  <c:v>2020年7月</c:v>
                </c:pt>
              </c:strCache>
            </c:strRef>
          </c:tx>
          <c:spPr>
            <a:solidFill>
              <a:srgbClr val="636363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'[集中报销汇报数据（202009）R.xlsx]输出-2各节点'!$A$351:$A$358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'[集中报销汇报数据（202009）R.xlsx]输出-2各节点'!$H$351:$H$358</c:f>
              <c:numCache>
                <c:formatCode>0.00_ </c:formatCode>
                <c:ptCount val="7"/>
                <c:pt idx="0">
                  <c:v>6.48025132275819</c:v>
                </c:pt>
                <c:pt idx="1">
                  <c:v>17.6406964573088</c:v>
                </c:pt>
                <c:pt idx="2">
                  <c:v>34.6257833333267</c:v>
                </c:pt>
                <c:pt idx="3">
                  <c:v>17.5599055555626</c:v>
                </c:pt>
                <c:pt idx="4">
                  <c:v>25.9953277777566</c:v>
                </c:pt>
                <c:pt idx="5">
                  <c:v>8.14156666668481</c:v>
                </c:pt>
                <c:pt idx="6">
                  <c:v>4.99616161615598</c:v>
                </c:pt>
              </c:numCache>
            </c:numRef>
          </c:val>
        </c:ser>
        <c:ser>
          <c:idx val="7"/>
          <c:order val="7"/>
          <c:tx>
            <c:strRef>
              <c:f>'[集中报销汇报数据（202009）R.xlsx]输出-2各节点'!$I$349:$I$350</c:f>
              <c:strCache>
                <c:ptCount val="1"/>
                <c:pt idx="0">
                  <c:v>2020年8月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'[集中报销汇报数据（202009）R.xlsx]输出-2各节点'!$A$351:$A$358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'[集中报销汇报数据（202009）R.xlsx]输出-2各节点'!$I$351:$I$358</c:f>
              <c:numCache>
                <c:formatCode>0.00_ </c:formatCode>
                <c:ptCount val="7"/>
                <c:pt idx="0">
                  <c:v>31.1241264619886</c:v>
                </c:pt>
                <c:pt idx="1">
                  <c:v>23.4802777777814</c:v>
                </c:pt>
                <c:pt idx="2">
                  <c:v>16.9918272569394</c:v>
                </c:pt>
                <c:pt idx="3">
                  <c:v>15.4360105363955</c:v>
                </c:pt>
                <c:pt idx="4">
                  <c:v>28.4201620370441</c:v>
                </c:pt>
                <c:pt idx="5">
                  <c:v>17.9299583333312</c:v>
                </c:pt>
                <c:pt idx="6">
                  <c:v>4.32061594201672</c:v>
                </c:pt>
              </c:numCache>
            </c:numRef>
          </c:val>
        </c:ser>
        <c:ser>
          <c:idx val="8"/>
          <c:order val="8"/>
          <c:tx>
            <c:strRef>
              <c:f>'[集中报销汇报数据（202009）R.xlsx]输出-2各节点'!$J$349:$J$350</c:f>
              <c:strCache>
                <c:ptCount val="1"/>
                <c:pt idx="0">
                  <c:v>2020年9月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'[集中报销汇报数据（202009）R.xlsx]输出-2各节点'!$A$351:$A$358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'[集中报销汇报数据（202009）R.xlsx]输出-2各节点'!$J$351:$J$358</c:f>
              <c:numCache>
                <c:formatCode>0.00_ </c:formatCode>
                <c:ptCount val="7"/>
                <c:pt idx="0">
                  <c:v>20.4556273946344</c:v>
                </c:pt>
                <c:pt idx="1">
                  <c:v>19.3536199294779</c:v>
                </c:pt>
                <c:pt idx="2">
                  <c:v>16.7226034858408</c:v>
                </c:pt>
                <c:pt idx="3">
                  <c:v>19.0908666666399</c:v>
                </c:pt>
                <c:pt idx="4">
                  <c:v>16.1682952069814</c:v>
                </c:pt>
                <c:pt idx="5">
                  <c:v>14.5036437908557</c:v>
                </c:pt>
                <c:pt idx="6">
                  <c:v>6.98122584540903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73931136"/>
        <c:axId val="-1373927328"/>
      </c:barChart>
      <c:catAx>
        <c:axId val="-137393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73927328"/>
        <c:crosses val="autoZero"/>
        <c:auto val="1"/>
        <c:lblAlgn val="ctr"/>
        <c:lblOffset val="100"/>
        <c:noMultiLvlLbl val="0"/>
      </c:catAx>
      <c:valAx>
        <c:axId val="-1373927328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73931136"/>
        <c:crosses val="autoZero"/>
        <c:crossBetween val="between"/>
        <c:majorUnit val="40"/>
        <c:min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8809941054644"/>
          <c:y val="0.0748299319727891"/>
          <c:w val="0.783335988529552"/>
          <c:h val="0.04474097331240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4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  <a:r>
              <a:rPr lang="zh-CN" altLang="en-US" sz="2000" u="none" strike="noStrike" cap="none" normalizeH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锡林报销流程归档耗时趋势图（天）</a:t>
            </a:r>
            <a:endParaRPr lang="zh-CN" altLang="en-US" sz="2000" u="none" strike="noStrike" cap="none" normalizeH="0">
              <a:solidFill>
                <a:schemeClr val="tx1"/>
              </a:solidFill>
              <a:uFill>
                <a:solidFill>
                  <a:schemeClr val="tx1"/>
                </a:solidFill>
              </a:u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409945985970897"/>
          <c:y val="0.23624343832021"/>
          <c:w val="0.955897225693137"/>
          <c:h val="0.626155949256343"/>
        </c:manualLayout>
      </c:layout>
      <c:lineChart>
        <c:grouping val="standard"/>
        <c:varyColors val="0"/>
        <c:ser>
          <c:idx val="0"/>
          <c:order val="0"/>
          <c:tx>
            <c:strRef>
              <c:f>'[集中报销汇报数据（202009）R.xlsx]输出-1各家归档耗时'!$A$8</c:f>
              <c:strCache>
                <c:ptCount val="1"/>
                <c:pt idx="0">
                  <c:v>锡林</c:v>
                </c:pt>
              </c:strCache>
            </c:strRef>
          </c:tx>
          <c:spPr>
            <a:ln w="28575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pPr>
              <a:solidFill>
                <a:srgbClr val="C00000"/>
              </a:solidFill>
              <a:ln w="6350" cap="flat" cmpd="sng" algn="ctr">
                <a:solidFill>
                  <a:srgbClr val="C00000"/>
                </a:solidFill>
                <a:prstDash val="solid"/>
                <a:round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'[集中报销汇报数据（202009）R.xlsx]输出-1各家归档耗时'!$B$44:$Q$44</c15:sqref>
                  </c15:fullRef>
                </c:ext>
              </c:extLst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'输出-1各家归档耗时'!$B$8:$Q$8</c15:sqref>
                  </c15:fullRef>
                </c:ext>
              </c:extLst>
              <c:f>'[集中报销汇报数据（202009）R.xlsx]输出-1各家归档耗时'!$B$8:$J$8</c:f>
              <c:numCache>
                <c:formatCode>0.00_ </c:formatCode>
                <c:ptCount val="9"/>
                <c:pt idx="0">
                  <c:v>2.42563389811228</c:v>
                </c:pt>
                <c:pt idx="1">
                  <c:v>3.16778649072055</c:v>
                </c:pt>
                <c:pt idx="2">
                  <c:v>4.12318809712561</c:v>
                </c:pt>
                <c:pt idx="3">
                  <c:v>3.48142053810725</c:v>
                </c:pt>
                <c:pt idx="4">
                  <c:v>4.44937076812892</c:v>
                </c:pt>
                <c:pt idx="5">
                  <c:v>4.24234479831804</c:v>
                </c:pt>
                <c:pt idx="6">
                  <c:v>3.18027197147166</c:v>
                </c:pt>
                <c:pt idx="7">
                  <c:v>3.69872845768241</c:v>
                </c:pt>
                <c:pt idx="8">
                  <c:v>2.8181632258997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'[集中报销汇报数据（202009）R.xlsx]输出-1各家归档耗时'!$A$15</c:f>
              <c:strCache>
                <c:ptCount val="1"/>
                <c:pt idx="0">
                  <c:v>标准</c:v>
                </c:pt>
              </c:strCache>
            </c:strRef>
          </c:tx>
          <c:spPr>
            <a:ln w="25400" cap="rnd" cmpd="sng" algn="ctr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'[集中报销汇报数据（202009）R.xlsx]输出-1各家归档耗时'!$B$44:$Q$44</c15:sqref>
                  </c15:fullRef>
                </c:ext>
              </c:extLst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'输出-1各家归档耗时'!$B$15:$Q$15</c15:sqref>
                  </c15:fullRef>
                </c:ext>
              </c:extLst>
              <c:f>'[集中报销汇报数据（202009）R.xlsx]输出-1各家归档耗时'!$B$15:$J$15</c:f>
              <c:numCache>
                <c:formatCode>0.00</c:formatCode>
                <c:ptCount val="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'[集中报销汇报数据（202009）R.xlsx]输出-1各家归档耗时'!$A$57</c:f>
              <c:strCache>
                <c:ptCount val="1"/>
                <c:pt idx="0">
                  <c:v>公司平均值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'[集中报销汇报数据（202009）R.xlsx]输出-1各家归档耗时'!$B$44:$Q$44</c15:sqref>
                  </c15:fullRef>
                </c:ext>
              </c:extLst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'输出-1各家归档耗时'!$B$57:$Q$57</c15:sqref>
                  </c15:fullRef>
                </c:ext>
              </c:extLst>
              <c:f>'[集中报销汇报数据（202009）R.xlsx]输出-1各家归档耗时'!$B$57:$J$57</c:f>
              <c:numCache>
                <c:formatCode>0.00_ </c:formatCode>
                <c:ptCount val="9"/>
                <c:pt idx="0">
                  <c:v>4.32025810135383</c:v>
                </c:pt>
                <c:pt idx="1">
                  <c:v>4.32025810135383</c:v>
                </c:pt>
                <c:pt idx="2">
                  <c:v>4.32025810135383</c:v>
                </c:pt>
                <c:pt idx="3">
                  <c:v>4.32025810135383</c:v>
                </c:pt>
                <c:pt idx="4">
                  <c:v>4.32025810135383</c:v>
                </c:pt>
                <c:pt idx="5">
                  <c:v>4.32025810135383</c:v>
                </c:pt>
                <c:pt idx="6">
                  <c:v>4.32025810135383</c:v>
                </c:pt>
                <c:pt idx="7">
                  <c:v>4.32025810135383</c:v>
                </c:pt>
                <c:pt idx="8">
                  <c:v>4.32025810135383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62824896"/>
        <c:axId val="-1362824352"/>
      </c:lineChart>
      <c:catAx>
        <c:axId val="-136282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-1362824352"/>
        <c:crosses val="autoZero"/>
        <c:auto val="1"/>
        <c:lblAlgn val="ctr"/>
        <c:lblOffset val="100"/>
        <c:noMultiLvlLbl val="0"/>
      </c:catAx>
      <c:valAx>
        <c:axId val="-1362824352"/>
        <c:scaling>
          <c:orientation val="minMax"/>
          <c:max val="5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-136282489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331990826434252"/>
          <c:y val="0.150320753771363"/>
          <c:w val="0.340694043920508"/>
          <c:h val="0.09492381160688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cap="none" spc="0" normalizeH="0" baseline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lang="zh-CN" sz="1200" u="none" strike="noStrike" kern="1200" cap="none" spc="0" normalizeH="0">
          <a:solidFill>
            <a:schemeClr val="tx1"/>
          </a:solidFill>
          <a:uFill>
            <a:solidFill>
              <a:schemeClr val="tx1"/>
            </a:solidFill>
          </a:uFill>
        </a:defRPr>
      </a:pPr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[集中报销汇报数据（202009）R.xlsx]输出-2各节点!数据透视表17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56378157808399"/>
          <c:y val="0.21641111438411"/>
          <c:w val="0.911041184190212"/>
          <c:h val="0.620157342327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'[集中报销汇报数据（202009）R.xlsx]输出-2各节点'!$B$315:$B$316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'[集中报销汇报数据（202009）R.xlsx]输出-2各节点'!$A$317:$A$324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'[集中报销汇报数据（202009）R.xlsx]输出-2各节点'!$B$317:$B$324</c:f>
              <c:numCache>
                <c:formatCode>0.00_ </c:formatCode>
                <c:ptCount val="7"/>
                <c:pt idx="0">
                  <c:v>0.0605059524054275</c:v>
                </c:pt>
                <c:pt idx="1">
                  <c:v>15.763888888799</c:v>
                </c:pt>
                <c:pt idx="2">
                  <c:v>1.28423976617571</c:v>
                </c:pt>
                <c:pt idx="3">
                  <c:v>16.8972807017792</c:v>
                </c:pt>
                <c:pt idx="4">
                  <c:v>1.29618421021396</c:v>
                </c:pt>
                <c:pt idx="5">
                  <c:v>14.5323099415615</c:v>
                </c:pt>
                <c:pt idx="6">
                  <c:v>8.38080409375988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'[集中报销汇报数据（202009）R.xlsx]输出-2各节点'!$C$315:$C$316</c:f>
              <c:strCache>
                <c:ptCount val="1"/>
                <c:pt idx="0">
                  <c:v>2020年2月</c:v>
                </c:pt>
              </c:strCache>
            </c:strRef>
          </c:tx>
          <c:spPr>
            <a:solidFill>
              <a:srgbClr val="D0C4A2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'[集中报销汇报数据（202009）R.xlsx]输出-2各节点'!$A$317:$A$324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'[集中报销汇报数据（202009）R.xlsx]输出-2各节点'!$C$317:$C$324</c:f>
              <c:numCache>
                <c:formatCode>0.00_ </c:formatCode>
                <c:ptCount val="7"/>
                <c:pt idx="0">
                  <c:v>7.34582491591044</c:v>
                </c:pt>
                <c:pt idx="1">
                  <c:v>42.7869669669622</c:v>
                </c:pt>
                <c:pt idx="2">
                  <c:v>0.970176767782753</c:v>
                </c:pt>
                <c:pt idx="3">
                  <c:v>9.3915404041049</c:v>
                </c:pt>
                <c:pt idx="4">
                  <c:v>7.03765151510015</c:v>
                </c:pt>
                <c:pt idx="5">
                  <c:v>6.77385100983454</c:v>
                </c:pt>
                <c:pt idx="6">
                  <c:v>1.72086419759823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'[集中报销汇报数据（202009）R.xlsx]输出-2各节点'!$D$315:$D$316</c:f>
              <c:strCache>
                <c:ptCount val="1"/>
                <c:pt idx="0">
                  <c:v>2020年3月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'[集中报销汇报数据（202009）R.xlsx]输出-2各节点'!$A$317:$A$324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'[集中报销汇报数据（202009）R.xlsx]输出-2各节点'!$D$317:$D$324</c:f>
              <c:numCache>
                <c:formatCode>0.00_ </c:formatCode>
                <c:ptCount val="7"/>
                <c:pt idx="0">
                  <c:v>3.57580749367413</c:v>
                </c:pt>
                <c:pt idx="1">
                  <c:v>13.7847222220165</c:v>
                </c:pt>
                <c:pt idx="2">
                  <c:v>2.01518253958784</c:v>
                </c:pt>
                <c:pt idx="3">
                  <c:v>55.2016746032917</c:v>
                </c:pt>
                <c:pt idx="4">
                  <c:v>2.16712962931276</c:v>
                </c:pt>
                <c:pt idx="5">
                  <c:v>15.4363468015588</c:v>
                </c:pt>
                <c:pt idx="6">
                  <c:v>6.77565104157293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'[集中报销汇报数据（202009）R.xlsx]输出-2各节点'!$E$315:$E$316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'[集中报销汇报数据（202009）R.xlsx]输出-2各节点'!$A$317:$A$324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'[集中报销汇报数据（202009）R.xlsx]输出-2各节点'!$E$317:$E$324</c:f>
              <c:numCache>
                <c:formatCode>0.00_ </c:formatCode>
                <c:ptCount val="7"/>
                <c:pt idx="0">
                  <c:v>6.08723404255517</c:v>
                </c:pt>
                <c:pt idx="1">
                  <c:v>15.6330502136787</c:v>
                </c:pt>
                <c:pt idx="2">
                  <c:v>4.55775641025796</c:v>
                </c:pt>
                <c:pt idx="3">
                  <c:v>31.1971125731009</c:v>
                </c:pt>
                <c:pt idx="4">
                  <c:v>2.41836336336407</c:v>
                </c:pt>
                <c:pt idx="5">
                  <c:v>22.1862462462442</c:v>
                </c:pt>
                <c:pt idx="6">
                  <c:v>1.47433006537304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'[集中报销汇报数据（202009）R.xlsx]输出-2各节点'!$F$315:$F$316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D59B9A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'[集中报销汇报数据（202009）R.xlsx]输出-2各节点'!$A$317:$A$324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'[集中报销汇报数据（202009）R.xlsx]输出-2各节点'!$F$317:$F$324</c:f>
              <c:numCache>
                <c:formatCode>0.00_ </c:formatCode>
                <c:ptCount val="7"/>
                <c:pt idx="0">
                  <c:v>18.9875336700299</c:v>
                </c:pt>
                <c:pt idx="1">
                  <c:v>15.0502046783689</c:v>
                </c:pt>
                <c:pt idx="2">
                  <c:v>3.76907222223119</c:v>
                </c:pt>
                <c:pt idx="3">
                  <c:v>45.5906619385301</c:v>
                </c:pt>
                <c:pt idx="4">
                  <c:v>1.64306134259095</c:v>
                </c:pt>
                <c:pt idx="5">
                  <c:v>11.4568923611041</c:v>
                </c:pt>
                <c:pt idx="6">
                  <c:v>10.287472222239</c:v>
                </c:pt>
              </c:numCache>
            </c:numRef>
          </c:val>
        </c:ser>
        <c:ser>
          <c:idx val="5"/>
          <c:order val="5"/>
          <c:tx>
            <c:strRef>
              <c:f>'[集中报销汇报数据（202009）R.xlsx]输出-2各节点'!$G$315:$G$316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FFE699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'[集中报销汇报数据（202009）R.xlsx]输出-2各节点'!$A$317:$A$324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'[集中报销汇报数据（202009）R.xlsx]输出-2各节点'!$G$317:$G$324</c:f>
              <c:numCache>
                <c:formatCode>0.00_ </c:formatCode>
                <c:ptCount val="7"/>
                <c:pt idx="0">
                  <c:v>8.4412547892646</c:v>
                </c:pt>
                <c:pt idx="1">
                  <c:v>45.0970648148214</c:v>
                </c:pt>
                <c:pt idx="2">
                  <c:v>4.2858333333442</c:v>
                </c:pt>
                <c:pt idx="3">
                  <c:v>23.0418444444356</c:v>
                </c:pt>
                <c:pt idx="4">
                  <c:v>6.92888888887682</c:v>
                </c:pt>
                <c:pt idx="5">
                  <c:v>7.11300925927208</c:v>
                </c:pt>
                <c:pt idx="6">
                  <c:v>6.90837962961814</c:v>
                </c:pt>
              </c:numCache>
            </c:numRef>
          </c:val>
        </c:ser>
        <c:ser>
          <c:idx val="6"/>
          <c:order val="6"/>
          <c:tx>
            <c:strRef>
              <c:f>'[集中报销汇报数据（202009）R.xlsx]输出-2各节点'!$H$315:$H$316</c:f>
              <c:strCache>
                <c:ptCount val="1"/>
                <c:pt idx="0">
                  <c:v>2020年7月</c:v>
                </c:pt>
              </c:strCache>
            </c:strRef>
          </c:tx>
          <c:spPr>
            <a:solidFill>
              <a:srgbClr val="636363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'[集中报销汇报数据（202009）R.xlsx]输出-2各节点'!$A$317:$A$324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'[集中报销汇报数据（202009）R.xlsx]输出-2各节点'!$H$317:$H$324</c:f>
              <c:numCache>
                <c:formatCode>0.00_ </c:formatCode>
                <c:ptCount val="7"/>
                <c:pt idx="0">
                  <c:v>5.04637222222402</c:v>
                </c:pt>
                <c:pt idx="1">
                  <c:v>29.8804529914659</c:v>
                </c:pt>
                <c:pt idx="2">
                  <c:v>4.90247777775745</c:v>
                </c:pt>
                <c:pt idx="3">
                  <c:v>12.0844614512515</c:v>
                </c:pt>
                <c:pt idx="4">
                  <c:v>6.33641598917822</c:v>
                </c:pt>
                <c:pt idx="5">
                  <c:v>12.247791327901</c:v>
                </c:pt>
                <c:pt idx="6">
                  <c:v>5.82855555554187</c:v>
                </c:pt>
              </c:numCache>
            </c:numRef>
          </c:val>
        </c:ser>
        <c:ser>
          <c:idx val="7"/>
          <c:order val="7"/>
          <c:tx>
            <c:strRef>
              <c:f>'[集中报销汇报数据（202009）R.xlsx]输出-2各节点'!$I$315:$I$316</c:f>
              <c:strCache>
                <c:ptCount val="1"/>
                <c:pt idx="0">
                  <c:v>2020年8月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'[集中报销汇报数据（202009）R.xlsx]输出-2各节点'!$A$317:$A$324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'[集中报销汇报数据（202009）R.xlsx]输出-2各节点'!$I$317:$I$324</c:f>
              <c:numCache>
                <c:formatCode>0.00_ </c:formatCode>
                <c:ptCount val="7"/>
                <c:pt idx="0">
                  <c:v>11.7719341563772</c:v>
                </c:pt>
                <c:pt idx="1">
                  <c:v>30.8242606837679</c:v>
                </c:pt>
                <c:pt idx="2">
                  <c:v>2.51169621748379</c:v>
                </c:pt>
                <c:pt idx="3">
                  <c:v>16.7819917257838</c:v>
                </c:pt>
                <c:pt idx="4">
                  <c:v>2.82054909559638</c:v>
                </c:pt>
                <c:pt idx="5">
                  <c:v>16.8175387596996</c:v>
                </c:pt>
                <c:pt idx="6">
                  <c:v>7.24151234566913</c:v>
                </c:pt>
              </c:numCache>
            </c:numRef>
          </c:val>
        </c:ser>
        <c:ser>
          <c:idx val="8"/>
          <c:order val="8"/>
          <c:tx>
            <c:strRef>
              <c:f>'[集中报销汇报数据（202009）R.xlsx]输出-2各节点'!$J$315:$J$316</c:f>
              <c:strCache>
                <c:ptCount val="1"/>
                <c:pt idx="0">
                  <c:v>2020年9月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'[集中报销汇报数据（202009）R.xlsx]输出-2各节点'!$A$317:$A$324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'[集中报销汇报数据（202009）R.xlsx]输出-2各节点'!$J$317:$J$324</c:f>
              <c:numCache>
                <c:formatCode>0.00_ </c:formatCode>
                <c:ptCount val="7"/>
                <c:pt idx="0">
                  <c:v>8.91145124716794</c:v>
                </c:pt>
                <c:pt idx="1">
                  <c:v>33.3678249475724</c:v>
                </c:pt>
                <c:pt idx="2">
                  <c:v>0.617719638261533</c:v>
                </c:pt>
                <c:pt idx="3">
                  <c:v>9.40924418603915</c:v>
                </c:pt>
                <c:pt idx="4">
                  <c:v>0.724119241194652</c:v>
                </c:pt>
                <c:pt idx="5">
                  <c:v>11.8070325203206</c:v>
                </c:pt>
                <c:pt idx="6">
                  <c:v>2.79852564103651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69371648"/>
        <c:axId val="-1369373824"/>
      </c:barChart>
      <c:catAx>
        <c:axId val="-136937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69373824"/>
        <c:crosses val="autoZero"/>
        <c:auto val="1"/>
        <c:lblAlgn val="ctr"/>
        <c:lblOffset val="100"/>
        <c:noMultiLvlLbl val="0"/>
      </c:catAx>
      <c:valAx>
        <c:axId val="-1369373824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69371648"/>
        <c:crosses val="autoZero"/>
        <c:crossBetween val="between"/>
        <c:majorUnit val="30"/>
        <c:min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8633958633959"/>
          <c:y val="0.0589928057553957"/>
          <c:w val="0.724482924482925"/>
          <c:h val="0.05971223021582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4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  <a:r>
              <a:rPr lang="zh-CN" altLang="en-US" sz="2000" u="none" strike="noStrike" cap="none" normalizeH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萍乡报销流程归档耗时趋势图（天）</a:t>
            </a:r>
            <a:endParaRPr lang="zh-CN" altLang="en-US" sz="2000" u="none" strike="noStrike" cap="none" normalizeH="0">
              <a:solidFill>
                <a:schemeClr val="tx1"/>
              </a:solidFill>
              <a:uFill>
                <a:solidFill>
                  <a:schemeClr val="tx1"/>
                </a:solidFill>
              </a:uFill>
            </a:endParaRPr>
          </a:p>
        </c:rich>
      </c:tx>
      <c:layout>
        <c:manualLayout>
          <c:xMode val="edge"/>
          <c:yMode val="edge"/>
          <c:x val="0.276153422934842"/>
          <c:y val="0.027112516945323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74392831879274"/>
          <c:y val="0.281744238590149"/>
          <c:w val="0.94020278236265"/>
          <c:h val="0.528739267962042"/>
        </c:manualLayout>
      </c:layout>
      <c:lineChart>
        <c:grouping val="standard"/>
        <c:varyColors val="0"/>
        <c:ser>
          <c:idx val="0"/>
          <c:order val="0"/>
          <c:tx>
            <c:strRef>
              <c:f>'[集中报销汇报数据（202009）R.xlsx]输出-1各家归档耗时'!$A$10</c:f>
              <c:strCache>
                <c:ptCount val="1"/>
                <c:pt idx="0">
                  <c:v>萍乡</c:v>
                </c:pt>
              </c:strCache>
            </c:strRef>
          </c:tx>
          <c:spPr>
            <a:ln w="28575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pPr>
              <a:solidFill>
                <a:srgbClr val="C00000"/>
              </a:solidFill>
              <a:ln w="6350" cap="flat" cmpd="sng" algn="ctr">
                <a:solidFill>
                  <a:srgbClr val="C00000"/>
                </a:solidFill>
                <a:prstDash val="solid"/>
                <a:round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'[集中报销汇报数据（202009）R.xlsx]输出-1各家归档耗时'!$B$44:$Q$44</c15:sqref>
                  </c15:fullRef>
                </c:ext>
              </c:extLst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'输出-1各家归档耗时'!$B$10:$Q$10</c15:sqref>
                  </c15:fullRef>
                </c:ext>
              </c:extLst>
              <c:f>'[集中报销汇报数据（202009）R.xlsx]输出-1各家归档耗时'!$B$10:$J$10</c:f>
              <c:numCache>
                <c:formatCode>0.00_ </c:formatCode>
                <c:ptCount val="9"/>
                <c:pt idx="0">
                  <c:v>3.58273320493747</c:v>
                </c:pt>
                <c:pt idx="1">
                  <c:v>1.87784432876106</c:v>
                </c:pt>
                <c:pt idx="2">
                  <c:v>5.64837312088555</c:v>
                </c:pt>
                <c:pt idx="3">
                  <c:v>4.01440234187215</c:v>
                </c:pt>
                <c:pt idx="4">
                  <c:v>3.72723184010575</c:v>
                </c:pt>
                <c:pt idx="5">
                  <c:v>2.71745534800561</c:v>
                </c:pt>
                <c:pt idx="6">
                  <c:v>3.00071820012885</c:v>
                </c:pt>
                <c:pt idx="7">
                  <c:v>5.5090229944366</c:v>
                </c:pt>
                <c:pt idx="8">
                  <c:v>3.25453490356059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'[集中报销汇报数据（202009）R.xlsx]输出-1各家归档耗时'!$A$15</c:f>
              <c:strCache>
                <c:ptCount val="1"/>
                <c:pt idx="0">
                  <c:v>标准</c:v>
                </c:pt>
              </c:strCache>
            </c:strRef>
          </c:tx>
          <c:spPr>
            <a:ln w="25400" cap="rnd" cmpd="sng" algn="ctr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'[集中报销汇报数据（202009）R.xlsx]输出-1各家归档耗时'!$B$44:$Q$44</c15:sqref>
                  </c15:fullRef>
                </c:ext>
              </c:extLst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'输出-1各家归档耗时'!$B$15:$Q$15</c15:sqref>
                  </c15:fullRef>
                </c:ext>
              </c:extLst>
              <c:f>'[集中报销汇报数据（202009）R.xlsx]输出-1各家归档耗时'!$B$15:$J$15</c:f>
              <c:numCache>
                <c:formatCode>0.00</c:formatCode>
                <c:ptCount val="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'[集中报销汇报数据（202009）R.xlsx]输出-1各家归档耗时'!$A$57</c:f>
              <c:strCache>
                <c:ptCount val="1"/>
                <c:pt idx="0">
                  <c:v>公司平均值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'[集中报销汇报数据（202009）R.xlsx]输出-1各家归档耗时'!$B$44:$Q$44</c15:sqref>
                  </c15:fullRef>
                </c:ext>
              </c:extLst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'输出-1各家归档耗时'!$B$57:$Q$57</c15:sqref>
                  </c15:fullRef>
                </c:ext>
              </c:extLst>
              <c:f>'[集中报销汇报数据（202009）R.xlsx]输出-1各家归档耗时'!$B$57:$J$57</c:f>
              <c:numCache>
                <c:formatCode>0.00_ </c:formatCode>
                <c:ptCount val="9"/>
                <c:pt idx="0">
                  <c:v>4.32025810135383</c:v>
                </c:pt>
                <c:pt idx="1">
                  <c:v>4.32025810135383</c:v>
                </c:pt>
                <c:pt idx="2">
                  <c:v>4.32025810135383</c:v>
                </c:pt>
                <c:pt idx="3">
                  <c:v>4.32025810135383</c:v>
                </c:pt>
                <c:pt idx="4">
                  <c:v>4.32025810135383</c:v>
                </c:pt>
                <c:pt idx="5">
                  <c:v>4.32025810135383</c:v>
                </c:pt>
                <c:pt idx="6">
                  <c:v>4.32025810135383</c:v>
                </c:pt>
                <c:pt idx="7">
                  <c:v>4.32025810135383</c:v>
                </c:pt>
                <c:pt idx="8">
                  <c:v>4.32025810135383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60255792"/>
        <c:axId val="-1360250896"/>
      </c:lineChart>
      <c:catAx>
        <c:axId val="-136025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-1360250896"/>
        <c:crosses val="autoZero"/>
        <c:auto val="1"/>
        <c:lblAlgn val="ctr"/>
        <c:lblOffset val="100"/>
        <c:noMultiLvlLbl val="0"/>
      </c:catAx>
      <c:valAx>
        <c:axId val="-1360250896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-136025579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cap="none" spc="0" normalizeH="0" baseline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lang="zh-CN" sz="1200" u="none" strike="noStrike" kern="1200" cap="none" spc="0" normalizeH="0">
          <a:solidFill>
            <a:schemeClr val="tx1"/>
          </a:solidFill>
          <a:uFill>
            <a:solidFill>
              <a:schemeClr val="tx1"/>
            </a:solidFill>
          </a:uFill>
        </a:defRPr>
      </a:pPr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[集中报销汇报数据（202009）R.xlsx]输出-2各节点!数据透视表12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77236283603207"/>
          <c:y val="0.187611068799188"/>
          <c:w val="0.894937902845464"/>
          <c:h val="0.648235592790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'[集中报销汇报数据（202009）R.xlsx]输出-2各节点'!$B$377:$B$378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'[集中报销汇报数据（202009）R.xlsx]输出-2各节点'!$A$379:$A$387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'[集中报销汇报数据（202009）R.xlsx]输出-2各节点'!$B$379:$B$387</c:f>
              <c:numCache>
                <c:formatCode>0.00_ </c:formatCode>
                <c:ptCount val="8"/>
                <c:pt idx="0">
                  <c:v>2.75521604933116</c:v>
                </c:pt>
                <c:pt idx="1">
                  <c:v>4.24837719296461</c:v>
                </c:pt>
                <c:pt idx="2">
                  <c:v>32.8128104579382</c:v>
                </c:pt>
                <c:pt idx="3">
                  <c:v>10.5678594770759</c:v>
                </c:pt>
                <c:pt idx="4">
                  <c:v>8.81111111043722</c:v>
                </c:pt>
                <c:pt idx="5">
                  <c:v>1.49459150327739</c:v>
                </c:pt>
                <c:pt idx="6">
                  <c:v>17.8112908496576</c:v>
                </c:pt>
                <c:pt idx="7">
                  <c:v>7.48434027781696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'[集中报销汇报数据（202009）R.xlsx]输出-2各节点'!$C$377:$C$378</c:f>
              <c:strCache>
                <c:ptCount val="1"/>
                <c:pt idx="0">
                  <c:v>2020年2月</c:v>
                </c:pt>
              </c:strCache>
            </c:strRef>
          </c:tx>
          <c:spPr>
            <a:solidFill>
              <a:srgbClr val="D0C4A2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'[集中报销汇报数据（202009）R.xlsx]输出-2各节点'!$A$379:$A$387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'[集中报销汇报数据（202009）R.xlsx]输出-2各节点'!$C$379:$C$387</c:f>
              <c:numCache>
                <c:formatCode>0.00_ </c:formatCode>
                <c:ptCount val="8"/>
                <c:pt idx="0">
                  <c:v>0.471666666278907</c:v>
                </c:pt>
                <c:pt idx="1">
                  <c:v>6.82840277822834</c:v>
                </c:pt>
                <c:pt idx="2">
                  <c:v>16.7373611099756</c:v>
                </c:pt>
                <c:pt idx="3">
                  <c:v>7.27840277757788</c:v>
                </c:pt>
                <c:pt idx="4">
                  <c:v>0.0200000015320256</c:v>
                </c:pt>
                <c:pt idx="5">
                  <c:v>2.77090277888055</c:v>
                </c:pt>
                <c:pt idx="6">
                  <c:v>5.4132638885494</c:v>
                </c:pt>
                <c:pt idx="7">
                  <c:v>5.54826388924267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'[集中报销汇报数据（202009）R.xlsx]输出-2各节点'!$D$377:$D$378</c:f>
              <c:strCache>
                <c:ptCount val="1"/>
                <c:pt idx="0">
                  <c:v>2020年3月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'[集中报销汇报数据（202009）R.xlsx]输出-2各节点'!$A$379:$A$387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'[集中报销汇报数据（202009）R.xlsx]输出-2各节点'!$D$379:$D$387</c:f>
              <c:numCache>
                <c:formatCode>0.00_ </c:formatCode>
                <c:ptCount val="8"/>
                <c:pt idx="0">
                  <c:v>46.5745772947405</c:v>
                </c:pt>
                <c:pt idx="1">
                  <c:v>12.1551587299577</c:v>
                </c:pt>
                <c:pt idx="2">
                  <c:v>37.4339814815986</c:v>
                </c:pt>
                <c:pt idx="3">
                  <c:v>8.78402777792144</c:v>
                </c:pt>
                <c:pt idx="4">
                  <c:v>2.48013888890273</c:v>
                </c:pt>
                <c:pt idx="5">
                  <c:v>16.6497875813682</c:v>
                </c:pt>
                <c:pt idx="6">
                  <c:v>8.09171568619101</c:v>
                </c:pt>
                <c:pt idx="7">
                  <c:v>3.39156746057311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'[集中报销汇报数据（202009）R.xlsx]输出-2各节点'!$E$377:$E$378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'[集中报销汇报数据（202009）R.xlsx]输出-2各节点'!$A$379:$A$387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'[集中报销汇报数据（202009）R.xlsx]输出-2各节点'!$E$379:$E$387</c:f>
              <c:numCache>
                <c:formatCode>0.00_ </c:formatCode>
                <c:ptCount val="8"/>
                <c:pt idx="0">
                  <c:v>19.0900198412627</c:v>
                </c:pt>
                <c:pt idx="1">
                  <c:v>0.881925925903488</c:v>
                </c:pt>
                <c:pt idx="2">
                  <c:v>20.1050694444857</c:v>
                </c:pt>
                <c:pt idx="3">
                  <c:v>8.58981481479713</c:v>
                </c:pt>
                <c:pt idx="4">
                  <c:v>17.7796111111413</c:v>
                </c:pt>
                <c:pt idx="5">
                  <c:v>18.2937037037045</c:v>
                </c:pt>
                <c:pt idx="6">
                  <c:v>10.7532638888952</c:v>
                </c:pt>
                <c:pt idx="7">
                  <c:v>0.852247474741572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'[集中报销汇报数据（202009）R.xlsx]输出-2各节点'!$F$377:$F$378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D59B9A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'[集中报销汇报数据（202009）R.xlsx]输出-2各节点'!$A$379:$A$387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'[集中报销汇报数据（202009）R.xlsx]输出-2各节点'!$F$379:$F$387</c:f>
              <c:numCache>
                <c:formatCode>0.00_ </c:formatCode>
                <c:ptCount val="8"/>
                <c:pt idx="0">
                  <c:v>5.05437500000906</c:v>
                </c:pt>
                <c:pt idx="1">
                  <c:v>8.003680555541</c:v>
                </c:pt>
                <c:pt idx="2">
                  <c:v>21.6304830917962</c:v>
                </c:pt>
                <c:pt idx="3">
                  <c:v>8.44843055554375</c:v>
                </c:pt>
                <c:pt idx="4">
                  <c:v>4.00666666668258</c:v>
                </c:pt>
                <c:pt idx="5">
                  <c:v>11.7647751322615</c:v>
                </c:pt>
                <c:pt idx="6">
                  <c:v>18.0116005291181</c:v>
                </c:pt>
                <c:pt idx="7">
                  <c:v>12.5335526315857</c:v>
                </c:pt>
              </c:numCache>
            </c:numRef>
          </c:val>
        </c:ser>
        <c:ser>
          <c:idx val="5"/>
          <c:order val="5"/>
          <c:tx>
            <c:strRef>
              <c:f>'[集中报销汇报数据（202009）R.xlsx]输出-2各节点'!$G$377:$G$378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FFE699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'[集中报销汇报数据（202009）R.xlsx]输出-2各节点'!$A$379:$A$387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'[集中报销汇报数据（202009）R.xlsx]输出-2各节点'!$G$379:$G$387</c:f>
              <c:numCache>
                <c:formatCode>0.00_ </c:formatCode>
                <c:ptCount val="8"/>
                <c:pt idx="0">
                  <c:v>3.32285185183864</c:v>
                </c:pt>
                <c:pt idx="1">
                  <c:v>18.4329713804711</c:v>
                </c:pt>
                <c:pt idx="2">
                  <c:v>3.69583333334013</c:v>
                </c:pt>
                <c:pt idx="3">
                  <c:v>3.81031944444403</c:v>
                </c:pt>
                <c:pt idx="4">
                  <c:v>2.99574074073462</c:v>
                </c:pt>
                <c:pt idx="5">
                  <c:v>17.2725277777616</c:v>
                </c:pt>
                <c:pt idx="6">
                  <c:v>9.74106944446103</c:v>
                </c:pt>
                <c:pt idx="7">
                  <c:v>5.94761437908336</c:v>
                </c:pt>
              </c:numCache>
            </c:numRef>
          </c:val>
        </c:ser>
        <c:ser>
          <c:idx val="6"/>
          <c:order val="6"/>
          <c:tx>
            <c:strRef>
              <c:f>'[集中报销汇报数据（202009）R.xlsx]输出-2各节点'!$H$377:$H$378</c:f>
              <c:strCache>
                <c:ptCount val="1"/>
                <c:pt idx="0">
                  <c:v>2020年7月</c:v>
                </c:pt>
              </c:strCache>
            </c:strRef>
          </c:tx>
          <c:spPr>
            <a:solidFill>
              <a:srgbClr val="636363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'[集中报销汇报数据（202009）R.xlsx]输出-2各节点'!$A$379:$A$387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'[集中报销汇报数据（202009）R.xlsx]输出-2各节点'!$H$379:$H$387</c:f>
              <c:numCache>
                <c:formatCode>0.00_ </c:formatCode>
                <c:ptCount val="8"/>
                <c:pt idx="0">
                  <c:v>17.4880732860518</c:v>
                </c:pt>
                <c:pt idx="1">
                  <c:v>10.0818269230692</c:v>
                </c:pt>
                <c:pt idx="2">
                  <c:v>6.15878858025826</c:v>
                </c:pt>
                <c:pt idx="3">
                  <c:v>5.89760802467936</c:v>
                </c:pt>
                <c:pt idx="4">
                  <c:v>5.91482638888556</c:v>
                </c:pt>
                <c:pt idx="5">
                  <c:v>9.3224537037022</c:v>
                </c:pt>
                <c:pt idx="6">
                  <c:v>13.3214197531003</c:v>
                </c:pt>
                <c:pt idx="7">
                  <c:v>3.83224014334583</c:v>
                </c:pt>
              </c:numCache>
            </c:numRef>
          </c:val>
        </c:ser>
        <c:ser>
          <c:idx val="7"/>
          <c:order val="7"/>
          <c:tx>
            <c:strRef>
              <c:f>'[集中报销汇报数据（202009）R.xlsx]输出-2各节点'!$I$377:$I$378</c:f>
              <c:strCache>
                <c:ptCount val="1"/>
                <c:pt idx="0">
                  <c:v>2020年8月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'[集中报销汇报数据（202009）R.xlsx]输出-2各节点'!$A$379:$A$387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'[集中报销汇报数据（202009）R.xlsx]输出-2各节点'!$I$379:$I$387</c:f>
              <c:numCache>
                <c:formatCode>0.00_ </c:formatCode>
                <c:ptCount val="8"/>
                <c:pt idx="0">
                  <c:v>44.5268224932185</c:v>
                </c:pt>
                <c:pt idx="1">
                  <c:v>8.91371666665538</c:v>
                </c:pt>
                <c:pt idx="2">
                  <c:v>14.3460526315842</c:v>
                </c:pt>
                <c:pt idx="3">
                  <c:v>20.3326651651626</c:v>
                </c:pt>
                <c:pt idx="4">
                  <c:v>4.32719135802472</c:v>
                </c:pt>
                <c:pt idx="5">
                  <c:v>18.991531531542</c:v>
                </c:pt>
                <c:pt idx="6">
                  <c:v>15.964204204198</c:v>
                </c:pt>
                <c:pt idx="7">
                  <c:v>4.81436781609302</c:v>
                </c:pt>
              </c:numCache>
            </c:numRef>
          </c:val>
        </c:ser>
        <c:ser>
          <c:idx val="8"/>
          <c:order val="8"/>
          <c:tx>
            <c:strRef>
              <c:f>'[集中报销汇报数据（202009）R.xlsx]输出-2各节点'!$J$377:$J$378</c:f>
              <c:strCache>
                <c:ptCount val="1"/>
                <c:pt idx="0">
                  <c:v>2020年9月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'[集中报销汇报数据（202009）R.xlsx]输出-2各节点'!$A$379:$A$387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'[集中报销汇报数据（202009）R.xlsx]输出-2各节点'!$J$379:$J$387</c:f>
              <c:numCache>
                <c:formatCode>0.00_ </c:formatCode>
                <c:ptCount val="8"/>
                <c:pt idx="0">
                  <c:v>4.85473588343374</c:v>
                </c:pt>
                <c:pt idx="1">
                  <c:v>13.1211388888922</c:v>
                </c:pt>
                <c:pt idx="2">
                  <c:v>16.0839732142714</c:v>
                </c:pt>
                <c:pt idx="3">
                  <c:v>5.3485256410271</c:v>
                </c:pt>
                <c:pt idx="4">
                  <c:v>13.1017129629812</c:v>
                </c:pt>
                <c:pt idx="5">
                  <c:v>7.686122685187</c:v>
                </c:pt>
                <c:pt idx="6">
                  <c:v>15.388709490755</c:v>
                </c:pt>
                <c:pt idx="7">
                  <c:v>2.52391891890659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73929504"/>
        <c:axId val="-1373926784"/>
      </c:barChart>
      <c:catAx>
        <c:axId val="-137392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73926784"/>
        <c:crosses val="autoZero"/>
        <c:auto val="1"/>
        <c:lblAlgn val="ctr"/>
        <c:lblOffset val="100"/>
        <c:noMultiLvlLbl val="0"/>
      </c:catAx>
      <c:valAx>
        <c:axId val="-1373926784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73929504"/>
        <c:crosses val="autoZero"/>
        <c:crossBetween val="between"/>
        <c:majorUnit val="20"/>
        <c:min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35182951347"/>
          <c:y val="0.0612399193548387"/>
          <c:w val="0.751909931644552"/>
          <c:h val="0.0647681451612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4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  <a:r>
              <a:rPr lang="zh-CN" altLang="zh-CN" sz="2000" b="0" i="0" u="none" strike="noStrike" cap="none" normalizeH="0" baseline="0">
                <a:solidFill>
                  <a:schemeClr val="tx1"/>
                </a:solidFill>
                <a:effectLst/>
                <a:uFill>
                  <a:solidFill>
                    <a:schemeClr val="tx1"/>
                  </a:solidFill>
                </a:uFill>
              </a:rPr>
              <a:t>各公司平均归档耗时（天）</a:t>
            </a:r>
            <a:endParaRPr lang="zh-CN" altLang="zh-CN" sz="2000" b="0" i="0" u="none" strike="noStrike" cap="none" normalizeH="0" baseline="0">
              <a:solidFill>
                <a:schemeClr val="tx1"/>
              </a:solidFill>
              <a:effectLst/>
              <a:uFill>
                <a:solidFill>
                  <a:schemeClr val="tx1"/>
                </a:solidFill>
              </a:u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612560238659833"/>
          <c:y val="0.233374133006936"/>
          <c:w val="0.921915398148856"/>
          <c:h val="0.683829729362165"/>
        </c:manualLayout>
      </c:layout>
      <c:lineChart>
        <c:grouping val="standard"/>
        <c:varyColors val="0"/>
        <c:ser>
          <c:idx val="0"/>
          <c:order val="0"/>
          <c:tx>
            <c:strRef>
              <c:f>'[集中报销汇报数据（202009）R.xlsx]输出-1各家归档耗时'!$R$44</c:f>
              <c:strCache>
                <c:ptCount val="1"/>
                <c:pt idx="0">
                  <c:v>公司平均值</c:v>
                </c:pt>
              </c:strCache>
            </c:strRef>
          </c:tx>
          <c:spPr>
            <a:ln w="28575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pPr>
              <a:solidFill>
                <a:srgbClr val="CC1415"/>
              </a:solidFill>
              <a:ln w="6350" cap="flat" cmpd="sng" algn="ctr">
                <a:solidFill>
                  <a:srgbClr val="C00000"/>
                </a:solidFill>
                <a:prstDash val="solid"/>
                <a:round/>
              </a:ln>
            </c:spPr>
          </c:marker>
          <c:dLbls>
            <c:dLbl>
              <c:idx val="7"/>
              <c:layout>
                <c:manualLayout>
                  <c:x val="0.00450931142248368"/>
                  <c:y val="-0.004690228146086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'[集中报销汇报数据（202009）R.xlsx]输出-1各家归档耗时'!$A$45:$A$54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锡林</c:v>
                </c:pt>
                <c:pt idx="5">
                  <c:v>阜宁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'[集中报销汇报数据（202009）R.xlsx]输出-1各家归档耗时'!$R$45:$R$54</c:f>
              <c:numCache>
                <c:formatCode>0.00_ </c:formatCode>
                <c:ptCount val="10"/>
                <c:pt idx="0">
                  <c:v>4.54590650935431</c:v>
                </c:pt>
                <c:pt idx="1">
                  <c:v>4.04741308727771</c:v>
                </c:pt>
                <c:pt idx="2">
                  <c:v>5.58465444496408</c:v>
                </c:pt>
                <c:pt idx="3">
                  <c:v>4.81541416419449</c:v>
                </c:pt>
                <c:pt idx="4">
                  <c:v>3.5096564717296</c:v>
                </c:pt>
                <c:pt idx="5">
                  <c:v>5.04906404009902</c:v>
                </c:pt>
                <c:pt idx="6">
                  <c:v>3.70359069807707</c:v>
                </c:pt>
                <c:pt idx="7">
                  <c:v>3.08501496153809</c:v>
                </c:pt>
                <c:pt idx="8">
                  <c:v>4.86216800540249</c:v>
                </c:pt>
                <c:pt idx="9">
                  <c:v>3.99969863090148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'[集中报销汇报数据（202009）R.xlsx]输出-1各家归档耗时'!$S$44</c:f>
              <c:strCache>
                <c:ptCount val="1"/>
                <c:pt idx="0">
                  <c:v>标准</c:v>
                </c:pt>
              </c:strCache>
            </c:strRef>
          </c:tx>
          <c:spPr>
            <a:ln w="28575" cap="rnd" cmpd="sng" algn="ctr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'[集中报销汇报数据（202009）R.xlsx]输出-1各家归档耗时'!$A$45:$A$54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锡林</c:v>
                </c:pt>
                <c:pt idx="5">
                  <c:v>阜宁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'[集中报销汇报数据（202009）R.xlsx]输出-1各家归档耗时'!$S$45:$S$54</c:f>
              <c:numCache>
                <c:formatCode>General</c:formatCode>
                <c:ptCount val="10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'[集中报销汇报数据（202009）R.xlsx]输出-1各家归档耗时'!$T$44</c:f>
              <c:strCache>
                <c:ptCount val="1"/>
                <c:pt idx="0">
                  <c:v>全公司平均值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'[集中报销汇报数据（202009）R.xlsx]输出-1各家归档耗时'!$A$45:$A$54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锡林</c:v>
                </c:pt>
                <c:pt idx="5">
                  <c:v>阜宁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'[集中报销汇报数据（202009）R.xlsx]输出-1各家归档耗时'!$T$45:$T$54</c:f>
              <c:numCache>
                <c:formatCode>0.00_ </c:formatCode>
                <c:ptCount val="10"/>
                <c:pt idx="0">
                  <c:v>4.32025810135383</c:v>
                </c:pt>
                <c:pt idx="1">
                  <c:v>4.32025810135383</c:v>
                </c:pt>
                <c:pt idx="2">
                  <c:v>4.32025810135383</c:v>
                </c:pt>
                <c:pt idx="3">
                  <c:v>4.32025810135383</c:v>
                </c:pt>
                <c:pt idx="4">
                  <c:v>4.32025810135383</c:v>
                </c:pt>
                <c:pt idx="5">
                  <c:v>4.32025810135383</c:v>
                </c:pt>
                <c:pt idx="6">
                  <c:v>4.32025810135383</c:v>
                </c:pt>
                <c:pt idx="7">
                  <c:v>4.32025810135383</c:v>
                </c:pt>
                <c:pt idx="8">
                  <c:v>4.32025810135383</c:v>
                </c:pt>
                <c:pt idx="9">
                  <c:v>4.32025810135383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60246544"/>
        <c:axId val="-1360245456"/>
      </c:lineChart>
      <c:catAx>
        <c:axId val="-136024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-1360245456"/>
        <c:crosses val="autoZero"/>
        <c:auto val="1"/>
        <c:lblAlgn val="ctr"/>
        <c:lblOffset val="100"/>
        <c:noMultiLvlLbl val="0"/>
      </c:catAx>
      <c:valAx>
        <c:axId val="-1360245456"/>
        <c:scaling>
          <c:orientation val="minMax"/>
          <c:max val="6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-13602465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314770901858793"/>
          <c:y val="0.1457635848570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cap="none" spc="0" normalizeH="0" baseline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lang="zh-CN" sz="1200" u="none" strike="noStrike" kern="1200" cap="none" spc="0" normalizeH="0">
          <a:solidFill>
            <a:schemeClr val="tx1"/>
          </a:solidFill>
          <a:uFill>
            <a:solidFill>
              <a:schemeClr val="tx1"/>
            </a:solidFill>
          </a:uFill>
        </a:defRPr>
      </a:pPr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4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  <a:r>
              <a:rPr lang="zh-CN" altLang="en-US" sz="2000" u="none" strike="noStrike" cap="none" normalizeH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邯郸报销流程归档耗时趋势图（天）</a:t>
            </a:r>
            <a:endParaRPr lang="zh-CN" altLang="en-US" sz="2000" u="none" strike="noStrike" cap="none" normalizeH="0">
              <a:solidFill>
                <a:schemeClr val="tx1"/>
              </a:solidFill>
              <a:uFill>
                <a:solidFill>
                  <a:schemeClr val="tx1"/>
                </a:solidFill>
              </a:uFill>
            </a:endParaRPr>
          </a:p>
        </c:rich>
      </c:tx>
      <c:layout>
        <c:manualLayout>
          <c:xMode val="edge"/>
          <c:yMode val="edge"/>
          <c:x val="0.272636353419566"/>
          <c:y val="0.023723452327157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7116060961313"/>
          <c:y val="0.254179846362404"/>
          <c:w val="0.936787807737397"/>
          <c:h val="0.602620876638048"/>
        </c:manualLayout>
      </c:layout>
      <c:lineChart>
        <c:grouping val="standard"/>
        <c:varyColors val="0"/>
        <c:ser>
          <c:idx val="0"/>
          <c:order val="0"/>
          <c:tx>
            <c:strRef>
              <c:f>'[集中报销汇报数据（202009）R.xlsx]输出-1各家归档耗时'!$A$11</c:f>
              <c:strCache>
                <c:ptCount val="1"/>
                <c:pt idx="0">
                  <c:v>邯郸</c:v>
                </c:pt>
              </c:strCache>
            </c:strRef>
          </c:tx>
          <c:spPr>
            <a:ln w="28575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pPr>
              <a:solidFill>
                <a:srgbClr val="C00000"/>
              </a:solidFill>
              <a:ln w="6350" cap="flat" cmpd="sng" algn="ctr">
                <a:solidFill>
                  <a:srgbClr val="C00000"/>
                </a:solidFill>
                <a:prstDash val="solid"/>
                <a:round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'[集中报销汇报数据（202009）R.xlsx]输出-1各家归档耗时'!$B$44:$Q$44</c15:sqref>
                  </c15:fullRef>
                </c:ext>
              </c:extLst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'输出-1各家归档耗时'!$B$11:$Q$11</c15:sqref>
                  </c15:fullRef>
                </c:ext>
              </c:extLst>
              <c:f>'[集中报销汇报数据（202009）R.xlsx]输出-1各家归档耗时'!$B$11:$J$11</c:f>
              <c:numCache>
                <c:formatCode>0.00_ </c:formatCode>
                <c:ptCount val="9"/>
                <c:pt idx="0">
                  <c:v>2.52735740714738</c:v>
                </c:pt>
                <c:pt idx="1">
                  <c:v>4.17244555999853</c:v>
                </c:pt>
                <c:pt idx="2">
                  <c:v>3.07919097222806</c:v>
                </c:pt>
                <c:pt idx="3">
                  <c:v>3.50817838687751</c:v>
                </c:pt>
                <c:pt idx="4">
                  <c:v>2.19574512480743</c:v>
                </c:pt>
                <c:pt idx="5">
                  <c:v>2.69578991735356</c:v>
                </c:pt>
                <c:pt idx="6">
                  <c:v>3.0116403818973</c:v>
                </c:pt>
                <c:pt idx="7">
                  <c:v>3.37650350510095</c:v>
                </c:pt>
                <c:pt idx="8">
                  <c:v>3.19828339843205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'[集中报销汇报数据（202009）R.xlsx]输出-1各家归档耗时'!$A$15</c:f>
              <c:strCache>
                <c:ptCount val="1"/>
                <c:pt idx="0">
                  <c:v>标准</c:v>
                </c:pt>
              </c:strCache>
            </c:strRef>
          </c:tx>
          <c:spPr>
            <a:ln w="25400" cap="rnd" cmpd="sng" algn="ctr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'[集中报销汇报数据（202009）R.xlsx]输出-1各家归档耗时'!$B$44:$Q$44</c15:sqref>
                  </c15:fullRef>
                </c:ext>
              </c:extLst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'输出-1各家归档耗时'!$B$15:$Q$15</c15:sqref>
                  </c15:fullRef>
                </c:ext>
              </c:extLst>
              <c:f>'[集中报销汇报数据（202009）R.xlsx]输出-1各家归档耗时'!$B$15:$J$15</c:f>
              <c:numCache>
                <c:formatCode>0.00</c:formatCode>
                <c:ptCount val="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'[集中报销汇报数据（202009）R.xlsx]输出-1各家归档耗时'!$A$57</c:f>
              <c:strCache>
                <c:ptCount val="1"/>
                <c:pt idx="0">
                  <c:v>公司平均值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'[集中报销汇报数据（202009）R.xlsx]输出-1各家归档耗时'!$B$44:$Q$44</c15:sqref>
                  </c15:fullRef>
                </c:ext>
              </c:extLst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'输出-1各家归档耗时'!$B$57:$Q$57</c15:sqref>
                  </c15:fullRef>
                </c:ext>
              </c:extLst>
              <c:f>'[集中报销汇报数据（202009）R.xlsx]输出-1各家归档耗时'!$B$57:$J$57</c:f>
              <c:numCache>
                <c:formatCode>0.00_ </c:formatCode>
                <c:ptCount val="9"/>
                <c:pt idx="0">
                  <c:v>4.32025810135383</c:v>
                </c:pt>
                <c:pt idx="1">
                  <c:v>4.32025810135383</c:v>
                </c:pt>
                <c:pt idx="2">
                  <c:v>4.32025810135383</c:v>
                </c:pt>
                <c:pt idx="3">
                  <c:v>4.32025810135383</c:v>
                </c:pt>
                <c:pt idx="4">
                  <c:v>4.32025810135383</c:v>
                </c:pt>
                <c:pt idx="5">
                  <c:v>4.32025810135383</c:v>
                </c:pt>
                <c:pt idx="6">
                  <c:v>4.32025810135383</c:v>
                </c:pt>
                <c:pt idx="7">
                  <c:v>4.32025810135383</c:v>
                </c:pt>
                <c:pt idx="8">
                  <c:v>4.32025810135383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60251984"/>
        <c:axId val="-1360248176"/>
      </c:lineChart>
      <c:catAx>
        <c:axId val="-136025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-1360248176"/>
        <c:crosses val="autoZero"/>
        <c:auto val="1"/>
        <c:lblAlgn val="ctr"/>
        <c:lblOffset val="100"/>
        <c:noMultiLvlLbl val="0"/>
      </c:catAx>
      <c:valAx>
        <c:axId val="-1360248176"/>
        <c:scaling>
          <c:orientation val="minMax"/>
          <c:max val="5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-136025198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355680829542147"/>
          <c:y val="0.145685009455909"/>
          <c:w val="0.333333333333333"/>
          <c:h val="0.09492381160688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cap="none" spc="0" normalizeH="0" baseline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lang="zh-CN" sz="1200" u="none" strike="noStrike" kern="1200" cap="none" spc="0" normalizeH="0">
          <a:solidFill>
            <a:schemeClr val="tx1"/>
          </a:solidFill>
          <a:uFill>
            <a:solidFill>
              <a:schemeClr val="tx1"/>
            </a:solidFill>
          </a:uFill>
        </a:defRPr>
      </a:pPr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[集中报销汇报数据（202009）R.xlsx]输出-2各节点!数据透视表18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772251730243039"/>
          <c:y val="0.205078664090533"/>
          <c:w val="0.891228070175439"/>
          <c:h val="0.592161192382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'[集中报销汇报数据（202009）R.xlsx]输出-2各节点'!$B$406:$B$407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'[集中报销汇报数据（202009）R.xlsx]输出-2各节点'!$A$408:$A$416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'[集中报销汇报数据（202009）R.xlsx]输出-2各节点'!$B$408:$B$416</c:f>
              <c:numCache>
                <c:formatCode>0.00_ </c:formatCode>
                <c:ptCount val="8"/>
                <c:pt idx="0">
                  <c:v>6.02747354492645</c:v>
                </c:pt>
                <c:pt idx="1">
                  <c:v>16.8734541061314</c:v>
                </c:pt>
                <c:pt idx="2">
                  <c:v>3.96602430569692</c:v>
                </c:pt>
                <c:pt idx="3">
                  <c:v>3.60435185200767</c:v>
                </c:pt>
                <c:pt idx="4">
                  <c:v>1.80756944461609</c:v>
                </c:pt>
                <c:pt idx="5">
                  <c:v>4.6139743591417</c:v>
                </c:pt>
                <c:pt idx="6">
                  <c:v>14.9933928570827</c:v>
                </c:pt>
                <c:pt idx="7">
                  <c:v>8.77033730193424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'[集中报销汇报数据（202009）R.xlsx]输出-2各节点'!$C$406:$C$407</c:f>
              <c:strCache>
                <c:ptCount val="1"/>
                <c:pt idx="0">
                  <c:v>2020年2月</c:v>
                </c:pt>
              </c:strCache>
            </c:strRef>
          </c:tx>
          <c:spPr>
            <a:solidFill>
              <a:srgbClr val="D0C4A2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'[集中报销汇报数据（202009）R.xlsx]输出-2各节点'!$A$408:$A$416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'[集中报销汇报数据（202009）R.xlsx]输出-2各节点'!$C$408:$C$416</c:f>
              <c:numCache>
                <c:formatCode>0.00_ </c:formatCode>
                <c:ptCount val="8"/>
                <c:pt idx="0">
                  <c:v>1.06705387207595</c:v>
                </c:pt>
                <c:pt idx="1">
                  <c:v>19.7740785906662</c:v>
                </c:pt>
                <c:pt idx="2">
                  <c:v>13.0142658731243</c:v>
                </c:pt>
                <c:pt idx="3">
                  <c:v>22.4652884615845</c:v>
                </c:pt>
                <c:pt idx="4">
                  <c:v>21.4058749999356</c:v>
                </c:pt>
                <c:pt idx="5">
                  <c:v>5.99329710170454</c:v>
                </c:pt>
                <c:pt idx="6">
                  <c:v>7.51425120789487</c:v>
                </c:pt>
                <c:pt idx="7">
                  <c:v>8.90458333297866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'[集中报销汇报数据（202009）R.xlsx]输出-2各节点'!$D$406:$D$407</c:f>
              <c:strCache>
                <c:ptCount val="1"/>
                <c:pt idx="0">
                  <c:v>2020年3月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'[集中报销汇报数据（202009）R.xlsx]输出-2各节点'!$A$408:$A$416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'[集中报销汇报数据（202009）R.xlsx]输出-2各节点'!$D$408:$D$416</c:f>
              <c:numCache>
                <c:formatCode>0.00_ </c:formatCode>
                <c:ptCount val="8"/>
                <c:pt idx="0">
                  <c:v>0</c:v>
                </c:pt>
                <c:pt idx="1">
                  <c:v>29.8181172842936</c:v>
                </c:pt>
                <c:pt idx="2">
                  <c:v>9.45944444443254</c:v>
                </c:pt>
                <c:pt idx="3">
                  <c:v>3.3718333334662</c:v>
                </c:pt>
                <c:pt idx="4">
                  <c:v>8.34550925926306</c:v>
                </c:pt>
                <c:pt idx="5">
                  <c:v>1.42999999996391</c:v>
                </c:pt>
                <c:pt idx="6">
                  <c:v>14.9716666666597</c:v>
                </c:pt>
                <c:pt idx="7">
                  <c:v>6.50401234539459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'[集中报销汇报数据（202009）R.xlsx]输出-2各节点'!$E$406:$E$407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'[集中报销汇报数据（202009）R.xlsx]输出-2各节点'!$A$408:$A$416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'[集中报销汇报数据（202009）R.xlsx]输出-2各节点'!$E$408:$E$416</c:f>
              <c:numCache>
                <c:formatCode>0.00_ </c:formatCode>
                <c:ptCount val="8"/>
                <c:pt idx="0">
                  <c:v>5.25777777777486</c:v>
                </c:pt>
                <c:pt idx="1">
                  <c:v>33.3195740740513</c:v>
                </c:pt>
                <c:pt idx="2">
                  <c:v>6.12875000000349</c:v>
                </c:pt>
                <c:pt idx="3">
                  <c:v>18.4926388889027</c:v>
                </c:pt>
                <c:pt idx="4">
                  <c:v>4.23984567902516</c:v>
                </c:pt>
                <c:pt idx="5">
                  <c:v>1.0377222221985</c:v>
                </c:pt>
                <c:pt idx="6">
                  <c:v>8.66585648150067</c:v>
                </c:pt>
                <c:pt idx="7">
                  <c:v>7.05411616160365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'[集中报销汇报数据（202009）R.xlsx]输出-2各节点'!$F$406:$F$407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D59B9A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'[集中报销汇报数据（202009）R.xlsx]输出-2各节点'!$A$408:$A$416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'[集中报销汇报数据（202009）R.xlsx]输出-2各节点'!$F$408:$F$416</c:f>
              <c:numCache>
                <c:formatCode>0.00_ </c:formatCode>
                <c:ptCount val="8"/>
                <c:pt idx="0">
                  <c:v>0.0685539215697003</c:v>
                </c:pt>
                <c:pt idx="1">
                  <c:v>14.5808905228623</c:v>
                </c:pt>
                <c:pt idx="2">
                  <c:v>6.52076851852471</c:v>
                </c:pt>
                <c:pt idx="3">
                  <c:v>7.04854938270162</c:v>
                </c:pt>
                <c:pt idx="4">
                  <c:v>6.02314236109668</c:v>
                </c:pt>
                <c:pt idx="5">
                  <c:v>3.98518199233764</c:v>
                </c:pt>
                <c:pt idx="6">
                  <c:v>6.9604629629408</c:v>
                </c:pt>
                <c:pt idx="7">
                  <c:v>7.5103333333449</c:v>
                </c:pt>
              </c:numCache>
            </c:numRef>
          </c:val>
        </c:ser>
        <c:ser>
          <c:idx val="5"/>
          <c:order val="5"/>
          <c:tx>
            <c:strRef>
              <c:f>'[集中报销汇报数据（202009）R.xlsx]输出-2各节点'!$G$406:$G$407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FFE699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'[集中报销汇报数据（202009）R.xlsx]输出-2各节点'!$A$408:$A$416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'[集中报销汇报数据（202009）R.xlsx]输出-2各节点'!$G$408:$G$416</c:f>
              <c:numCache>
                <c:formatCode>0.00_ </c:formatCode>
                <c:ptCount val="8"/>
                <c:pt idx="0">
                  <c:v>0.621637931033358</c:v>
                </c:pt>
                <c:pt idx="1">
                  <c:v>28.4106111111178</c:v>
                </c:pt>
                <c:pt idx="2">
                  <c:v>5.30519230769222</c:v>
                </c:pt>
                <c:pt idx="3">
                  <c:v>2.80327020204541</c:v>
                </c:pt>
                <c:pt idx="4">
                  <c:v>10.6667222221964</c:v>
                </c:pt>
                <c:pt idx="5">
                  <c:v>1.61103535350412</c:v>
                </c:pt>
                <c:pt idx="6">
                  <c:v>11.256411111143</c:v>
                </c:pt>
                <c:pt idx="7">
                  <c:v>4.02407777775312</c:v>
                </c:pt>
              </c:numCache>
            </c:numRef>
          </c:val>
        </c:ser>
        <c:ser>
          <c:idx val="6"/>
          <c:order val="6"/>
          <c:tx>
            <c:strRef>
              <c:f>'[集中报销汇报数据（202009）R.xlsx]输出-2各节点'!$H$406:$H$407</c:f>
              <c:strCache>
                <c:ptCount val="1"/>
                <c:pt idx="0">
                  <c:v>2020年7月</c:v>
                </c:pt>
              </c:strCache>
            </c:strRef>
          </c:tx>
          <c:spPr>
            <a:solidFill>
              <a:srgbClr val="636363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'[集中报销汇报数据（202009）R.xlsx]输出-2各节点'!$A$408:$A$416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'[集中报销汇报数据（202009）R.xlsx]输出-2各节点'!$H$408:$H$416</c:f>
              <c:numCache>
                <c:formatCode>0.00_ </c:formatCode>
                <c:ptCount val="8"/>
                <c:pt idx="0">
                  <c:v>6.54871527777972</c:v>
                </c:pt>
                <c:pt idx="1">
                  <c:v>20.1168351548153</c:v>
                </c:pt>
                <c:pt idx="2">
                  <c:v>5.78643308079865</c:v>
                </c:pt>
                <c:pt idx="3">
                  <c:v>3.18685185185001</c:v>
                </c:pt>
                <c:pt idx="4">
                  <c:v>16.674872685202</c:v>
                </c:pt>
                <c:pt idx="5">
                  <c:v>0.842296747974881</c:v>
                </c:pt>
                <c:pt idx="6">
                  <c:v>8.45950396825044</c:v>
                </c:pt>
                <c:pt idx="7">
                  <c:v>6.1652492877284</c:v>
                </c:pt>
              </c:numCache>
            </c:numRef>
          </c:val>
        </c:ser>
        <c:ser>
          <c:idx val="7"/>
          <c:order val="7"/>
          <c:tx>
            <c:strRef>
              <c:f>'[集中报销汇报数据（202009）R.xlsx]输出-2各节点'!$I$406:$I$407</c:f>
              <c:strCache>
                <c:ptCount val="1"/>
                <c:pt idx="0">
                  <c:v>2020年8月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'[集中报销汇报数据（202009）R.xlsx]输出-2各节点'!$A$408:$A$416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'[集中报销汇报数据（202009）R.xlsx]输出-2各节点'!$I$408:$I$416</c:f>
              <c:numCache>
                <c:formatCode>0.00_ </c:formatCode>
                <c:ptCount val="8"/>
                <c:pt idx="0">
                  <c:v>5.22588383838593</c:v>
                </c:pt>
                <c:pt idx="1">
                  <c:v>29.9331498015797</c:v>
                </c:pt>
                <c:pt idx="2">
                  <c:v>10.6835725308726</c:v>
                </c:pt>
                <c:pt idx="3">
                  <c:v>2.0913973064056</c:v>
                </c:pt>
                <c:pt idx="4">
                  <c:v>3.98761574073433</c:v>
                </c:pt>
                <c:pt idx="5">
                  <c:v>1.13091397849137</c:v>
                </c:pt>
                <c:pt idx="6">
                  <c:v>14.0867361111123</c:v>
                </c:pt>
                <c:pt idx="7">
                  <c:v>7.8628333333321</c:v>
                </c:pt>
              </c:numCache>
            </c:numRef>
          </c:val>
        </c:ser>
        <c:ser>
          <c:idx val="8"/>
          <c:order val="8"/>
          <c:tx>
            <c:strRef>
              <c:f>'[集中报销汇报数据（202009）R.xlsx]输出-2各节点'!$J$406:$J$407</c:f>
              <c:strCache>
                <c:ptCount val="1"/>
                <c:pt idx="0">
                  <c:v>2020年9月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'[集中报销汇报数据（202009）R.xlsx]输出-2各节点'!$A$408:$A$416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'[集中报销汇报数据（202009）R.xlsx]输出-2各节点'!$J$408:$J$416</c:f>
              <c:numCache>
                <c:formatCode>0.00_ </c:formatCode>
                <c:ptCount val="8"/>
                <c:pt idx="0">
                  <c:v>13.2644202898582</c:v>
                </c:pt>
                <c:pt idx="1">
                  <c:v>4.68040314650542</c:v>
                </c:pt>
                <c:pt idx="2">
                  <c:v>8.66205065359143</c:v>
                </c:pt>
                <c:pt idx="3">
                  <c:v>3.36557692306367</c:v>
                </c:pt>
                <c:pt idx="4">
                  <c:v>8.92030487803986</c:v>
                </c:pt>
                <c:pt idx="5">
                  <c:v>6.31303451180363</c:v>
                </c:pt>
                <c:pt idx="6">
                  <c:v>9.79924958539387</c:v>
                </c:pt>
                <c:pt idx="7">
                  <c:v>5.7848379629686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69366752"/>
        <c:axId val="-1369373280"/>
      </c:barChart>
      <c:catAx>
        <c:axId val="-136936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69373280"/>
        <c:crosses val="autoZero"/>
        <c:auto val="1"/>
        <c:lblAlgn val="ctr"/>
        <c:lblOffset val="100"/>
        <c:noMultiLvlLbl val="0"/>
      </c:catAx>
      <c:valAx>
        <c:axId val="-1369373280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69366752"/>
        <c:crosses val="autoZero"/>
        <c:crossBetween val="between"/>
        <c:majorUnit val="20"/>
        <c:min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427493470059"/>
          <c:y val="0.0491024287222809"/>
          <c:w val="0.800715875012093"/>
          <c:h val="0.09186906019007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4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  <a:r>
              <a:rPr sz="2000" u="none" strike="noStrike" cap="none" normalizeH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瑞达报销流程归档耗时趋势图（天）</a:t>
            </a:r>
            <a:endParaRPr sz="2000" u="none" strike="noStrike" cap="none" normalizeH="0">
              <a:solidFill>
                <a:schemeClr val="tx1"/>
              </a:solidFill>
              <a:uFill>
                <a:solidFill>
                  <a:schemeClr val="tx1"/>
                </a:solidFill>
              </a:u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600147819660015"/>
          <c:y val="0.288862559241706"/>
          <c:w val="0.91616982836495"/>
          <c:h val="0.53345971563981"/>
        </c:manualLayout>
      </c:layout>
      <c:lineChart>
        <c:grouping val="standard"/>
        <c:varyColors val="0"/>
        <c:ser>
          <c:idx val="0"/>
          <c:order val="0"/>
          <c:tx>
            <c:strRef>
              <c:f>'[集中报销汇报数据（202009）R.xlsx]输出-1各家归档耗时'!$A$53</c:f>
              <c:strCache>
                <c:ptCount val="1"/>
                <c:pt idx="0">
                  <c:v>瑞达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0"/>
                  <c:y val="0.043127962085308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0272645150693931"/>
                  <c:y val="-0.075118483412322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f>'[集中报销汇报数据（202009）R.xlsx]输出-1各家归档耗时'!$B$53:$J$53</c:f>
              <c:numCache>
                <c:formatCode>0.00_ </c:formatCode>
                <c:ptCount val="9"/>
                <c:pt idx="0">
                  <c:v>1.77758382165011</c:v>
                </c:pt>
                <c:pt idx="1">
                  <c:v>0</c:v>
                </c:pt>
                <c:pt idx="2">
                  <c:v>8.7786342591935</c:v>
                </c:pt>
                <c:pt idx="3">
                  <c:v>9.49303819445049</c:v>
                </c:pt>
                <c:pt idx="4">
                  <c:v>5.36610821759197</c:v>
                </c:pt>
                <c:pt idx="5">
                  <c:v>7.81590795688395</c:v>
                </c:pt>
                <c:pt idx="6">
                  <c:v>3.11341847418456</c:v>
                </c:pt>
                <c:pt idx="7">
                  <c:v>2.99693962191244</c:v>
                </c:pt>
                <c:pt idx="8">
                  <c:v>4.41788150275535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'[集中报销汇报数据（202009）R.xlsx]输出-1各家归档耗时'!$A$56</c:f>
              <c:strCache>
                <c:ptCount val="1"/>
                <c:pt idx="0">
                  <c:v>标准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0.00123183050012318"/>
                  <c:y val="0.04668246445497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f>'[集中报销汇报数据（202009）R.xlsx]输出-1各家归档耗时'!$B$56:$J$56</c:f>
              <c:numCache>
                <c:formatCode>0.00</c:formatCode>
                <c:ptCount val="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'[集中报销汇报数据（202009）R.xlsx]输出-1各家归档耗时'!$A$57</c:f>
              <c:strCache>
                <c:ptCount val="1"/>
                <c:pt idx="0">
                  <c:v>公司平均值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0.00369549150036955"/>
                  <c:y val="-0.02132701421800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f>'[集中报销汇报数据（202009）R.xlsx]输出-1各家归档耗时'!$B$57:$J$57</c:f>
              <c:numCache>
                <c:formatCode>0.00_ </c:formatCode>
                <c:ptCount val="9"/>
                <c:pt idx="0">
                  <c:v>4.32025810135383</c:v>
                </c:pt>
                <c:pt idx="1">
                  <c:v>4.32025810135383</c:v>
                </c:pt>
                <c:pt idx="2">
                  <c:v>4.32025810135383</c:v>
                </c:pt>
                <c:pt idx="3">
                  <c:v>4.32025810135383</c:v>
                </c:pt>
                <c:pt idx="4">
                  <c:v>4.32025810135383</c:v>
                </c:pt>
                <c:pt idx="5">
                  <c:v>4.32025810135383</c:v>
                </c:pt>
                <c:pt idx="6">
                  <c:v>4.32025810135383</c:v>
                </c:pt>
                <c:pt idx="7">
                  <c:v>4.32025810135383</c:v>
                </c:pt>
                <c:pt idx="8">
                  <c:v>4.32025810135383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4848029"/>
        <c:axId val="169658384"/>
      </c:lineChart>
      <c:catAx>
        <c:axId val="85484802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169658384"/>
        <c:crosses val="autoZero"/>
        <c:auto val="1"/>
        <c:lblAlgn val="ctr"/>
        <c:lblOffset val="100"/>
        <c:noMultiLvlLbl val="0"/>
      </c:catAx>
      <c:valAx>
        <c:axId val="169658384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854848029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32569598423257"/>
          <c:y val="0.15781990521327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cap="none" spc="0" normalizeH="0" baseline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 sz="1200" u="none" strike="noStrike" kern="1200" cap="none" spc="0" normalizeH="0">
          <a:solidFill>
            <a:schemeClr val="tx1"/>
          </a:solidFill>
          <a:uFill>
            <a:solidFill>
              <a:schemeClr val="tx1"/>
            </a:solidFill>
          </a:uFill>
        </a:defRPr>
      </a:pPr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[集中报销汇报数据（202009）R.xlsx]输出-2各节点!数据透视表14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906461816538635"/>
          <c:y val="0.083645443196005"/>
          <c:w val="0.844645277903299"/>
          <c:h val="0.290886392009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'[集中报销汇报数据（202009）R.xlsx]输出-2各节点'!$B$436:$B$437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'[集中报销汇报数据（202009）R.xlsx]输出-2各节点'!$A$438:$A$446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'[集中报销汇报数据（202009）R.xlsx]输出-2各节点'!$B$438:$B$446</c:f>
              <c:numCache>
                <c:formatCode>0.00_ </c:formatCode>
                <c:ptCount val="8"/>
                <c:pt idx="0">
                  <c:v>0.0211616162189536</c:v>
                </c:pt>
                <c:pt idx="1">
                  <c:v>16.80587962961</c:v>
                </c:pt>
                <c:pt idx="2">
                  <c:v>1.96937134510555</c:v>
                </c:pt>
                <c:pt idx="3">
                  <c:v>4.75809941521086</c:v>
                </c:pt>
                <c:pt idx="4">
                  <c:v>4.37425925917923</c:v>
                </c:pt>
                <c:pt idx="5">
                  <c:v>2.27647058820859</c:v>
                </c:pt>
                <c:pt idx="6">
                  <c:v>7.80106725134752</c:v>
                </c:pt>
                <c:pt idx="7">
                  <c:v>4.65570261472193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'[集中报销汇报数据（202009）R.xlsx]输出-2各节点'!$C$436:$C$437</c:f>
              <c:strCache>
                <c:ptCount val="1"/>
                <c:pt idx="0">
                  <c:v>2020年3月</c:v>
                </c:pt>
              </c:strCache>
            </c:strRef>
          </c:tx>
          <c:spPr>
            <a:solidFill>
              <a:srgbClr val="D0C4A2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'[集中报销汇报数据（202009）R.xlsx]输出-2各节点'!$A$438:$A$446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'[集中报销汇报数据（202009）R.xlsx]输出-2各节点'!$C$438:$C$446</c:f>
              <c:numCache>
                <c:formatCode>0.00_ </c:formatCode>
                <c:ptCount val="8"/>
                <c:pt idx="0">
                  <c:v>0</c:v>
                </c:pt>
                <c:pt idx="1">
                  <c:v>120</c:v>
                </c:pt>
                <c:pt idx="2">
                  <c:v>74.1549999983981</c:v>
                </c:pt>
                <c:pt idx="3">
                  <c:v>0.0177777791395783</c:v>
                </c:pt>
                <c:pt idx="6">
                  <c:v>15.3522222216125</c:v>
                </c:pt>
                <c:pt idx="7">
                  <c:v>1.16222222149372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'[集中报销汇报数据（202009）R.xlsx]输出-2各节点'!$D$436:$D$437</c:f>
              <c:strCache>
                <c:ptCount val="1"/>
                <c:pt idx="0">
                  <c:v>2020年4月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'[集中报销汇报数据（202009）R.xlsx]输出-2各节点'!$A$438:$A$446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'[集中报销汇报数据（202009）R.xlsx]输出-2各节点'!$D$438:$D$446</c:f>
              <c:numCache>
                <c:formatCode>0.00_ </c:formatCode>
                <c:ptCount val="8"/>
                <c:pt idx="0">
                  <c:v>0</c:v>
                </c:pt>
                <c:pt idx="1">
                  <c:v>192</c:v>
                </c:pt>
                <c:pt idx="2">
                  <c:v>15.2386111110973</c:v>
                </c:pt>
                <c:pt idx="3">
                  <c:v>7.38194444443796</c:v>
                </c:pt>
                <c:pt idx="5">
                  <c:v>1.36305555567378</c:v>
                </c:pt>
                <c:pt idx="6">
                  <c:v>9.07458333330578</c:v>
                </c:pt>
                <c:pt idx="7">
                  <c:v>2.77472222229699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'[集中报销汇报数据（202009）R.xlsx]输出-2各节点'!$E$436:$E$437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'[集中报销汇报数据（202009）R.xlsx]输出-2各节点'!$A$438:$A$446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'[集中报销汇报数据（202009）R.xlsx]输出-2各节点'!$E$438:$E$446</c:f>
              <c:numCache>
                <c:formatCode>0.00_ </c:formatCode>
                <c:ptCount val="8"/>
                <c:pt idx="0">
                  <c:v>1.88555555552844</c:v>
                </c:pt>
                <c:pt idx="1">
                  <c:v>61.1082638888838</c:v>
                </c:pt>
                <c:pt idx="2">
                  <c:v>31.4541203703848</c:v>
                </c:pt>
                <c:pt idx="3">
                  <c:v>2.9267129629443</c:v>
                </c:pt>
                <c:pt idx="5">
                  <c:v>5.58967592596309</c:v>
                </c:pt>
                <c:pt idx="6">
                  <c:v>15.7158796295989</c:v>
                </c:pt>
                <c:pt idx="7">
                  <c:v>10.1063888889039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'[集中报销汇报数据（202009）R.xlsx]输出-2各节点'!$F$436:$F$437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D59B9A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'[集中报销汇报数据（202009）R.xlsx]输出-2各节点'!$A$438:$A$446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'[集中报销汇报数据（202009）R.xlsx]输出-2各节点'!$F$438:$F$446</c:f>
              <c:numCache>
                <c:formatCode>0.00_ </c:formatCode>
                <c:ptCount val="8"/>
                <c:pt idx="0">
                  <c:v>86</c:v>
                </c:pt>
                <c:pt idx="1">
                  <c:v>59.412370370375</c:v>
                </c:pt>
                <c:pt idx="2">
                  <c:v>23.6265046296321</c:v>
                </c:pt>
                <c:pt idx="3">
                  <c:v>2.80881313127678</c:v>
                </c:pt>
                <c:pt idx="5">
                  <c:v>2.06886363637485</c:v>
                </c:pt>
                <c:pt idx="6">
                  <c:v>13.1542824074131</c:v>
                </c:pt>
                <c:pt idx="7">
                  <c:v>0.510956790143003</c:v>
                </c:pt>
              </c:numCache>
            </c:numRef>
          </c:val>
        </c:ser>
        <c:ser>
          <c:idx val="5"/>
          <c:order val="5"/>
          <c:tx>
            <c:strRef>
              <c:f>'[集中报销汇报数据（202009）R.xlsx]输出-2各节点'!$G$436:$G$437</c:f>
              <c:strCache>
                <c:ptCount val="1"/>
                <c:pt idx="0">
                  <c:v>2020年7月</c:v>
                </c:pt>
              </c:strCache>
            </c:strRef>
          </c:tx>
          <c:spPr>
            <a:solidFill>
              <a:srgbClr val="FFE699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'[集中报销汇报数据（202009）R.xlsx]输出-2各节点'!$A$438:$A$446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'[集中报销汇报数据（202009）R.xlsx]输出-2各节点'!$G$438:$G$446</c:f>
              <c:numCache>
                <c:formatCode>0.00_ </c:formatCode>
                <c:ptCount val="8"/>
                <c:pt idx="0">
                  <c:v>0.628415915915252</c:v>
                </c:pt>
                <c:pt idx="1">
                  <c:v>37.0328654970814</c:v>
                </c:pt>
                <c:pt idx="2">
                  <c:v>9.82314009660268</c:v>
                </c:pt>
                <c:pt idx="3">
                  <c:v>2.26564009663011</c:v>
                </c:pt>
                <c:pt idx="4">
                  <c:v>1.1034722221666</c:v>
                </c:pt>
                <c:pt idx="5">
                  <c:v>3.84373188405753</c:v>
                </c:pt>
                <c:pt idx="6">
                  <c:v>17.0385024154523</c:v>
                </c:pt>
                <c:pt idx="7">
                  <c:v>2.98627525252364</c:v>
                </c:pt>
              </c:numCache>
            </c:numRef>
          </c:val>
        </c:ser>
        <c:ser>
          <c:idx val="6"/>
          <c:order val="6"/>
          <c:tx>
            <c:strRef>
              <c:f>'[集中报销汇报数据（202009）R.xlsx]输出-2各节点'!$H$436:$H$437</c:f>
              <c:strCache>
                <c:ptCount val="1"/>
                <c:pt idx="0">
                  <c:v>2020年8月</c:v>
                </c:pt>
              </c:strCache>
            </c:strRef>
          </c:tx>
          <c:spPr>
            <a:solidFill>
              <a:srgbClr val="636363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'[集中报销汇报数据（202009）R.xlsx]输出-2各节点'!$A$438:$A$446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'[集中报销汇报数据（202009）R.xlsx]输出-2各节点'!$H$438:$H$446</c:f>
              <c:numCache>
                <c:formatCode>0.00_ </c:formatCode>
                <c:ptCount val="8"/>
                <c:pt idx="0">
                  <c:v>0.0158333333674818</c:v>
                </c:pt>
                <c:pt idx="1">
                  <c:v>44.348124999975</c:v>
                </c:pt>
                <c:pt idx="2">
                  <c:v>0.156574074004311</c:v>
                </c:pt>
                <c:pt idx="3">
                  <c:v>5.97990740748355</c:v>
                </c:pt>
                <c:pt idx="5">
                  <c:v>0.291666666686069</c:v>
                </c:pt>
                <c:pt idx="6">
                  <c:v>19.9004629629198</c:v>
                </c:pt>
                <c:pt idx="7">
                  <c:v>1.23398148146225</c:v>
                </c:pt>
              </c:numCache>
            </c:numRef>
          </c:val>
        </c:ser>
        <c:ser>
          <c:idx val="7"/>
          <c:order val="7"/>
          <c:tx>
            <c:strRef>
              <c:f>'[集中报销汇报数据（202009）R.xlsx]输出-2各节点'!$I$436:$I$437</c:f>
              <c:strCache>
                <c:ptCount val="1"/>
                <c:pt idx="0">
                  <c:v>2020年9月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'[集中报销汇报数据（202009）R.xlsx]输出-2各节点'!$A$438:$A$446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5.1-成本中心分管/主管高管审批</c:v>
                </c:pt>
                <c:pt idx="5">
                  <c:v>5.2-总经理审批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'[集中报销汇报数据（202009）R.xlsx]输出-2各节点'!$I$438:$I$446</c:f>
              <c:numCache>
                <c:formatCode>0.00_ </c:formatCode>
                <c:ptCount val="8"/>
                <c:pt idx="0">
                  <c:v>22.3623784722204</c:v>
                </c:pt>
                <c:pt idx="1">
                  <c:v>43.1505687830587</c:v>
                </c:pt>
                <c:pt idx="2">
                  <c:v>25.5497979797973</c:v>
                </c:pt>
                <c:pt idx="3">
                  <c:v>3.94057291669196</c:v>
                </c:pt>
                <c:pt idx="5">
                  <c:v>3.05944444444271</c:v>
                </c:pt>
                <c:pt idx="6">
                  <c:v>6.70113984672634</c:v>
                </c:pt>
                <c:pt idx="7">
                  <c:v>1.2652536231908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69366208"/>
        <c:axId val="-1369376544"/>
      </c:barChart>
      <c:catAx>
        <c:axId val="-1369366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-1369376544"/>
        <c:crosses val="autoZero"/>
        <c:auto val="1"/>
        <c:lblAlgn val="ctr"/>
        <c:lblOffset val="100"/>
        <c:noMultiLvlLbl val="0"/>
      </c:catAx>
      <c:valAx>
        <c:axId val="-1369376544"/>
        <c:scaling>
          <c:orientation val="minMax"/>
          <c:max val="2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</c:spPr>
        </c:majorGridlines>
        <c:numFmt formatCode="0.00_ 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-1369366208"/>
        <c:crosses val="autoZero"/>
        <c:crossBetween val="between"/>
        <c:majorUnit val="50"/>
      </c:valAx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115615376283224"/>
          <c:y val="0.0257092217979716"/>
          <c:w val="0.745865341165838"/>
          <c:h val="0.071660424469413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800" b="0" i="0" u="none" strike="noStrike" kern="1200" cap="none" spc="0" normalizeH="0" baseline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 sz="800" u="none" strike="noStrike" kern="1200" cap="none" spc="0" normalizeH="0">
          <a:solidFill>
            <a:schemeClr val="tx1"/>
          </a:solidFill>
          <a:uFill>
            <a:solidFill>
              <a:schemeClr val="tx1"/>
            </a:solidFill>
          </a:uFill>
        </a:defRPr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4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  <a:r>
              <a:rPr sz="2000" u="none" strike="noStrike" cap="none" normalizeH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兴安盟报销流程归档耗时趋势图（天）</a:t>
            </a:r>
            <a:endParaRPr sz="2000" u="none" strike="noStrike" cap="none" normalizeH="0">
              <a:solidFill>
                <a:schemeClr val="tx1"/>
              </a:solidFill>
              <a:uFill>
                <a:solidFill>
                  <a:schemeClr val="tx1"/>
                </a:solidFill>
              </a:u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886447515234744"/>
          <c:y val="0.259839924670433"/>
          <c:w val="0.869487597631105"/>
          <c:h val="0.613323917137476"/>
        </c:manualLayout>
      </c:layout>
      <c:lineChart>
        <c:grouping val="standard"/>
        <c:varyColors val="0"/>
        <c:ser>
          <c:idx val="0"/>
          <c:order val="0"/>
          <c:tx>
            <c:strRef>
              <c:f>'[集中报销汇报数据（202009）R.xlsx]输出-1各家归档耗时'!$A$54</c:f>
              <c:strCache>
                <c:ptCount val="1"/>
                <c:pt idx="0">
                  <c:v>兴安盟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0.033645180671187"/>
                  <c:y val="-0.02471751412429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51497725517123"/>
                      <c:h val="0.10381355932203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'[集中报销汇报数据（202009）R.xlsx]输出-1各家归档耗时'!$H$44:$J$44</c:f>
              <c:strCache>
                <c:ptCount val="3"/>
                <c:pt idx="0" c:formatCode="0.00_ ">
                  <c:v>2020年7月</c:v>
                </c:pt>
                <c:pt idx="1" c:formatCode="0.00_ ">
                  <c:v>2020年8月</c:v>
                </c:pt>
                <c:pt idx="2" c:formatCode="0.00_ ">
                  <c:v>2020年9月</c:v>
                </c:pt>
              </c:strCache>
            </c:strRef>
          </c:cat>
          <c:val>
            <c:numRef>
              <c:f>'[集中报销汇报数据（202009）R.xlsx]输出-1各家归档耗时'!$H$54:$J$54</c:f>
              <c:numCache>
                <c:formatCode>0.00_ </c:formatCode>
                <c:ptCount val="3"/>
                <c:pt idx="0">
                  <c:v>3.63284496102451</c:v>
                </c:pt>
                <c:pt idx="1">
                  <c:v>4.08064476757308</c:v>
                </c:pt>
                <c:pt idx="2">
                  <c:v>4.28560616410684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'[集中报销汇报数据（202009）R.xlsx]输出-1各家归档耗时'!$A$56</c:f>
              <c:strCache>
                <c:ptCount val="1"/>
                <c:pt idx="0">
                  <c:v>标准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'[集中报销汇报数据（202009）R.xlsx]输出-1各家归档耗时'!$H$44:$J$44</c:f>
              <c:strCache>
                <c:ptCount val="3"/>
                <c:pt idx="0" c:formatCode="0.00_ ">
                  <c:v>2020年7月</c:v>
                </c:pt>
                <c:pt idx="1" c:formatCode="0.00_ ">
                  <c:v>2020年8月</c:v>
                </c:pt>
                <c:pt idx="2" c:formatCode="0.00_ ">
                  <c:v>2020年9月</c:v>
                </c:pt>
              </c:strCache>
            </c:strRef>
          </c:cat>
          <c:val>
            <c:numRef>
              <c:f>'[集中报销汇报数据（202009）R.xlsx]输出-1各家归档耗时'!$H$56:$J$56</c:f>
              <c:numCache>
                <c:formatCode>0.00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'[集中报销汇报数据（202009）R.xlsx]输出-1各家归档耗时'!$A$57</c:f>
              <c:strCache>
                <c:ptCount val="1"/>
                <c:pt idx="0">
                  <c:v>公司平均值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0337310102137156"/>
                  <c:y val="-0.05696798493408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'[集中报销汇报数据（202009）R.xlsx]输出-1各家归档耗时'!$H$44:$J$44</c:f>
              <c:strCache>
                <c:ptCount val="3"/>
                <c:pt idx="0" c:formatCode="0.00_ ">
                  <c:v>2020年7月</c:v>
                </c:pt>
                <c:pt idx="1" c:formatCode="0.00_ ">
                  <c:v>2020年8月</c:v>
                </c:pt>
                <c:pt idx="2" c:formatCode="0.00_ ">
                  <c:v>2020年9月</c:v>
                </c:pt>
              </c:strCache>
            </c:strRef>
          </c:cat>
          <c:val>
            <c:numRef>
              <c:f>'[集中报销汇报数据（202009）R.xlsx]输出-1各家归档耗时'!$H$57:$J$57</c:f>
              <c:numCache>
                <c:formatCode>0.00_ </c:formatCode>
                <c:ptCount val="3"/>
                <c:pt idx="0">
                  <c:v>4.32025810135383</c:v>
                </c:pt>
                <c:pt idx="1">
                  <c:v>4.32025810135383</c:v>
                </c:pt>
                <c:pt idx="2">
                  <c:v>4.32025810135383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448790"/>
        <c:axId val="679460267"/>
      </c:lineChart>
      <c:catAx>
        <c:axId val="28244879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679460267"/>
        <c:crosses val="autoZero"/>
        <c:auto val="1"/>
        <c:lblAlgn val="ctr"/>
        <c:lblOffset val="100"/>
        <c:noMultiLvlLbl val="0"/>
      </c:catAx>
      <c:valAx>
        <c:axId val="679460267"/>
        <c:scaling>
          <c:orientation val="minMax"/>
          <c:max val="5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28244879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351042828941722"/>
          <c:y val="0.1683145009416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cap="none" spc="0" normalizeH="0" baseline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 sz="1200" u="none" strike="noStrike" kern="1200" cap="none" spc="0" normalizeH="0">
          <a:solidFill>
            <a:schemeClr val="tx1"/>
          </a:solidFill>
          <a:uFill>
            <a:solidFill>
              <a:schemeClr val="tx1"/>
            </a:solidFill>
          </a:uFill>
        </a:defRPr>
      </a:pPr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[集中报销汇报数据（202009）R.xlsx]输出-2各节点!数据透视表10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708304464020588"/>
          <c:y val="0.0511271206135255"/>
          <c:w val="0.884826289221023"/>
          <c:h val="0.496490820357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'[集中报销汇报数据（202009）R.xlsx]输出-2各节点'!$B$453:$B$454</c:f>
              <c:strCache>
                <c:ptCount val="1"/>
                <c:pt idx="0">
                  <c:v>2020年7月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'[集中报销汇报数据（202009）R.xlsx]输出-2各节点'!$A$455:$A$462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'[集中报销汇报数据（202009）R.xlsx]输出-2各节点'!$B$455:$B$462</c:f>
              <c:numCache>
                <c:formatCode>0.00_ </c:formatCode>
                <c:ptCount val="7"/>
                <c:pt idx="0">
                  <c:v>8.39799516907964</c:v>
                </c:pt>
                <c:pt idx="1">
                  <c:v>9.14492063491447</c:v>
                </c:pt>
                <c:pt idx="2">
                  <c:v>37.0321560846725</c:v>
                </c:pt>
                <c:pt idx="3">
                  <c:v>1.27814814815065</c:v>
                </c:pt>
                <c:pt idx="4">
                  <c:v>1.5641249999986</c:v>
                </c:pt>
                <c:pt idx="5">
                  <c:v>29.7002222222218</c:v>
                </c:pt>
                <c:pt idx="6">
                  <c:v>0.0707118055506726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'[集中报销汇报数据（202009）R.xlsx]输出-2各节点'!$C$453:$C$454</c:f>
              <c:strCache>
                <c:ptCount val="1"/>
                <c:pt idx="0">
                  <c:v>2020年8月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'[集中报销汇报数据（202009）R.xlsx]输出-2各节点'!$A$455:$A$462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'[集中报销汇报数据（202009）R.xlsx]输出-2各节点'!$C$455:$C$462</c:f>
              <c:numCache>
                <c:formatCode>0.00_ </c:formatCode>
                <c:ptCount val="7"/>
                <c:pt idx="0">
                  <c:v>6.68555041150668</c:v>
                </c:pt>
                <c:pt idx="1">
                  <c:v>38.7213194444596</c:v>
                </c:pt>
                <c:pt idx="2">
                  <c:v>11.2547972972908</c:v>
                </c:pt>
                <c:pt idx="3">
                  <c:v>26.1128549382653</c:v>
                </c:pt>
                <c:pt idx="4">
                  <c:v>3.92490196078742</c:v>
                </c:pt>
                <c:pt idx="5">
                  <c:v>8.1777532679878</c:v>
                </c:pt>
                <c:pt idx="6">
                  <c:v>3.05829710145633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'[集中报销汇报数据（202009）R.xlsx]输出-2各节点'!$D$453:$D$454</c:f>
              <c:strCache>
                <c:ptCount val="1"/>
                <c:pt idx="0">
                  <c:v>2020年9月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'[集中报销汇报数据（202009）R.xlsx]输出-2各节点'!$A$455:$A$462</c:f>
              <c:strCache>
                <c:ptCount val="7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4-财务经理审批</c:v>
                </c:pt>
                <c:pt idx="4">
                  <c:v>5.2-总经理审批</c:v>
                </c:pt>
                <c:pt idx="5">
                  <c:v>6-报销中心稽核</c:v>
                </c:pt>
                <c:pt idx="6">
                  <c:v>7-报销中心付款</c:v>
                </c:pt>
              </c:strCache>
            </c:strRef>
          </c:cat>
          <c:val>
            <c:numRef>
              <c:f>'[集中报销汇报数据（202009）R.xlsx]输出-2各节点'!$D$455:$D$462</c:f>
              <c:numCache>
                <c:formatCode>0.00_ </c:formatCode>
                <c:ptCount val="7"/>
                <c:pt idx="0">
                  <c:v>10.5339004629568</c:v>
                </c:pt>
                <c:pt idx="1">
                  <c:v>27.2348611110996</c:v>
                </c:pt>
                <c:pt idx="2">
                  <c:v>9.34334795322502</c:v>
                </c:pt>
                <c:pt idx="3">
                  <c:v>22.6777777777752</c:v>
                </c:pt>
                <c:pt idx="4">
                  <c:v>20.1157189542393</c:v>
                </c:pt>
                <c:pt idx="5">
                  <c:v>12.2869117647505</c:v>
                </c:pt>
                <c:pt idx="6">
                  <c:v>0.662029914517636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084408"/>
        <c:axId val="695087465"/>
      </c:barChart>
      <c:catAx>
        <c:axId val="4800844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95087465"/>
        <c:crosses val="autoZero"/>
        <c:auto val="1"/>
        <c:lblAlgn val="ctr"/>
        <c:lblOffset val="100"/>
        <c:noMultiLvlLbl val="0"/>
      </c:catAx>
      <c:valAx>
        <c:axId val="695087465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800844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93081262991191"/>
          <c:y val="0.771712158808933"/>
          <c:w val="0.412154805503316"/>
          <c:h val="0.05397022332506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000"/>
              <a:t>9</a:t>
            </a:r>
            <a:r>
              <a:rPr sz="2000"/>
              <a:t>月各家稽核量、退回量与退回率</a:t>
            </a:r>
            <a:endParaRPr sz="20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1435366060812"/>
          <c:y val="0.125"/>
          <c:w val="0.886087990487515"/>
          <c:h val="0.720398622047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'[集中报销汇报数据（202009）R.xlsx]2020年数据'!$A$512</c:f>
              <c:strCache>
                <c:ptCount val="1"/>
                <c:pt idx="0">
                  <c:v>稽核流程数量</c:v>
                </c:pt>
              </c:strCache>
            </c:strRef>
          </c:tx>
          <c:spPr>
            <a:solidFill>
              <a:srgbClr val="DF362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'[集中报销汇报数据（202009）R.xlsx]2020年数据'!$B$511:$K$511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'[集中报销汇报数据（202009）R.xlsx]2020年数据'!$B$512:$K$512</c:f>
              <c:numCache>
                <c:formatCode>General</c:formatCode>
                <c:ptCount val="10"/>
                <c:pt idx="0">
                  <c:v>198</c:v>
                </c:pt>
                <c:pt idx="1">
                  <c:v>0</c:v>
                </c:pt>
                <c:pt idx="2">
                  <c:v>16</c:v>
                </c:pt>
                <c:pt idx="3">
                  <c:v>18</c:v>
                </c:pt>
                <c:pt idx="4">
                  <c:v>46</c:v>
                </c:pt>
                <c:pt idx="5">
                  <c:v>39</c:v>
                </c:pt>
                <c:pt idx="6">
                  <c:v>37</c:v>
                </c:pt>
                <c:pt idx="7">
                  <c:v>48</c:v>
                </c:pt>
                <c:pt idx="8">
                  <c:v>23</c:v>
                </c:pt>
                <c:pt idx="9">
                  <c:v>13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'[集中报销汇报数据（202009）R.xlsx]2020年数据'!$A$513</c:f>
              <c:strCache>
                <c:ptCount val="1"/>
                <c:pt idx="0">
                  <c:v>退回数量</c:v>
                </c:pt>
              </c:strCache>
            </c:strRef>
          </c:tx>
          <c:spPr>
            <a:solidFill>
              <a:srgbClr val="808382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'[集中报销汇报数据（202009）R.xlsx]2020年数据'!$B$511:$K$511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'[集中报销汇报数据（202009）R.xlsx]2020年数据'!$B$513:$K$513</c:f>
              <c:numCache>
                <c:formatCode>General</c:formatCode>
                <c:ptCount val="10"/>
                <c:pt idx="0">
                  <c:v>39</c:v>
                </c:pt>
                <c:pt idx="1">
                  <c:v>0</c:v>
                </c:pt>
                <c:pt idx="2">
                  <c:v>5</c:v>
                </c:pt>
                <c:pt idx="3">
                  <c:v>2</c:v>
                </c:pt>
                <c:pt idx="4">
                  <c:v>5</c:v>
                </c:pt>
                <c:pt idx="5">
                  <c:v>2</c:v>
                </c:pt>
                <c:pt idx="6">
                  <c:v>10</c:v>
                </c:pt>
                <c:pt idx="7">
                  <c:v>13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1066322"/>
        <c:axId val="254417150"/>
      </c:barChart>
      <c:scatterChart>
        <c:scatterStyle val="smoothMarker"/>
        <c:varyColors val="0"/>
        <c:ser>
          <c:idx val="2"/>
          <c:order val="2"/>
          <c:tx>
            <c:strRef>
              <c:f>'[集中报销汇报数据（202009）R.xlsx]2020年数据'!$A$514</c:f>
              <c:strCache>
                <c:ptCount val="1"/>
                <c:pt idx="0">
                  <c:v>退回率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'[集中报销汇报数据（202009）R.xlsx]2020年数据'!$B$511:$K$511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xVal>
          <c:yVal>
            <c:numRef>
              <c:f>'[集中报销汇报数据（202009）R.xlsx]2020年数据'!$B$514:$K$514</c:f>
              <c:numCache>
                <c:formatCode>0.00%</c:formatCode>
                <c:ptCount val="10"/>
                <c:pt idx="0">
                  <c:v>0.196969696969697</c:v>
                </c:pt>
                <c:pt idx="1">
                  <c:v>0</c:v>
                </c:pt>
                <c:pt idx="2">
                  <c:v>0.3125</c:v>
                </c:pt>
                <c:pt idx="3">
                  <c:v>0.111111111111111</c:v>
                </c:pt>
                <c:pt idx="4">
                  <c:v>0.108695652173913</c:v>
                </c:pt>
                <c:pt idx="5">
                  <c:v>0.0512820512820513</c:v>
                </c:pt>
                <c:pt idx="6">
                  <c:v>0.27027027027027</c:v>
                </c:pt>
                <c:pt idx="7">
                  <c:v>0.270833333333333</c:v>
                </c:pt>
                <c:pt idx="8">
                  <c:v>0.130434782608696</c:v>
                </c:pt>
                <c:pt idx="9">
                  <c:v>0.230769230769231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'[集中报销汇报数据（202009）R.xlsx]2020年数据'!$A$515</c:f>
              <c:strCache>
                <c:ptCount val="1"/>
                <c:pt idx="0">
                  <c:v>9月平均退回率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'[集中报销汇报数据（202009）R.xlsx]2020年数据'!$B$511:$K$511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阜宁</c:v>
                </c:pt>
                <c:pt idx="5">
                  <c:v>锡林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xVal>
          <c:yVal>
            <c:numRef>
              <c:f>'[集中报销汇报数据（202009）R.xlsx]2020年数据'!$B$515:$K$515</c:f>
              <c:numCache>
                <c:formatCode>0.00%</c:formatCode>
                <c:ptCount val="10"/>
                <c:pt idx="0">
                  <c:v>0.16828661285183</c:v>
                </c:pt>
                <c:pt idx="1">
                  <c:v>0.16828661285183</c:v>
                </c:pt>
                <c:pt idx="2">
                  <c:v>0.16828661285183</c:v>
                </c:pt>
                <c:pt idx="3">
                  <c:v>0.16828661285183</c:v>
                </c:pt>
                <c:pt idx="4">
                  <c:v>0.16828661285183</c:v>
                </c:pt>
                <c:pt idx="5">
                  <c:v>0.16828661285183</c:v>
                </c:pt>
                <c:pt idx="6">
                  <c:v>0.16828661285183</c:v>
                </c:pt>
                <c:pt idx="7">
                  <c:v>0.16828661285183</c:v>
                </c:pt>
                <c:pt idx="8">
                  <c:v>0.16828661285183</c:v>
                </c:pt>
                <c:pt idx="9">
                  <c:v>0.16828661285183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508128"/>
        <c:axId val="121100269"/>
      </c:scatterChart>
      <c:catAx>
        <c:axId val="71106632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54417150"/>
        <c:crosses val="autoZero"/>
        <c:auto val="1"/>
        <c:lblAlgn val="ctr"/>
        <c:lblOffset val="100"/>
        <c:noMultiLvlLbl val="0"/>
      </c:catAx>
      <c:valAx>
        <c:axId val="254417150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11066322"/>
        <c:crosses val="autoZero"/>
        <c:crossBetween val="between"/>
        <c:majorUnit val="50"/>
      </c:valAx>
      <c:catAx>
        <c:axId val="299508128"/>
        <c:scaling>
          <c:orientation val="minMax"/>
        </c:scaling>
        <c:delete val="1"/>
        <c:axPos val="b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1100269"/>
        <c:crosses val="autoZero"/>
        <c:auto val="1"/>
        <c:lblAlgn val="ctr"/>
        <c:lblOffset val="100"/>
        <c:noMultiLvlLbl val="0"/>
      </c:catAx>
      <c:valAx>
        <c:axId val="121100269"/>
        <c:scaling>
          <c:orientation val="minMax"/>
          <c:max val="0.35"/>
          <c:min val="0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99508128"/>
        <c:crosses val="max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3038899269577"/>
          <c:y val="0.901205708661417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[集中报销汇报数据（202009）R.xlsx]6）退回数据分析!数据透视表23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000"/>
              <a:t>2020</a:t>
            </a:r>
            <a:r>
              <a:rPr lang="zh-CN" altLang="en-US" sz="2000"/>
              <a:t>年</a:t>
            </a:r>
            <a:r>
              <a:rPr lang="en-US" altLang="zh-CN" sz="2000"/>
              <a:t>9</a:t>
            </a:r>
            <a:r>
              <a:rPr lang="zh-CN" altLang="en-US" sz="2000"/>
              <a:t>月退回原因汇总</a:t>
            </a:r>
            <a:endParaRPr lang="zh-CN" altLang="en-US" sz="2000"/>
          </a:p>
        </c:rich>
      </c:tx>
      <c:layout>
        <c:manualLayout>
          <c:xMode val="edge"/>
          <c:yMode val="edge"/>
          <c:x val="0.329751329016587"/>
          <c:y val="0.032504398657596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862648458216"/>
          <c:y val="0.205827172271245"/>
          <c:w val="0.841246205741613"/>
          <c:h val="0.499570713093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'[集中报销汇报数据（202009）R.xlsx]6）退回数据分析'!$B$64</c:f>
              <c:strCache>
                <c:ptCount val="1"/>
                <c:pt idx="0">
                  <c:v>汇总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F362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DF3621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DF3621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DF362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'[集中报销汇报数据（202009）R.xlsx]6）退回数据分析'!$A$65:$A$84</c:f>
              <c:strCache>
                <c:ptCount val="19"/>
                <c:pt idx="0">
                  <c:v>发票不合规</c:v>
                </c:pt>
                <c:pt idx="1">
                  <c:v>附件不合规</c:v>
                </c:pt>
                <c:pt idx="2">
                  <c:v>流程发票明细行填写错误</c:v>
                </c:pt>
                <c:pt idx="3">
                  <c:v>发票类别选择错误</c:v>
                </c:pt>
                <c:pt idx="4">
                  <c:v>报销金额超标</c:v>
                </c:pt>
                <c:pt idx="5">
                  <c:v>报销金额填写错误</c:v>
                </c:pt>
                <c:pt idx="6">
                  <c:v>流程基础信息填写错误</c:v>
                </c:pt>
                <c:pt idx="7">
                  <c:v>出差起止时间填写错误</c:v>
                </c:pt>
                <c:pt idx="8">
                  <c:v>附件不全</c:v>
                </c:pt>
                <c:pt idx="9">
                  <c:v>业务申请与发票不一致</c:v>
                </c:pt>
                <c:pt idx="10">
                  <c:v>报销人要求退回</c:v>
                </c:pt>
                <c:pt idx="11">
                  <c:v>上次退回原因未修正</c:v>
                </c:pt>
                <c:pt idx="12">
                  <c:v>补助重复领取</c:v>
                </c:pt>
                <c:pt idx="13">
                  <c:v>出差申请流程关联错误</c:v>
                </c:pt>
                <c:pt idx="14">
                  <c:v>业务范围选择错误</c:v>
                </c:pt>
                <c:pt idx="15">
                  <c:v>中转住宿未申请</c:v>
                </c:pt>
                <c:pt idx="16">
                  <c:v>出差申请与实际业务不符</c:v>
                </c:pt>
                <c:pt idx="17">
                  <c:v>车票不闭环</c:v>
                </c:pt>
                <c:pt idx="18">
                  <c:v>高税率普票</c:v>
                </c:pt>
              </c:strCache>
            </c:strRef>
          </c:cat>
          <c:val>
            <c:numRef>
              <c:f>'[集中报销汇报数据（202009）R.xlsx]6）退回数据分析'!$B$65:$B$84</c:f>
              <c:numCache>
                <c:formatCode>General</c:formatCode>
                <c:ptCount val="19"/>
                <c:pt idx="0">
                  <c:v>13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57297904"/>
        <c:axId val="-1357295728"/>
      </c:barChart>
      <c:catAx>
        <c:axId val="-135729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57295728"/>
        <c:crosses val="autoZero"/>
        <c:auto val="1"/>
        <c:lblAlgn val="ctr"/>
        <c:lblOffset val="100"/>
        <c:noMultiLvlLbl val="0"/>
      </c:catAx>
      <c:valAx>
        <c:axId val="-1357295728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57297904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[集中报销汇报数据（202009）R.xlsx]2020年数据!数据透视表14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380993028880353"/>
          <c:y val="0.196850393700787"/>
          <c:w val="0.943832693128468"/>
          <c:h val="0.7438976377952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'[集中报销汇报数据（202009）R.xlsx]2020年数据'!$B$403:$B$404</c:f>
              <c:strCache>
                <c:ptCount val="1"/>
                <c:pt idx="0">
                  <c:v>杨丽华</c:v>
                </c:pt>
              </c:strCache>
            </c:strRef>
          </c:tx>
          <c:spPr>
            <a:solidFill>
              <a:srgbClr val="CC141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'[集中报销汇报数据（202009）R.xlsx]2020年数据'!$A$405:$A$414</c:f>
              <c:strCache>
                <c:ptCount val="9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  <c:pt idx="6">
                  <c:v>2020年7月</c:v>
                </c:pt>
                <c:pt idx="7">
                  <c:v>2020年8月</c:v>
                </c:pt>
                <c:pt idx="8">
                  <c:v>2020年9月</c:v>
                </c:pt>
              </c:strCache>
            </c:strRef>
          </c:cat>
          <c:val>
            <c:numRef>
              <c:f>'[集中报销汇报数据（202009）R.xlsx]2020年数据'!$B$405:$B$414</c:f>
              <c:numCache>
                <c:formatCode>General</c:formatCode>
                <c:ptCount val="9"/>
                <c:pt idx="0">
                  <c:v>43</c:v>
                </c:pt>
                <c:pt idx="1">
                  <c:v>41</c:v>
                </c:pt>
                <c:pt idx="2">
                  <c:v>30</c:v>
                </c:pt>
                <c:pt idx="3">
                  <c:v>34</c:v>
                </c:pt>
                <c:pt idx="4">
                  <c:v>118</c:v>
                </c:pt>
                <c:pt idx="5">
                  <c:v>171</c:v>
                </c:pt>
                <c:pt idx="6">
                  <c:v>134</c:v>
                </c:pt>
                <c:pt idx="7">
                  <c:v>144</c:v>
                </c:pt>
                <c:pt idx="8">
                  <c:v>227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'[集中报销汇报数据（202009）R.xlsx]2020年数据'!$C$403:$C$404</c:f>
              <c:strCache>
                <c:ptCount val="1"/>
                <c:pt idx="0">
                  <c:v>张蓉蓉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'[集中报销汇报数据（202009）R.xlsx]2020年数据'!$A$405:$A$414</c:f>
              <c:strCache>
                <c:ptCount val="9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  <c:pt idx="6">
                  <c:v>2020年7月</c:v>
                </c:pt>
                <c:pt idx="7">
                  <c:v>2020年8月</c:v>
                </c:pt>
                <c:pt idx="8">
                  <c:v>2020年9月</c:v>
                </c:pt>
              </c:strCache>
            </c:strRef>
          </c:cat>
          <c:val>
            <c:numRef>
              <c:f>'[集中报销汇报数据（202009）R.xlsx]2020年数据'!$C$405:$C$414</c:f>
              <c:numCache>
                <c:formatCode>General</c:formatCode>
                <c:ptCount val="9"/>
                <c:pt idx="0">
                  <c:v>58</c:v>
                </c:pt>
                <c:pt idx="1">
                  <c:v>78</c:v>
                </c:pt>
                <c:pt idx="2">
                  <c:v>111</c:v>
                </c:pt>
                <c:pt idx="3">
                  <c:v>89</c:v>
                </c:pt>
                <c:pt idx="4">
                  <c:v>153</c:v>
                </c:pt>
                <c:pt idx="5">
                  <c:v>117</c:v>
                </c:pt>
                <c:pt idx="6">
                  <c:v>171</c:v>
                </c:pt>
                <c:pt idx="7">
                  <c:v>133</c:v>
                </c:pt>
                <c:pt idx="8">
                  <c:v>140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'[集中报销汇报数据（202009）R.xlsx]2020年数据'!$D$403:$D$404</c:f>
              <c:strCache>
                <c:ptCount val="1"/>
                <c:pt idx="0">
                  <c:v>徐艺伦</c:v>
                </c:pt>
              </c:strCache>
            </c:strRef>
          </c:tx>
          <c:spPr>
            <a:solidFill>
              <a:srgbClr val="D59B9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'[集中报销汇报数据（202009）R.xlsx]2020年数据'!$A$405:$A$414</c:f>
              <c:strCache>
                <c:ptCount val="9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  <c:pt idx="6">
                  <c:v>2020年7月</c:v>
                </c:pt>
                <c:pt idx="7">
                  <c:v>2020年8月</c:v>
                </c:pt>
                <c:pt idx="8">
                  <c:v>2020年9月</c:v>
                </c:pt>
              </c:strCache>
            </c:strRef>
          </c:cat>
          <c:val>
            <c:numRef>
              <c:f>'[集中报销汇报数据（202009）R.xlsx]2020年数据'!$D$405:$D$414</c:f>
              <c:numCache>
                <c:formatCode>General</c:formatCode>
                <c:ptCount val="9"/>
                <c:pt idx="7">
                  <c:v>24</c:v>
                </c:pt>
                <c:pt idx="8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0664785"/>
        <c:axId val="604712006"/>
      </c:barChart>
      <c:catAx>
        <c:axId val="49066478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604712006"/>
        <c:crosses val="autoZero"/>
        <c:auto val="1"/>
        <c:lblAlgn val="ctr"/>
        <c:lblOffset val="100"/>
        <c:noMultiLvlLbl val="0"/>
      </c:catAx>
      <c:valAx>
        <c:axId val="60471200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490664785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357163181106843"/>
          <c:y val="0.124507874015748"/>
          <c:w val="0.299189073836961"/>
          <c:h val="0.0543799212598425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cap="none" spc="0" normalizeH="0" baseline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 sz="1200" u="none" strike="noStrike" kern="1200" cap="none" spc="0" normalizeH="0">
          <a:solidFill>
            <a:schemeClr val="tx1"/>
          </a:solidFill>
          <a:uFill>
            <a:solidFill>
              <a:schemeClr val="tx1"/>
            </a:solidFill>
          </a:uFill>
        </a:defRPr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4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  <a:r>
              <a:rPr sz="2000" u="none" strike="noStrike" cap="none" normalizeH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2020年报销中心稽核数量——供应商付款流程</a:t>
            </a:r>
            <a:endParaRPr sz="2000" u="none" strike="noStrike" cap="none" normalizeH="0">
              <a:solidFill>
                <a:schemeClr val="tx1"/>
              </a:solidFill>
              <a:uFill>
                <a:solidFill>
                  <a:schemeClr val="tx1"/>
                </a:solidFill>
              </a:u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444998338318378"/>
          <c:y val="0.162476086362394"/>
          <c:w val="0.937221668328348"/>
          <c:h val="0.77171358294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'[集中报销汇报数据（202009）R.xlsx]2020年数据'!$B$544</c:f>
              <c:strCache>
                <c:ptCount val="1"/>
                <c:pt idx="0">
                  <c:v>付款流程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'[集中报销汇报数据（202009）R.xlsx]2020年数据'!$A$545:$A$553</c:f>
              <c:strCache>
                <c:ptCount val="9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  <c:pt idx="6">
                  <c:v>2020年7月</c:v>
                </c:pt>
                <c:pt idx="7">
                  <c:v>2020年8月</c:v>
                </c:pt>
                <c:pt idx="8">
                  <c:v>2020年9月</c:v>
                </c:pt>
              </c:strCache>
            </c:strRef>
          </c:cat>
          <c:val>
            <c:numRef>
              <c:f>'[集中报销汇报数据（202009）R.xlsx]2020年数据'!$B$545:$B$553</c:f>
              <c:numCache>
                <c:formatCode>General</c:formatCode>
                <c:ptCount val="9"/>
                <c:pt idx="0">
                  <c:v>24</c:v>
                </c:pt>
                <c:pt idx="1">
                  <c:v>45</c:v>
                </c:pt>
                <c:pt idx="2">
                  <c:v>50</c:v>
                </c:pt>
                <c:pt idx="3">
                  <c:v>73</c:v>
                </c:pt>
                <c:pt idx="4">
                  <c:v>93</c:v>
                </c:pt>
                <c:pt idx="5">
                  <c:v>102</c:v>
                </c:pt>
                <c:pt idx="6">
                  <c:v>116</c:v>
                </c:pt>
                <c:pt idx="7">
                  <c:v>92</c:v>
                </c:pt>
                <c:pt idx="8">
                  <c:v>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817926"/>
        <c:axId val="418562930"/>
      </c:barChart>
      <c:catAx>
        <c:axId val="9081792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418562930"/>
        <c:crosses val="autoZero"/>
        <c:auto val="1"/>
        <c:lblAlgn val="ctr"/>
        <c:lblOffset val="100"/>
        <c:noMultiLvlLbl val="0"/>
      </c:catAx>
      <c:valAx>
        <c:axId val="41856293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90817926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 sz="1200" u="none" strike="noStrike" kern="1200" cap="none" spc="0" normalizeH="0">
          <a:solidFill>
            <a:schemeClr val="tx1"/>
          </a:solidFill>
          <a:uFill>
            <a:solidFill>
              <a:schemeClr val="tx1"/>
            </a:solidFill>
          </a:uFill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4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  <a:r>
              <a:rPr lang="en-US" altLang="zh-CN" sz="2000" b="0" u="none" strike="noStrike" cap="none" normalizeH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2020</a:t>
            </a:r>
            <a:r>
              <a:rPr altLang="en-US" sz="2000" b="0" u="none" strike="noStrike" cap="none" normalizeH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年全年各公司归档耗时（小时）</a:t>
            </a:r>
            <a:endParaRPr altLang="en-US" sz="2000" b="0" u="none" strike="noStrike" cap="none" normalizeH="0">
              <a:solidFill>
                <a:schemeClr val="tx1"/>
              </a:solidFill>
              <a:uFill>
                <a:solidFill>
                  <a:schemeClr val="tx1"/>
                </a:solidFill>
              </a:u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'[集中报销汇报数据（202009）R.xlsx]输出-1各家归档耗时'!$B$44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'[集中报销汇报数据（202009）R.xlsx]输出-1各家归档耗时'!$A$45:$A$54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锡林</c:v>
                </c:pt>
                <c:pt idx="5">
                  <c:v>阜宁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'[集中报销汇报数据（202009）R.xlsx]输出-1各家归档耗时'!$B$45:$B$54</c:f>
              <c:numCache>
                <c:formatCode>0.00_ </c:formatCode>
                <c:ptCount val="10"/>
                <c:pt idx="0">
                  <c:v>3.39194494217129</c:v>
                </c:pt>
                <c:pt idx="1">
                  <c:v>5.45746624230985</c:v>
                </c:pt>
                <c:pt idx="2">
                  <c:v>4.73458896719682</c:v>
                </c:pt>
                <c:pt idx="3">
                  <c:v>3.86931568457316</c:v>
                </c:pt>
                <c:pt idx="4">
                  <c:v>2.42563389811228</c:v>
                </c:pt>
                <c:pt idx="5">
                  <c:v>4.61617065519399</c:v>
                </c:pt>
                <c:pt idx="6">
                  <c:v>3.58273320493747</c:v>
                </c:pt>
                <c:pt idx="7">
                  <c:v>2.52735740714738</c:v>
                </c:pt>
                <c:pt idx="8">
                  <c:v>1.77758382165011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'[集中报销汇报数据（202009）R.xlsx]输出-1各家归档耗时'!$C$44</c:f>
              <c:strCache>
                <c:ptCount val="1"/>
                <c:pt idx="0">
                  <c:v>2020年2月</c:v>
                </c:pt>
              </c:strCache>
            </c:strRef>
          </c:tx>
          <c:spPr>
            <a:solidFill>
              <a:srgbClr val="D0C4A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'[集中报销汇报数据（202009）R.xlsx]输出-1各家归档耗时'!$A$45:$A$54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锡林</c:v>
                </c:pt>
                <c:pt idx="5">
                  <c:v>阜宁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'[集中报销汇报数据（202009）R.xlsx]输出-1各家归档耗时'!$C$45:$C$54</c:f>
              <c:numCache>
                <c:formatCode>0.00_ </c:formatCode>
                <c:ptCount val="10"/>
                <c:pt idx="0">
                  <c:v>4.36691836148727</c:v>
                </c:pt>
                <c:pt idx="1">
                  <c:v>0</c:v>
                </c:pt>
                <c:pt idx="2">
                  <c:v>5.6464832559981</c:v>
                </c:pt>
                <c:pt idx="3">
                  <c:v>4.22968509780782</c:v>
                </c:pt>
                <c:pt idx="4">
                  <c:v>3.16778649072055</c:v>
                </c:pt>
                <c:pt idx="5">
                  <c:v>3.63989865846301</c:v>
                </c:pt>
                <c:pt idx="6">
                  <c:v>1.87784432876106</c:v>
                </c:pt>
                <c:pt idx="7">
                  <c:v>4.17244555999853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'[集中报销汇报数据（202009）R.xlsx]输出-1各家归档耗时'!$D$44</c:f>
              <c:strCache>
                <c:ptCount val="1"/>
                <c:pt idx="0">
                  <c:v>2020年3月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'[集中报销汇报数据（202009）R.xlsx]输出-1各家归档耗时'!$A$45:$A$54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锡林</c:v>
                </c:pt>
                <c:pt idx="5">
                  <c:v>阜宁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'[集中报销汇报数据（202009）R.xlsx]输出-1各家归档耗时'!$D$45:$D$54</c:f>
              <c:numCache>
                <c:formatCode>0.00_ </c:formatCode>
                <c:ptCount val="10"/>
                <c:pt idx="0">
                  <c:v>6.11346659885993</c:v>
                </c:pt>
                <c:pt idx="1">
                  <c:v>8.77784722219804</c:v>
                </c:pt>
                <c:pt idx="2">
                  <c:v>5.92032346075766</c:v>
                </c:pt>
                <c:pt idx="3">
                  <c:v>6.56492283949532</c:v>
                </c:pt>
                <c:pt idx="4">
                  <c:v>4.12318809712561</c:v>
                </c:pt>
                <c:pt idx="5">
                  <c:v>5.22003371763247</c:v>
                </c:pt>
                <c:pt idx="6">
                  <c:v>5.64837312088555</c:v>
                </c:pt>
                <c:pt idx="7">
                  <c:v>3.07919097222806</c:v>
                </c:pt>
                <c:pt idx="8">
                  <c:v>8.7786342591935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'[集中报销汇报数据（202009）R.xlsx]输出-1各家归档耗时'!$E$44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'[集中报销汇报数据（202009）R.xlsx]输出-1各家归档耗时'!$A$45:$A$54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锡林</c:v>
                </c:pt>
                <c:pt idx="5">
                  <c:v>阜宁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'[集中报销汇报数据（202009）R.xlsx]输出-1各家归档耗时'!$E$45:$E$54</c:f>
              <c:numCache>
                <c:formatCode>0.00_ </c:formatCode>
                <c:ptCount val="10"/>
                <c:pt idx="0">
                  <c:v>5.91202231432265</c:v>
                </c:pt>
                <c:pt idx="1">
                  <c:v>5.65412037037459</c:v>
                </c:pt>
                <c:pt idx="2">
                  <c:v>6.18043582092254</c:v>
                </c:pt>
                <c:pt idx="3">
                  <c:v>7.0864673365237</c:v>
                </c:pt>
                <c:pt idx="4">
                  <c:v>3.48142053810725</c:v>
                </c:pt>
                <c:pt idx="5">
                  <c:v>4.67264564326971</c:v>
                </c:pt>
                <c:pt idx="6">
                  <c:v>4.01440234187215</c:v>
                </c:pt>
                <c:pt idx="7">
                  <c:v>3.50817838687751</c:v>
                </c:pt>
                <c:pt idx="8">
                  <c:v>9.49303819445049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'[集中报销汇报数据（202009）R.xlsx]输出-1各家归档耗时'!$F$44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D59B9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'[集中报销汇报数据（202009）R.xlsx]输出-1各家归档耗时'!$A$45:$A$54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锡林</c:v>
                </c:pt>
                <c:pt idx="5">
                  <c:v>阜宁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'[集中报销汇报数据（202009）R.xlsx]输出-1各家归档耗时'!$F$45:$F$54</c:f>
              <c:numCache>
                <c:formatCode>0.00_ </c:formatCode>
                <c:ptCount val="10"/>
                <c:pt idx="0">
                  <c:v>4.52579300112674</c:v>
                </c:pt>
                <c:pt idx="1">
                  <c:v>8.91152970679167</c:v>
                </c:pt>
                <c:pt idx="2">
                  <c:v>4.19160804838359</c:v>
                </c:pt>
                <c:pt idx="3">
                  <c:v>6.81564274785353</c:v>
                </c:pt>
                <c:pt idx="4">
                  <c:v>4.44937076812892</c:v>
                </c:pt>
                <c:pt idx="5">
                  <c:v>7.43993981294173</c:v>
                </c:pt>
                <c:pt idx="6">
                  <c:v>3.72723184010575</c:v>
                </c:pt>
                <c:pt idx="7">
                  <c:v>2.19574512480743</c:v>
                </c:pt>
                <c:pt idx="8">
                  <c:v>5.36610821759197</c:v>
                </c:pt>
              </c:numCache>
            </c:numRef>
          </c:val>
        </c:ser>
        <c:ser>
          <c:idx val="5"/>
          <c:order val="5"/>
          <c:tx>
            <c:strRef>
              <c:f>'[集中报销汇报数据（202009）R.xlsx]输出-1各家归档耗时'!$G$44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'[集中报销汇报数据（202009）R.xlsx]输出-1各家归档耗时'!$A$45:$A$54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锡林</c:v>
                </c:pt>
                <c:pt idx="5">
                  <c:v>阜宁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'[集中报销汇报数据（202009）R.xlsx]输出-1各家归档耗时'!$G$45:$G$54</c:f>
              <c:numCache>
                <c:formatCode>0.00_ </c:formatCode>
                <c:ptCount val="10"/>
                <c:pt idx="0">
                  <c:v>3.09778136152267</c:v>
                </c:pt>
                <c:pt idx="1">
                  <c:v>7.62575424382521</c:v>
                </c:pt>
                <c:pt idx="2">
                  <c:v>5.04120354215988</c:v>
                </c:pt>
                <c:pt idx="3">
                  <c:v>3.86791205052524</c:v>
                </c:pt>
                <c:pt idx="4">
                  <c:v>4.24234479831804</c:v>
                </c:pt>
                <c:pt idx="5">
                  <c:v>4.58544814860318</c:v>
                </c:pt>
                <c:pt idx="6">
                  <c:v>2.71745534800561</c:v>
                </c:pt>
                <c:pt idx="7">
                  <c:v>2.69578991735356</c:v>
                </c:pt>
                <c:pt idx="8">
                  <c:v>7.81590795688395</c:v>
                </c:pt>
              </c:numCache>
            </c:numRef>
          </c:val>
        </c:ser>
        <c:ser>
          <c:idx val="6"/>
          <c:order val="6"/>
          <c:tx>
            <c:strRef>
              <c:f>'[集中报销汇报数据（202009）R.xlsx]输出-1各家归档耗时'!$H$44</c:f>
              <c:strCache>
                <c:ptCount val="1"/>
                <c:pt idx="0">
                  <c:v>2020年7月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'[集中报销汇报数据（202009）R.xlsx]输出-1各家归档耗时'!$A$45:$A$54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锡林</c:v>
                </c:pt>
                <c:pt idx="5">
                  <c:v>阜宁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'[集中报销汇报数据（202009）R.xlsx]输出-1各家归档耗时'!$H$45:$H$54</c:f>
              <c:numCache>
                <c:formatCode>0.00_ </c:formatCode>
                <c:ptCount val="10"/>
                <c:pt idx="0">
                  <c:v>4.15293659942697</c:v>
                </c:pt>
                <c:pt idx="1">
                  <c:v>0</c:v>
                </c:pt>
                <c:pt idx="2">
                  <c:v>6.34130957824949</c:v>
                </c:pt>
                <c:pt idx="3">
                  <c:v>4.26370445411047</c:v>
                </c:pt>
                <c:pt idx="4">
                  <c:v>3.18027197147166</c:v>
                </c:pt>
                <c:pt idx="5">
                  <c:v>4.80998719706475</c:v>
                </c:pt>
                <c:pt idx="6">
                  <c:v>3.00071820012885</c:v>
                </c:pt>
                <c:pt idx="7">
                  <c:v>3.0116403818973</c:v>
                </c:pt>
                <c:pt idx="8">
                  <c:v>3.11341847418456</c:v>
                </c:pt>
                <c:pt idx="9">
                  <c:v>3.63284496102451</c:v>
                </c:pt>
              </c:numCache>
            </c:numRef>
          </c:val>
        </c:ser>
        <c:ser>
          <c:idx val="7"/>
          <c:order val="7"/>
          <c:tx>
            <c:strRef>
              <c:f>'[集中报销汇报数据（202009）R.xlsx]输出-1各家归档耗时'!$I$44</c:f>
              <c:strCache>
                <c:ptCount val="1"/>
                <c:pt idx="0">
                  <c:v>2020年8月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'[集中报销汇报数据（202009）R.xlsx]输出-1各家归档耗时'!$A$45:$A$54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锡林</c:v>
                </c:pt>
                <c:pt idx="5">
                  <c:v>阜宁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'[集中报销汇报数据（202009）R.xlsx]输出-1各家归档耗时'!$I$45:$I$54</c:f>
              <c:numCache>
                <c:formatCode>0.00_ </c:formatCode>
                <c:ptCount val="10"/>
                <c:pt idx="0">
                  <c:v>5.40661205525257</c:v>
                </c:pt>
                <c:pt idx="1">
                  <c:v>0</c:v>
                </c:pt>
                <c:pt idx="2">
                  <c:v>7.1763025495385</c:v>
                </c:pt>
                <c:pt idx="3">
                  <c:v>3.52114012112532</c:v>
                </c:pt>
                <c:pt idx="4">
                  <c:v>3.69872845768241</c:v>
                </c:pt>
                <c:pt idx="5">
                  <c:v>5.73762409772904</c:v>
                </c:pt>
                <c:pt idx="6">
                  <c:v>5.5090229944366</c:v>
                </c:pt>
                <c:pt idx="7">
                  <c:v>3.37650350510095</c:v>
                </c:pt>
                <c:pt idx="8">
                  <c:v>2.99693962191244</c:v>
                </c:pt>
                <c:pt idx="9">
                  <c:v>4.08064476757308</c:v>
                </c:pt>
              </c:numCache>
            </c:numRef>
          </c:val>
        </c:ser>
        <c:ser>
          <c:idx val="8"/>
          <c:order val="8"/>
          <c:tx>
            <c:strRef>
              <c:f>'[集中报销汇报数据（202009）R.xlsx]输出-1各家归档耗时'!$J$44</c:f>
              <c:strCache>
                <c:ptCount val="1"/>
                <c:pt idx="0">
                  <c:v>2020年9月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'[集中报销汇报数据（202009）R.xlsx]输出-1各家归档耗时'!$A$45:$A$54</c:f>
              <c:strCache>
                <c:ptCount val="10"/>
                <c:pt idx="0">
                  <c:v>总部</c:v>
                </c:pt>
                <c:pt idx="1">
                  <c:v>北分</c:v>
                </c:pt>
                <c:pt idx="2">
                  <c:v>酒泉</c:v>
                </c:pt>
                <c:pt idx="3">
                  <c:v>白城</c:v>
                </c:pt>
                <c:pt idx="4">
                  <c:v>锡林</c:v>
                </c:pt>
                <c:pt idx="5">
                  <c:v>阜宁</c:v>
                </c:pt>
                <c:pt idx="6">
                  <c:v>萍乡</c:v>
                </c:pt>
                <c:pt idx="7">
                  <c:v>邯郸</c:v>
                </c:pt>
                <c:pt idx="8">
                  <c:v>瑞达</c:v>
                </c:pt>
                <c:pt idx="9">
                  <c:v>兴安盟</c:v>
                </c:pt>
              </c:strCache>
            </c:strRef>
          </c:cat>
          <c:val>
            <c:numRef>
              <c:f>'[集中报销汇报数据（202009）R.xlsx]输出-1各家归档耗时'!$J$45:$J$54</c:f>
              <c:numCache>
                <c:formatCode>0.00_ </c:formatCode>
                <c:ptCount val="10"/>
                <c:pt idx="0">
                  <c:v>3.94568335001872</c:v>
                </c:pt>
                <c:pt idx="1">
                  <c:v>0</c:v>
                </c:pt>
                <c:pt idx="2">
                  <c:v>5.02963478147015</c:v>
                </c:pt>
                <c:pt idx="3">
                  <c:v>3.1199371457359</c:v>
                </c:pt>
                <c:pt idx="4">
                  <c:v>2.8181632258997</c:v>
                </c:pt>
                <c:pt idx="5">
                  <c:v>4.7198284299933</c:v>
                </c:pt>
                <c:pt idx="6">
                  <c:v>3.25453490356059</c:v>
                </c:pt>
                <c:pt idx="7">
                  <c:v>3.19828339843205</c:v>
                </c:pt>
                <c:pt idx="8">
                  <c:v>4.41788150275535</c:v>
                </c:pt>
                <c:pt idx="9">
                  <c:v>4.28560616410684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7257984"/>
        <c:axId val="100804294"/>
      </c:barChart>
      <c:catAx>
        <c:axId val="9972579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100804294"/>
        <c:crosses val="autoZero"/>
        <c:auto val="1"/>
        <c:lblAlgn val="ctr"/>
        <c:lblOffset val="100"/>
        <c:noMultiLvlLbl val="0"/>
      </c:catAx>
      <c:valAx>
        <c:axId val="10080429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99725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8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cap="none" spc="0" normalizeH="0" baseline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 sz="1200" b="0" u="none" strike="noStrike" kern="1200" cap="none" spc="0" normalizeH="0">
          <a:solidFill>
            <a:schemeClr val="tx1"/>
          </a:solidFill>
          <a:uFill>
            <a:solidFill>
              <a:schemeClr val="tx1"/>
            </a:solidFill>
          </a:uFill>
        </a:defRPr>
      </a:pPr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2000"/>
              <a:t>2020年付款审批耗时（小时）</a:t>
            </a:r>
            <a:endParaRPr sz="2000"/>
          </a:p>
        </c:rich>
      </c:tx>
      <c:layout>
        <c:manualLayout>
          <c:xMode val="edge"/>
          <c:yMode val="edge"/>
          <c:x val="0.21518915565807"/>
          <c:y val="0.020227485638916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'[集中报销汇报数据（202009）R.xlsx]2020年数据'!$O$355</c:f>
              <c:strCache>
                <c:ptCount val="1"/>
                <c:pt idx="0">
                  <c:v>平均节点耗时（小时）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'[集中报销汇报数据（202009）R.xlsx]2020年数据'!$L$356:$L$364</c:f>
              <c:strCache>
                <c:ptCount val="9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  <c:pt idx="6">
                  <c:v>2020年7月</c:v>
                </c:pt>
                <c:pt idx="7">
                  <c:v>2020年8月</c:v>
                </c:pt>
                <c:pt idx="8">
                  <c:v>2020年9月</c:v>
                </c:pt>
              </c:strCache>
            </c:strRef>
          </c:cat>
          <c:val>
            <c:numRef>
              <c:f>'[集中报销汇报数据（202009）R.xlsx]2020年数据'!$O$356:$O$364</c:f>
              <c:numCache>
                <c:formatCode>0.00_ </c:formatCode>
                <c:ptCount val="9"/>
                <c:pt idx="0">
                  <c:v>8.52872812784988</c:v>
                </c:pt>
                <c:pt idx="1">
                  <c:v>4.35931372546157</c:v>
                </c:pt>
                <c:pt idx="2">
                  <c:v>7.95540780141984</c:v>
                </c:pt>
                <c:pt idx="3">
                  <c:v>2.94213797814369</c:v>
                </c:pt>
                <c:pt idx="4">
                  <c:v>9.83651041667241</c:v>
                </c:pt>
                <c:pt idx="5">
                  <c:v>2.32917241379237</c:v>
                </c:pt>
                <c:pt idx="6">
                  <c:v>4.52263112490406</c:v>
                </c:pt>
                <c:pt idx="7">
                  <c:v>4.8537463208216</c:v>
                </c:pt>
                <c:pt idx="8">
                  <c:v>3.00951834862484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5051667"/>
        <c:axId val="188234386"/>
      </c:barChart>
      <c:lineChart>
        <c:grouping val="standard"/>
        <c:varyColors val="0"/>
        <c:ser>
          <c:idx val="0"/>
          <c:order val="0"/>
          <c:tx>
            <c:strRef>
              <c:f>'[集中报销汇报数据（202009）R.xlsx]2020年数据'!$M$355</c:f>
              <c:strCache>
                <c:ptCount val="1"/>
                <c:pt idx="0">
                  <c:v>杨丽华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elete val="1"/>
          </c:dLbls>
          <c:cat>
            <c:numRef>
              <c:f>'[集中报销汇报数据（202009）R.xlsx]2020年数据'!$L$356:$L$364</c:f>
              <c:numCache>
                <c:ptCount val="0"/>
              </c:numCache>
            </c:numRef>
          </c:cat>
          <c:val>
            <c:numRef>
              <c:f>'[集中报销汇报数据（202009）R.xlsx]2020年数据'!$M$356:$M$364</c:f>
              <c:numCache>
                <c:formatCode>0.00_ </c:formatCode>
                <c:ptCount val="9"/>
                <c:pt idx="0">
                  <c:v>7.27310823761268</c:v>
                </c:pt>
                <c:pt idx="1">
                  <c:v>5.06735042729549</c:v>
                </c:pt>
                <c:pt idx="2">
                  <c:v>9.12809309307832</c:v>
                </c:pt>
                <c:pt idx="3">
                  <c:v>2.76049313359054</c:v>
                </c:pt>
                <c:pt idx="4">
                  <c:v>12.0512908496803</c:v>
                </c:pt>
                <c:pt idx="5">
                  <c:v>4.26975988700218</c:v>
                </c:pt>
                <c:pt idx="6">
                  <c:v>4.78367608835463</c:v>
                </c:pt>
                <c:pt idx="7">
                  <c:v>6.02901612902736</c:v>
                </c:pt>
                <c:pt idx="8">
                  <c:v>5.08806294326372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'[集中报销汇报数据（202009）R.xlsx]2020年数据'!$N$355</c:f>
              <c:strCache>
                <c:ptCount val="1"/>
                <c:pt idx="0">
                  <c:v>张蓉蓉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elete val="1"/>
          </c:dLbls>
          <c:cat>
            <c:numRef>
              <c:f>'[集中报销汇报数据（202009）R.xlsx]2020年数据'!$L$356:$L$364</c:f>
              <c:numCache>
                <c:ptCount val="0"/>
              </c:numCache>
            </c:numRef>
          </c:cat>
          <c:val>
            <c:numRef>
              <c:f>'[集中报销汇报数据（202009）R.xlsx]2020年数据'!$N$356:$N$364</c:f>
              <c:numCache>
                <c:formatCode>0.00_ </c:formatCode>
                <c:ptCount val="9"/>
                <c:pt idx="0">
                  <c:v>8.90028911577722</c:v>
                </c:pt>
                <c:pt idx="1">
                  <c:v>3.01231707319214</c:v>
                </c:pt>
                <c:pt idx="2">
                  <c:v>3.61647222228348</c:v>
                </c:pt>
                <c:pt idx="3">
                  <c:v>3.43202861951431</c:v>
                </c:pt>
                <c:pt idx="4">
                  <c:v>6.98893557423374</c:v>
                </c:pt>
                <c:pt idx="5">
                  <c:v>0.997839147287967</c:v>
                </c:pt>
                <c:pt idx="6">
                  <c:v>4.22701066960573</c:v>
                </c:pt>
                <c:pt idx="7">
                  <c:v>3.61451625094478</c:v>
                </c:pt>
                <c:pt idx="8">
                  <c:v>1.4338474462373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588161"/>
        <c:axId val="829855986"/>
      </c:lineChart>
      <c:catAx>
        <c:axId val="25505166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88234386"/>
        <c:crosses val="autoZero"/>
        <c:auto val="1"/>
        <c:lblAlgn val="ctr"/>
        <c:lblOffset val="100"/>
        <c:noMultiLvlLbl val="0"/>
      </c:catAx>
      <c:valAx>
        <c:axId val="188234386"/>
        <c:scaling>
          <c:orientation val="minMax"/>
          <c:max val="2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55051667"/>
        <c:crosses val="autoZero"/>
        <c:crossBetween val="between"/>
      </c:valAx>
      <c:catAx>
        <c:axId val="317588161"/>
        <c:scaling>
          <c:orientation val="minMax"/>
        </c:scaling>
        <c:delete val="1"/>
        <c:axPos val="t"/>
        <c:majorTickMark val="none"/>
        <c:minorTickMark val="none"/>
        <c:tickLblPos val="nextTo"/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29855986"/>
        <c:crosses val="max"/>
        <c:auto val="1"/>
        <c:lblAlgn val="ctr"/>
        <c:lblOffset val="100"/>
        <c:noMultiLvlLbl val="0"/>
      </c:catAx>
      <c:valAx>
        <c:axId val="829855986"/>
        <c:scaling>
          <c:orientation val="minMax"/>
        </c:scaling>
        <c:delete val="1"/>
        <c:axPos val="r"/>
        <c:numFmt formatCode="0.00_ 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17588161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2000"/>
              <a:t>2020年稽核审批耗时（小时）</a:t>
            </a:r>
            <a:endParaRPr sz="20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'[集中报销汇报数据（202009）R.xlsx]2020年数据'!$P$327</c:f>
              <c:strCache>
                <c:ptCount val="1"/>
                <c:pt idx="0">
                  <c:v>平均节点耗时（小时）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'[集中报销汇报数据（202009）R.xlsx]2020年数据'!$L$328:$L$336</c:f>
              <c:strCache>
                <c:ptCount val="9"/>
                <c:pt idx="0">
                  <c:v>2020年1月</c:v>
                </c:pt>
                <c:pt idx="1">
                  <c:v>2020年2月</c:v>
                </c:pt>
                <c:pt idx="2">
                  <c:v>2020年3月</c:v>
                </c:pt>
                <c:pt idx="3">
                  <c:v>2020年4月</c:v>
                </c:pt>
                <c:pt idx="4">
                  <c:v>2020年5月</c:v>
                </c:pt>
                <c:pt idx="5">
                  <c:v>2020年6月</c:v>
                </c:pt>
                <c:pt idx="6">
                  <c:v>2020年7月</c:v>
                </c:pt>
                <c:pt idx="7">
                  <c:v>2020年8月</c:v>
                </c:pt>
                <c:pt idx="8">
                  <c:v>2020年9月</c:v>
                </c:pt>
              </c:strCache>
            </c:strRef>
          </c:cat>
          <c:val>
            <c:numRef>
              <c:f>'[集中报销汇报数据（202009）R.xlsx]2020年数据'!$P$328:$P$336</c:f>
              <c:numCache>
                <c:formatCode>0.00_ </c:formatCode>
                <c:ptCount val="9"/>
                <c:pt idx="0">
                  <c:v>16.3739910902431</c:v>
                </c:pt>
                <c:pt idx="1">
                  <c:v>10.0898141340461</c:v>
                </c:pt>
                <c:pt idx="2">
                  <c:v>12.3147083333501</c:v>
                </c:pt>
                <c:pt idx="3">
                  <c:v>13.8529914529926</c:v>
                </c:pt>
                <c:pt idx="4">
                  <c:v>11.0830537749196</c:v>
                </c:pt>
                <c:pt idx="5">
                  <c:v>10.0786421670147</c:v>
                </c:pt>
                <c:pt idx="6">
                  <c:v>11.2041781450899</c:v>
                </c:pt>
                <c:pt idx="7">
                  <c:v>13.6344517543863</c:v>
                </c:pt>
                <c:pt idx="8">
                  <c:v>12.0790031152658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0"/>
        <c:axId val="766657415"/>
        <c:axId val="697912394"/>
      </c:barChart>
      <c:lineChart>
        <c:grouping val="standard"/>
        <c:varyColors val="0"/>
        <c:ser>
          <c:idx val="0"/>
          <c:order val="0"/>
          <c:tx>
            <c:strRef>
              <c:f>'[集中报销汇报数据（202009）R.xlsx]2020年数据'!$M$327</c:f>
              <c:strCache>
                <c:ptCount val="1"/>
                <c:pt idx="0">
                  <c:v>杨丽华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elete val="1"/>
          </c:dLbls>
          <c:cat>
            <c:numRef>
              <c:f>'[集中报销汇报数据（202009）R.xlsx]2020年数据'!$L$328:$L$336</c:f>
              <c:numCache>
                <c:ptCount val="0"/>
              </c:numCache>
            </c:numRef>
          </c:cat>
          <c:val>
            <c:numRef>
              <c:f>'[集中报销汇报数据（202009）R.xlsx]2020年数据'!$M$328:$M$336</c:f>
              <c:numCache>
                <c:formatCode>0.00_ </c:formatCode>
                <c:ptCount val="9"/>
                <c:pt idx="0">
                  <c:v>10.8720652174911</c:v>
                </c:pt>
                <c:pt idx="1">
                  <c:v>11.5649645391881</c:v>
                </c:pt>
                <c:pt idx="2">
                  <c:v>7.63639660501697</c:v>
                </c:pt>
                <c:pt idx="3">
                  <c:v>12.4516250000088</c:v>
                </c:pt>
                <c:pt idx="4">
                  <c:v>11.1200981620639</c:v>
                </c:pt>
                <c:pt idx="5">
                  <c:v>11.0289881980442</c:v>
                </c:pt>
                <c:pt idx="6">
                  <c:v>13.284092827006</c:v>
                </c:pt>
                <c:pt idx="7">
                  <c:v>11.9015392879116</c:v>
                </c:pt>
                <c:pt idx="8">
                  <c:v>12.8876062976365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'[集中报销汇报数据（202009）R.xlsx]2020年数据'!$N$327</c:f>
              <c:strCache>
                <c:ptCount val="1"/>
                <c:pt idx="0">
                  <c:v>张蓉蓉</c:v>
                </c:pt>
              </c:strCache>
            </c:strRef>
          </c:tx>
          <c:spPr>
            <a:ln w="28575" cap="rnd">
              <a:solidFill>
                <a:srgbClr val="CC141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C1415"/>
              </a:solidFill>
              <a:ln w="9525">
                <a:solidFill>
                  <a:srgbClr val="CC1415"/>
                </a:solidFill>
              </a:ln>
              <a:effectLst/>
            </c:spPr>
          </c:marker>
          <c:dLbls>
            <c:delete val="1"/>
          </c:dLbls>
          <c:cat>
            <c:numRef>
              <c:f>'[集中报销汇报数据（202009）R.xlsx]2020年数据'!$L$328:$L$336</c:f>
              <c:numCache>
                <c:ptCount val="0"/>
              </c:numCache>
            </c:numRef>
          </c:cat>
          <c:val>
            <c:numRef>
              <c:f>'[集中报销汇报数据（202009）R.xlsx]2020年数据'!$N$328:$N$336</c:f>
              <c:numCache>
                <c:formatCode>0.00_ </c:formatCode>
                <c:ptCount val="9"/>
                <c:pt idx="0">
                  <c:v>20.592134259353</c:v>
                </c:pt>
                <c:pt idx="1">
                  <c:v>9.31080212234193</c:v>
                </c:pt>
                <c:pt idx="2">
                  <c:v>13.6729278673823</c:v>
                </c:pt>
                <c:pt idx="3">
                  <c:v>14.3972114347339</c:v>
                </c:pt>
                <c:pt idx="4">
                  <c:v>11.0555291744157</c:v>
                </c:pt>
                <c:pt idx="5">
                  <c:v>8.65680663221851</c:v>
                </c:pt>
                <c:pt idx="6">
                  <c:v>9.60112195122283</c:v>
                </c:pt>
                <c:pt idx="7">
                  <c:v>15.3155833333296</c:v>
                </c:pt>
                <c:pt idx="8">
                  <c:v>12.6019564471941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'[集中报销汇报数据（202009）R.xlsx]2020年数据'!$O$327</c:f>
              <c:strCache>
                <c:ptCount val="1"/>
                <c:pt idx="0">
                  <c:v>徐艺伦</c:v>
                </c:pt>
              </c:strCache>
            </c:strRef>
          </c:tx>
          <c:spPr>
            <a:ln w="28575" cap="rnd">
              <a:solidFill>
                <a:srgbClr val="D59B9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59B9A"/>
              </a:solidFill>
              <a:ln w="9525">
                <a:solidFill>
                  <a:srgbClr val="D59B9A"/>
                </a:solidFill>
              </a:ln>
              <a:effectLst/>
            </c:spPr>
          </c:marker>
          <c:dLbls>
            <c:delete val="1"/>
          </c:dLbls>
          <c:cat>
            <c:numRef>
              <c:f>'[集中报销汇报数据（202009）R.xlsx]2020年数据'!$L$328:$L$336</c:f>
              <c:numCache>
                <c:ptCount val="0"/>
              </c:numCache>
            </c:numRef>
          </c:cat>
          <c:val>
            <c:numRef>
              <c:f>'[集中报销汇报数据（202009）R.xlsx]2020年数据'!$O$328:$O$336</c:f>
              <c:numCache>
                <c:formatCode>General</c:formatCode>
                <c:ptCount val="9"/>
                <c:pt idx="7" c:formatCode="0.00_ ">
                  <c:v>14.5953065134055</c:v>
                </c:pt>
                <c:pt idx="8" c:formatCode="0.00_ ">
                  <c:v>8.86336226850471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8533510"/>
        <c:axId val="374792956"/>
      </c:lineChart>
      <c:catAx>
        <c:axId val="76665741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97912394"/>
        <c:crosses val="autoZero"/>
        <c:auto val="1"/>
        <c:lblAlgn val="ctr"/>
        <c:lblOffset val="100"/>
        <c:noMultiLvlLbl val="0"/>
      </c:catAx>
      <c:valAx>
        <c:axId val="697912394"/>
        <c:scaling>
          <c:orientation val="minMax"/>
          <c:max val="2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66657415"/>
        <c:crosses val="autoZero"/>
        <c:crossBetween val="between"/>
      </c:valAx>
      <c:catAx>
        <c:axId val="938533510"/>
        <c:scaling>
          <c:orientation val="minMax"/>
        </c:scaling>
        <c:delete val="1"/>
        <c:axPos val="t"/>
        <c:majorTickMark val="none"/>
        <c:minorTickMark val="none"/>
        <c:tickLblPos val="nextTo"/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74792956"/>
        <c:crosses val="max"/>
        <c:auto val="1"/>
        <c:lblAlgn val="ctr"/>
        <c:lblOffset val="100"/>
        <c:noMultiLvlLbl val="0"/>
      </c:catAx>
      <c:valAx>
        <c:axId val="374792956"/>
        <c:scaling>
          <c:orientation val="minMax"/>
        </c:scaling>
        <c:delete val="1"/>
        <c:axPos val="r"/>
        <c:numFmt formatCode="0.00_ 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3853351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[集中报销汇报数据（202009）R.xlsx]输出-2各节点!数据透视表2</c:name>
    <c:fmtId val="-1"/>
  </c:pivotSource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4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  <a:r>
              <a:rPr lang="en-US" altLang="zh-CN" sz="2000" b="0" u="none" strike="noStrike" cap="none" normalizeH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2020</a:t>
            </a:r>
            <a:r>
              <a:rPr altLang="en-US" sz="2000" b="0" u="none" strike="noStrike" cap="none" normalizeH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年全年</a:t>
            </a:r>
            <a:r>
              <a:rPr lang="zh-CN" altLang="en-US" sz="2000" b="0" u="none" strike="noStrike" cap="none" normalizeH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各节点平均耗时</a:t>
            </a:r>
            <a:r>
              <a:rPr lang="en-US" altLang="zh-CN" sz="2000" b="0" u="none" strike="noStrike" cap="none" normalizeH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-</a:t>
            </a:r>
            <a:r>
              <a:rPr lang="zh-CN" altLang="en-US" sz="2000" b="0" u="none" strike="noStrike" cap="none" normalizeH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全公司（小时）</a:t>
            </a:r>
            <a:endParaRPr lang="zh-CN" altLang="en-US" sz="2000" b="0" u="none" strike="noStrike" cap="none" normalizeH="0">
              <a:solidFill>
                <a:schemeClr val="tx1"/>
              </a:solidFill>
              <a:uFill>
                <a:solidFill>
                  <a:schemeClr val="tx1"/>
                </a:solidFill>
              </a:uFill>
            </a:endParaRPr>
          </a:p>
        </c:rich>
      </c:tx>
      <c:layout>
        <c:manualLayout>
          <c:xMode val="edge"/>
          <c:yMode val="edge"/>
          <c:x val="0.274866468964804"/>
          <c:y val="0.022638563216254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19223727572318"/>
          <c:y val="0.196629213483146"/>
          <c:w val="0.934224337849384"/>
          <c:h val="0.592476795310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'[集中报销汇报数据（202009）R.xlsx]输出-2各节点'!$B$5:$B$6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'[集中报销汇报数据（202009）R.xlsx]输出-2各节点'!$A$7:$A$17</c:f>
              <c:strCache>
                <c:ptCount val="10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3.3-成本中心负责人/部门经理审批</c:v>
                </c:pt>
                <c:pt idx="5">
                  <c:v>4-财务经理审批</c:v>
                </c:pt>
                <c:pt idx="6">
                  <c:v>5.1-成本中心分管/主管高管审批</c:v>
                </c:pt>
                <c:pt idx="7">
                  <c:v>5.2-总经理审批</c:v>
                </c:pt>
                <c:pt idx="8">
                  <c:v>6-报销中心稽核</c:v>
                </c:pt>
                <c:pt idx="9">
                  <c:v>7-报销中心付款</c:v>
                </c:pt>
              </c:strCache>
            </c:strRef>
          </c:cat>
          <c:val>
            <c:numRef>
              <c:f>'[集中报销汇报数据（202009）R.xlsx]输出-2各节点'!$B$7:$B$17</c:f>
              <c:numCache>
                <c:formatCode>0.00_ </c:formatCode>
                <c:ptCount val="10"/>
                <c:pt idx="0">
                  <c:v>9.62103276353123</c:v>
                </c:pt>
                <c:pt idx="1">
                  <c:v>20.0225705127881</c:v>
                </c:pt>
                <c:pt idx="2">
                  <c:v>10.0771099290256</c:v>
                </c:pt>
                <c:pt idx="3">
                  <c:v>8.87162345679632</c:v>
                </c:pt>
                <c:pt idx="4">
                  <c:v>9.13834376188604</c:v>
                </c:pt>
                <c:pt idx="5">
                  <c:v>8.25998223519229</c:v>
                </c:pt>
                <c:pt idx="6">
                  <c:v>5.22426131688084</c:v>
                </c:pt>
                <c:pt idx="7">
                  <c:v>10.1089024389785</c:v>
                </c:pt>
                <c:pt idx="8">
                  <c:v>16.8857127700182</c:v>
                </c:pt>
                <c:pt idx="9">
                  <c:v>9.24822331166224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'[集中报销汇报数据（202009）R.xlsx]输出-2各节点'!$C$5:$C$6</c:f>
              <c:strCache>
                <c:ptCount val="1"/>
                <c:pt idx="0">
                  <c:v>2020年2月</c:v>
                </c:pt>
              </c:strCache>
            </c:strRef>
          </c:tx>
          <c:spPr>
            <a:solidFill>
              <a:srgbClr val="D0C4A2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'[集中报销汇报数据（202009）R.xlsx]输出-2各节点'!$A$7:$A$17</c:f>
              <c:strCache>
                <c:ptCount val="10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3.3-成本中心负责人/部门经理审批</c:v>
                </c:pt>
                <c:pt idx="5">
                  <c:v>4-财务经理审批</c:v>
                </c:pt>
                <c:pt idx="6">
                  <c:v>5.1-成本中心分管/主管高管审批</c:v>
                </c:pt>
                <c:pt idx="7">
                  <c:v>5.2-总经理审批</c:v>
                </c:pt>
                <c:pt idx="8">
                  <c:v>6-报销中心稽核</c:v>
                </c:pt>
                <c:pt idx="9">
                  <c:v>7-报销中心付款</c:v>
                </c:pt>
              </c:strCache>
            </c:strRef>
          </c:cat>
          <c:val>
            <c:numRef>
              <c:f>'[集中报销汇报数据（202009）R.xlsx]输出-2各节点'!$C$7:$C$17</c:f>
              <c:numCache>
                <c:formatCode>0.00_ </c:formatCode>
                <c:ptCount val="10"/>
                <c:pt idx="0">
                  <c:v>8.20832594560318</c:v>
                </c:pt>
                <c:pt idx="1">
                  <c:v>27.8148689728095</c:v>
                </c:pt>
                <c:pt idx="2">
                  <c:v>11.3990277777339</c:v>
                </c:pt>
                <c:pt idx="3">
                  <c:v>27.4422222219457</c:v>
                </c:pt>
                <c:pt idx="4">
                  <c:v>15.3294444443833</c:v>
                </c:pt>
                <c:pt idx="5">
                  <c:v>16.3246246246523</c:v>
                </c:pt>
                <c:pt idx="6">
                  <c:v>10.3043615984436</c:v>
                </c:pt>
                <c:pt idx="7">
                  <c:v>8.67441506410027</c:v>
                </c:pt>
                <c:pt idx="8">
                  <c:v>9.92412669870461</c:v>
                </c:pt>
                <c:pt idx="9">
                  <c:v>4.35931372546157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'[集中报销汇报数据（202009）R.xlsx]输出-2各节点'!$D$5:$D$6</c:f>
              <c:strCache>
                <c:ptCount val="1"/>
                <c:pt idx="0">
                  <c:v>2020年3月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'[集中报销汇报数据（202009）R.xlsx]输出-2各节点'!$A$7:$A$17</c:f>
              <c:strCache>
                <c:ptCount val="10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3.3-成本中心负责人/部门经理审批</c:v>
                </c:pt>
                <c:pt idx="5">
                  <c:v>4-财务经理审批</c:v>
                </c:pt>
                <c:pt idx="6">
                  <c:v>5.1-成本中心分管/主管高管审批</c:v>
                </c:pt>
                <c:pt idx="7">
                  <c:v>5.2-总经理审批</c:v>
                </c:pt>
                <c:pt idx="8">
                  <c:v>6-报销中心稽核</c:v>
                </c:pt>
                <c:pt idx="9">
                  <c:v>7-报销中心付款</c:v>
                </c:pt>
              </c:strCache>
            </c:strRef>
          </c:cat>
          <c:val>
            <c:numRef>
              <c:f>'[集中报销汇报数据（202009）R.xlsx]输出-2各节点'!$D$7:$D$17</c:f>
              <c:numCache>
                <c:formatCode>0.00_ </c:formatCode>
                <c:ptCount val="10"/>
                <c:pt idx="0">
                  <c:v>14.9908634992387</c:v>
                </c:pt>
                <c:pt idx="1">
                  <c:v>27.8524063180646</c:v>
                </c:pt>
                <c:pt idx="2">
                  <c:v>15.8377777777787</c:v>
                </c:pt>
                <c:pt idx="3">
                  <c:v>7.95648148149485</c:v>
                </c:pt>
                <c:pt idx="4">
                  <c:v>20.9673974116228</c:v>
                </c:pt>
                <c:pt idx="5">
                  <c:v>26.3618393393864</c:v>
                </c:pt>
                <c:pt idx="6">
                  <c:v>14.0229214560622</c:v>
                </c:pt>
                <c:pt idx="7">
                  <c:v>13.1637187009406</c:v>
                </c:pt>
                <c:pt idx="8">
                  <c:v>12.3147083333501</c:v>
                </c:pt>
                <c:pt idx="9">
                  <c:v>7.95540780141984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'[集中报销汇报数据（202009）R.xlsx]输出-2各节点'!$E$5:$E$6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'[集中报销汇报数据（202009）R.xlsx]输出-2各节点'!$A$7:$A$17</c:f>
              <c:strCache>
                <c:ptCount val="10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3.3-成本中心负责人/部门经理审批</c:v>
                </c:pt>
                <c:pt idx="5">
                  <c:v>4-财务经理审批</c:v>
                </c:pt>
                <c:pt idx="6">
                  <c:v>5.1-成本中心分管/主管高管审批</c:v>
                </c:pt>
                <c:pt idx="7">
                  <c:v>5.2-总经理审批</c:v>
                </c:pt>
                <c:pt idx="8">
                  <c:v>6-报销中心稽核</c:v>
                </c:pt>
                <c:pt idx="9">
                  <c:v>7-报销中心付款</c:v>
                </c:pt>
              </c:strCache>
            </c:strRef>
          </c:cat>
          <c:val>
            <c:numRef>
              <c:f>'[集中报销汇报数据（202009）R.xlsx]输出-2各节点'!$E$7:$E$17</c:f>
              <c:numCache>
                <c:formatCode>0.00_ </c:formatCode>
                <c:ptCount val="10"/>
                <c:pt idx="0">
                  <c:v>21.4186263736254</c:v>
                </c:pt>
                <c:pt idx="1">
                  <c:v>34.9435247747751</c:v>
                </c:pt>
                <c:pt idx="2">
                  <c:v>4.84234126984042</c:v>
                </c:pt>
                <c:pt idx="3">
                  <c:v>17.4874206349902</c:v>
                </c:pt>
                <c:pt idx="4">
                  <c:v>13.0956648745544</c:v>
                </c:pt>
                <c:pt idx="5">
                  <c:v>19.7990252976207</c:v>
                </c:pt>
                <c:pt idx="6">
                  <c:v>7.72702469135402</c:v>
                </c:pt>
                <c:pt idx="7">
                  <c:v>10.3277522935788</c:v>
                </c:pt>
                <c:pt idx="8">
                  <c:v>13.8529914529926</c:v>
                </c:pt>
                <c:pt idx="9">
                  <c:v>2.91907859078705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'[集中报销汇报数据（202009）R.xlsx]输出-2各节点'!$F$5:$F$6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D59B9A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'[集中报销汇报数据（202009）R.xlsx]输出-2各节点'!$A$7:$A$17</c:f>
              <c:strCache>
                <c:ptCount val="10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3.3-成本中心负责人/部门经理审批</c:v>
                </c:pt>
                <c:pt idx="5">
                  <c:v>4-财务经理审批</c:v>
                </c:pt>
                <c:pt idx="6">
                  <c:v>5.1-成本中心分管/主管高管审批</c:v>
                </c:pt>
                <c:pt idx="7">
                  <c:v>5.2-总经理审批</c:v>
                </c:pt>
                <c:pt idx="8">
                  <c:v>6-报销中心稽核</c:v>
                </c:pt>
                <c:pt idx="9">
                  <c:v>7-报销中心付款</c:v>
                </c:pt>
              </c:strCache>
            </c:strRef>
          </c:cat>
          <c:val>
            <c:numRef>
              <c:f>'[集中报销汇报数据（202009）R.xlsx]输出-2各节点'!$F$7:$F$17</c:f>
              <c:numCache>
                <c:formatCode>0.00_ </c:formatCode>
                <c:ptCount val="10"/>
                <c:pt idx="0">
                  <c:v>18.4858864165222</c:v>
                </c:pt>
                <c:pt idx="1">
                  <c:v>33.5874303944287</c:v>
                </c:pt>
                <c:pt idx="2">
                  <c:v>7.34947222218615</c:v>
                </c:pt>
                <c:pt idx="3">
                  <c:v>5.53097222226642</c:v>
                </c:pt>
                <c:pt idx="4">
                  <c:v>9.63241472475777</c:v>
                </c:pt>
                <c:pt idx="5">
                  <c:v>24.459470702039</c:v>
                </c:pt>
                <c:pt idx="6">
                  <c:v>8.95069664903262</c:v>
                </c:pt>
                <c:pt idx="7">
                  <c:v>15.247791327918</c:v>
                </c:pt>
                <c:pt idx="8">
                  <c:v>11.0830537749196</c:v>
                </c:pt>
                <c:pt idx="9">
                  <c:v>9.81500508751052</c:v>
                </c:pt>
              </c:numCache>
            </c:numRef>
          </c:val>
        </c:ser>
        <c:ser>
          <c:idx val="5"/>
          <c:order val="5"/>
          <c:tx>
            <c:strRef>
              <c:f>'[集中报销汇报数据（202009）R.xlsx]输出-2各节点'!$G$5:$G$6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FFE699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'[集中报销汇报数据（202009）R.xlsx]输出-2各节点'!$A$7:$A$17</c:f>
              <c:strCache>
                <c:ptCount val="10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3.3-成本中心负责人/部门经理审批</c:v>
                </c:pt>
                <c:pt idx="5">
                  <c:v>4-财务经理审批</c:v>
                </c:pt>
                <c:pt idx="6">
                  <c:v>5.1-成本中心分管/主管高管审批</c:v>
                </c:pt>
                <c:pt idx="7">
                  <c:v>5.2-总经理审批</c:v>
                </c:pt>
                <c:pt idx="8">
                  <c:v>6-报销中心稽核</c:v>
                </c:pt>
                <c:pt idx="9">
                  <c:v>7-报销中心付款</c:v>
                </c:pt>
              </c:strCache>
            </c:strRef>
          </c:cat>
          <c:val>
            <c:numRef>
              <c:f>'[集中报销汇报数据（202009）R.xlsx]输出-2各节点'!$G$7:$G$17</c:f>
              <c:numCache>
                <c:formatCode>0.00_ </c:formatCode>
                <c:ptCount val="10"/>
                <c:pt idx="0">
                  <c:v>10.1974029629584</c:v>
                </c:pt>
                <c:pt idx="1">
                  <c:v>30.2660547504075</c:v>
                </c:pt>
                <c:pt idx="2">
                  <c:v>11.7020833333406</c:v>
                </c:pt>
                <c:pt idx="3">
                  <c:v>1.95712418301606</c:v>
                </c:pt>
                <c:pt idx="4">
                  <c:v>12.1944031084682</c:v>
                </c:pt>
                <c:pt idx="5">
                  <c:v>11.5681107549809</c:v>
                </c:pt>
                <c:pt idx="6">
                  <c:v>7.08940307327337</c:v>
                </c:pt>
                <c:pt idx="7">
                  <c:v>13.2903896103883</c:v>
                </c:pt>
                <c:pt idx="8">
                  <c:v>10.0786421670147</c:v>
                </c:pt>
                <c:pt idx="9">
                  <c:v>2.47825627853836</c:v>
                </c:pt>
              </c:numCache>
            </c:numRef>
          </c:val>
        </c:ser>
        <c:ser>
          <c:idx val="6"/>
          <c:order val="6"/>
          <c:tx>
            <c:strRef>
              <c:f>'[集中报销汇报数据（202009）R.xlsx]输出-2各节点'!$H$5:$H$6</c:f>
              <c:strCache>
                <c:ptCount val="1"/>
                <c:pt idx="0">
                  <c:v>2020年7月</c:v>
                </c:pt>
              </c:strCache>
            </c:strRef>
          </c:tx>
          <c:spPr>
            <a:solidFill>
              <a:srgbClr val="F4B183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'[集中报销汇报数据（202009）R.xlsx]输出-2各节点'!$A$7:$A$17</c:f>
              <c:strCache>
                <c:ptCount val="10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3.3-成本中心负责人/部门经理审批</c:v>
                </c:pt>
                <c:pt idx="5">
                  <c:v>4-财务经理审批</c:v>
                </c:pt>
                <c:pt idx="6">
                  <c:v>5.1-成本中心分管/主管高管审批</c:v>
                </c:pt>
                <c:pt idx="7">
                  <c:v>5.2-总经理审批</c:v>
                </c:pt>
                <c:pt idx="8">
                  <c:v>6-报销中心稽核</c:v>
                </c:pt>
                <c:pt idx="9">
                  <c:v>7-报销中心付款</c:v>
                </c:pt>
              </c:strCache>
            </c:strRef>
          </c:cat>
          <c:val>
            <c:numRef>
              <c:f>'[集中报销汇报数据（202009）R.xlsx]输出-2各节点'!$H$7:$H$17</c:f>
              <c:numCache>
                <c:formatCode>0.00_ </c:formatCode>
                <c:ptCount val="10"/>
                <c:pt idx="0">
                  <c:v>13.3518171296298</c:v>
                </c:pt>
                <c:pt idx="1">
                  <c:v>23.662463381458</c:v>
                </c:pt>
                <c:pt idx="2">
                  <c:v>10.0935937499926</c:v>
                </c:pt>
                <c:pt idx="3">
                  <c:v>12.6269965277715</c:v>
                </c:pt>
                <c:pt idx="4">
                  <c:v>12.8193632143885</c:v>
                </c:pt>
                <c:pt idx="5">
                  <c:v>9.81046497584548</c:v>
                </c:pt>
                <c:pt idx="6">
                  <c:v>9.86974235104509</c:v>
                </c:pt>
                <c:pt idx="7">
                  <c:v>10.7672179813405</c:v>
                </c:pt>
                <c:pt idx="8">
                  <c:v>11.1386217075414</c:v>
                </c:pt>
                <c:pt idx="9">
                  <c:v>4.44533021959056</c:v>
                </c:pt>
              </c:numCache>
            </c:numRef>
          </c:val>
        </c:ser>
        <c:ser>
          <c:idx val="7"/>
          <c:order val="7"/>
          <c:tx>
            <c:strRef>
              <c:f>'[集中报销汇报数据（202009）R.xlsx]输出-2各节点'!$I$5:$I$6</c:f>
              <c:strCache>
                <c:ptCount val="1"/>
                <c:pt idx="0">
                  <c:v>2020年8月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'[集中报销汇报数据（202009）R.xlsx]输出-2各节点'!$A$7:$A$17</c:f>
              <c:strCache>
                <c:ptCount val="10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3.3-成本中心负责人/部门经理审批</c:v>
                </c:pt>
                <c:pt idx="5">
                  <c:v>4-财务经理审批</c:v>
                </c:pt>
                <c:pt idx="6">
                  <c:v>5.1-成本中心分管/主管高管审批</c:v>
                </c:pt>
                <c:pt idx="7">
                  <c:v>5.2-总经理审批</c:v>
                </c:pt>
                <c:pt idx="8">
                  <c:v>6-报销中心稽核</c:v>
                </c:pt>
                <c:pt idx="9">
                  <c:v>7-报销中心付款</c:v>
                </c:pt>
              </c:strCache>
            </c:strRef>
          </c:cat>
          <c:val>
            <c:numRef>
              <c:f>'[集中报销汇报数据（202009）R.xlsx]输出-2各节点'!$I$7:$I$17</c:f>
              <c:numCache>
                <c:formatCode>0.00_ </c:formatCode>
                <c:ptCount val="10"/>
                <c:pt idx="0">
                  <c:v>35.7900857338797</c:v>
                </c:pt>
                <c:pt idx="1">
                  <c:v>26.3413818860896</c:v>
                </c:pt>
                <c:pt idx="2">
                  <c:v>6.81717171717901</c:v>
                </c:pt>
                <c:pt idx="3">
                  <c:v>7.89476562499295</c:v>
                </c:pt>
                <c:pt idx="4">
                  <c:v>10.3152369477884</c:v>
                </c:pt>
                <c:pt idx="5">
                  <c:v>14.539551127218</c:v>
                </c:pt>
                <c:pt idx="6">
                  <c:v>6.82148491083838</c:v>
                </c:pt>
                <c:pt idx="7">
                  <c:v>15.2481182447086</c:v>
                </c:pt>
                <c:pt idx="8">
                  <c:v>13.6686776620372</c:v>
                </c:pt>
                <c:pt idx="9">
                  <c:v>4.90461037770181</c:v>
                </c:pt>
              </c:numCache>
            </c:numRef>
          </c:val>
        </c:ser>
        <c:ser>
          <c:idx val="8"/>
          <c:order val="8"/>
          <c:tx>
            <c:strRef>
              <c:f>'[集中报销汇报数据（202009）R.xlsx]输出-2各节点'!$J$5:$J$6</c:f>
              <c:strCache>
                <c:ptCount val="1"/>
                <c:pt idx="0">
                  <c:v>2020年9月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'[集中报销汇报数据（202009）R.xlsx]输出-2各节点'!$A$7:$A$17</c:f>
              <c:strCache>
                <c:ptCount val="10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3.3-成本中心负责人/部门经理审批</c:v>
                </c:pt>
                <c:pt idx="5">
                  <c:v>4-财务经理审批</c:v>
                </c:pt>
                <c:pt idx="6">
                  <c:v>5.1-成本中心分管/主管高管审批</c:v>
                </c:pt>
                <c:pt idx="7">
                  <c:v>5.2-总经理审批</c:v>
                </c:pt>
                <c:pt idx="8">
                  <c:v>6-报销中心稽核</c:v>
                </c:pt>
                <c:pt idx="9">
                  <c:v>7-报销中心付款</c:v>
                </c:pt>
              </c:strCache>
            </c:strRef>
          </c:cat>
          <c:val>
            <c:numRef>
              <c:f>'[集中报销汇报数据（202009）R.xlsx]输出-2各节点'!$J$7:$J$17</c:f>
              <c:numCache>
                <c:formatCode>0.00_ </c:formatCode>
                <c:ptCount val="10"/>
                <c:pt idx="0">
                  <c:v>13.1951156690759</c:v>
                </c:pt>
                <c:pt idx="1">
                  <c:v>19.5249126778771</c:v>
                </c:pt>
                <c:pt idx="2">
                  <c:v>16.2556451613031</c:v>
                </c:pt>
                <c:pt idx="3">
                  <c:v>10.2650815217412</c:v>
                </c:pt>
                <c:pt idx="4">
                  <c:v>11.8786357367991</c:v>
                </c:pt>
                <c:pt idx="5">
                  <c:v>9.2797415611742</c:v>
                </c:pt>
                <c:pt idx="6">
                  <c:v>10.0038329604818</c:v>
                </c:pt>
                <c:pt idx="7">
                  <c:v>9.51650037793312</c:v>
                </c:pt>
                <c:pt idx="8">
                  <c:v>12.1610729746453</c:v>
                </c:pt>
                <c:pt idx="9">
                  <c:v>3.00360475464133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73934944"/>
        <c:axId val="-1373932224"/>
      </c:barChart>
      <c:catAx>
        <c:axId val="-1373934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-1373932224"/>
        <c:crosses val="autoZero"/>
        <c:auto val="1"/>
        <c:lblAlgn val="ctr"/>
        <c:lblOffset val="100"/>
        <c:noMultiLvlLbl val="0"/>
      </c:catAx>
      <c:valAx>
        <c:axId val="-1373932224"/>
        <c:scaling>
          <c:orientation val="minMax"/>
          <c:max val="40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-1373934944"/>
        <c:crosses val="autoZero"/>
        <c:crossBetween val="between"/>
        <c:majorUnit val="12"/>
      </c:valAx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8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0504088856340779"/>
          <c:y val="0.112237420615535"/>
          <c:w val="0.897290369827902"/>
          <c:h val="0.0548363458720078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cap="none" spc="0" normalizeH="0" baseline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ln w="9525" cap="flat" cmpd="sng" algn="ctr">
      <a:noFill/>
      <a:prstDash val="solid"/>
      <a:round/>
    </a:ln>
  </c:spPr>
  <c:txPr>
    <a:bodyPr/>
    <a:lstStyle/>
    <a:p>
      <a:pPr>
        <a:defRPr lang="zh-CN" sz="1200" b="0" u="none" strike="noStrike" kern="1200" cap="none" spc="0" normalizeH="0">
          <a:solidFill>
            <a:schemeClr val="tx1"/>
          </a:solidFill>
          <a:uFill>
            <a:solidFill>
              <a:schemeClr val="tx1"/>
            </a:solidFill>
          </a:uFill>
        </a:defRPr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2000">
                <a:solidFill>
                  <a:schemeClr val="tx1"/>
                </a:solidFill>
              </a:rPr>
              <a:t>总部报销流程归档耗时趋势图（天）</a:t>
            </a:r>
            <a:endParaRPr lang="zh-CN" altLang="en-US" sz="200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698533047634745"/>
          <c:y val="0.275606641123883"/>
          <c:w val="0.927674303609692"/>
          <c:h val="0.586768837803321"/>
        </c:manualLayout>
      </c:layout>
      <c:lineChart>
        <c:grouping val="standard"/>
        <c:varyColors val="0"/>
        <c:ser>
          <c:idx val="0"/>
          <c:order val="0"/>
          <c:tx>
            <c:strRef>
              <c:f>'[集中报销汇报数据（202009）R.xlsx]输出-1各家归档耗时'!$A$45</c:f>
              <c:strCache>
                <c:ptCount val="1"/>
                <c:pt idx="0">
                  <c:v>总部</c:v>
                </c:pt>
              </c:strCache>
            </c:strRef>
          </c:tx>
          <c:spPr>
            <a:ln w="28575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pPr>
              <a:solidFill>
                <a:srgbClr val="C00000"/>
              </a:solidFill>
              <a:ln w="6350" cap="flat" cmpd="sng" algn="ctr">
                <a:solidFill>
                  <a:srgbClr val="C00000"/>
                </a:solidFill>
                <a:prstDash val="solid"/>
                <a:round/>
              </a:ln>
            </c:spPr>
          </c:marker>
          <c:dLbls>
            <c:dLbl>
              <c:idx val="8"/>
              <c:layout>
                <c:manualLayout>
                  <c:x val="-0.0309873083896489"/>
                  <c:y val="0.09220945083014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'[集中报销汇报数据（202009）R.xlsx]输出-1各家归档耗时'!$B$44:$Q$44</c15:sqref>
                  </c15:fullRef>
                </c:ext>
              </c:extLst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'输出-1各家归档耗时'!$B$45:$Q$45</c15:sqref>
                  </c15:fullRef>
                </c:ext>
              </c:extLst>
              <c:f>'[集中报销汇报数据（202009）R.xlsx]输出-1各家归档耗时'!$B$45:$J$45</c:f>
              <c:numCache>
                <c:formatCode>0.00_ </c:formatCode>
                <c:ptCount val="9"/>
                <c:pt idx="0">
                  <c:v>3.39194494217129</c:v>
                </c:pt>
                <c:pt idx="1">
                  <c:v>4.36691836148727</c:v>
                </c:pt>
                <c:pt idx="2">
                  <c:v>6.11346659885993</c:v>
                </c:pt>
                <c:pt idx="3">
                  <c:v>5.91202231432265</c:v>
                </c:pt>
                <c:pt idx="4">
                  <c:v>4.52579300112674</c:v>
                </c:pt>
                <c:pt idx="5">
                  <c:v>3.09778136152267</c:v>
                </c:pt>
                <c:pt idx="6">
                  <c:v>4.15293659942697</c:v>
                </c:pt>
                <c:pt idx="7">
                  <c:v>5.40661205525257</c:v>
                </c:pt>
                <c:pt idx="8">
                  <c:v>3.94568335001872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'[集中报销汇报数据（202009）R.xlsx]输出-1各家归档耗时'!$A$56</c:f>
              <c:strCache>
                <c:ptCount val="1"/>
                <c:pt idx="0">
                  <c:v>标准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'[集中报销汇报数据（202009）R.xlsx]输出-1各家归档耗时'!$B$44:$Q$44</c15:sqref>
                  </c15:fullRef>
                </c:ext>
              </c:extLst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'输出-1各家归档耗时'!$B$56:$Q$56</c15:sqref>
                  </c15:fullRef>
                </c:ext>
              </c:extLst>
              <c:f>'[集中报销汇报数据（202009）R.xlsx]输出-1各家归档耗时'!$B$56:$J$56</c:f>
              <c:numCache>
                <c:formatCode>0.00</c:formatCode>
                <c:ptCount val="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'[集中报销汇报数据（202009）R.xlsx]输出-1各家归档耗时'!$A$57</c:f>
              <c:strCache>
                <c:ptCount val="1"/>
                <c:pt idx="0">
                  <c:v>公司平均值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'[集中报销汇报数据（202009）R.xlsx]输出-1各家归档耗时'!$B$44:$Q$44</c15:sqref>
                  </c15:fullRef>
                </c:ext>
              </c:extLst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'输出-1各家归档耗时'!$B$57:$Q$57</c15:sqref>
                  </c15:fullRef>
                </c:ext>
              </c:extLst>
              <c:f>'[集中报销汇报数据（202009）R.xlsx]输出-1各家归档耗时'!$B$57:$J$57</c:f>
              <c:numCache>
                <c:formatCode>0.00_ </c:formatCode>
                <c:ptCount val="9"/>
                <c:pt idx="0">
                  <c:v>4.32025810135383</c:v>
                </c:pt>
                <c:pt idx="1">
                  <c:v>4.32025810135383</c:v>
                </c:pt>
                <c:pt idx="2">
                  <c:v>4.32025810135383</c:v>
                </c:pt>
                <c:pt idx="3">
                  <c:v>4.32025810135383</c:v>
                </c:pt>
                <c:pt idx="4">
                  <c:v>4.32025810135383</c:v>
                </c:pt>
                <c:pt idx="5">
                  <c:v>4.32025810135383</c:v>
                </c:pt>
                <c:pt idx="6">
                  <c:v>4.32025810135383</c:v>
                </c:pt>
                <c:pt idx="7">
                  <c:v>4.32025810135383</c:v>
                </c:pt>
                <c:pt idx="8">
                  <c:v>4.32025810135383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62829792"/>
        <c:axId val="-1362825440"/>
      </c:lineChart>
      <c:catAx>
        <c:axId val="-136282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62825440"/>
        <c:crosses val="autoZero"/>
        <c:auto val="1"/>
        <c:lblAlgn val="ctr"/>
        <c:lblOffset val="100"/>
        <c:noMultiLvlLbl val="0"/>
      </c:catAx>
      <c:valAx>
        <c:axId val="-1362825440"/>
        <c:scaling>
          <c:orientation val="minMax"/>
          <c:max val="7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.00_);[Red]\(#,##0.00\)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6282979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0884736119932"/>
          <c:y val="0.158333333333334"/>
          <c:w val="0.317335977782678"/>
          <c:h val="0.09492381160688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[集中报销汇报数据（202009）R.xlsx]输出-2各节点!数据透视表13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756078182107103"/>
          <c:y val="0.237659963436929"/>
          <c:w val="0.873621484188781"/>
          <c:h val="0.59200835727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'[集中报销汇报数据（202009）R.xlsx]输出-2各节点'!$B$191:$B$192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'[集中报销汇报数据（202009）R.xlsx]输出-2各节点'!$A$193:$A$201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3.3-成本中心负责人/部门经理审批</c:v>
                </c:pt>
                <c:pt idx="5">
                  <c:v>5.1-成本中心分管/主管高管审批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'[集中报销汇报数据（202009）R.xlsx]输出-2各节点'!$B$193:$B$201</c:f>
              <c:numCache>
                <c:formatCode>0.00_ </c:formatCode>
                <c:ptCount val="8"/>
                <c:pt idx="0">
                  <c:v>9.58530222225236</c:v>
                </c:pt>
                <c:pt idx="1">
                  <c:v>17.5762913907321</c:v>
                </c:pt>
                <c:pt idx="2">
                  <c:v>10.0771099290256</c:v>
                </c:pt>
                <c:pt idx="3">
                  <c:v>8.87162345679632</c:v>
                </c:pt>
                <c:pt idx="4">
                  <c:v>3.20195175429782</c:v>
                </c:pt>
                <c:pt idx="5">
                  <c:v>5.3930604288762</c:v>
                </c:pt>
                <c:pt idx="6">
                  <c:v>18.5543713450315</c:v>
                </c:pt>
                <c:pt idx="7">
                  <c:v>8.14696808509898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'[集中报销汇报数据（202009）R.xlsx]输出-2各节点'!$C$191:$C$192</c:f>
              <c:strCache>
                <c:ptCount val="1"/>
                <c:pt idx="0">
                  <c:v>2020年2月</c:v>
                </c:pt>
              </c:strCache>
            </c:strRef>
          </c:tx>
          <c:spPr>
            <a:solidFill>
              <a:srgbClr val="D0C4A2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'[集中报销汇报数据（202009）R.xlsx]输出-2各节点'!$A$193:$A$201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3.3-成本中心负责人/部门经理审批</c:v>
                </c:pt>
                <c:pt idx="5">
                  <c:v>5.1-成本中心分管/主管高管审批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'[集中报销汇报数据（202009）R.xlsx]输出-2各节点'!$C$193:$C$201</c:f>
              <c:numCache>
                <c:formatCode>0.00_ </c:formatCode>
                <c:ptCount val="8"/>
                <c:pt idx="0">
                  <c:v>2.08388888879298</c:v>
                </c:pt>
                <c:pt idx="1">
                  <c:v>41.6045795798277</c:v>
                </c:pt>
                <c:pt idx="2">
                  <c:v>11.3990277777339</c:v>
                </c:pt>
                <c:pt idx="3">
                  <c:v>27.4422222219457</c:v>
                </c:pt>
                <c:pt idx="4">
                  <c:v>5.71132183885844</c:v>
                </c:pt>
                <c:pt idx="5">
                  <c:v>3.73469348655861</c:v>
                </c:pt>
                <c:pt idx="6">
                  <c:v>10.6710440613578</c:v>
                </c:pt>
                <c:pt idx="7">
                  <c:v>2.15926282061935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'[集中报销汇报数据（202009）R.xlsx]输出-2各节点'!$D$191:$D$192</c:f>
              <c:strCache>
                <c:ptCount val="1"/>
                <c:pt idx="0">
                  <c:v>2020年3月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'[集中报销汇报数据（202009）R.xlsx]输出-2各节点'!$A$193:$A$201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3.3-成本中心负责人/部门经理审批</c:v>
                </c:pt>
                <c:pt idx="5">
                  <c:v>5.1-成本中心分管/主管高管审批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'[集中报销汇报数据（202009）R.xlsx]输出-2各节点'!$D$193:$D$201</c:f>
              <c:numCache>
                <c:formatCode>0.00_ </c:formatCode>
                <c:ptCount val="8"/>
                <c:pt idx="0">
                  <c:v>14.4506296296371</c:v>
                </c:pt>
                <c:pt idx="1">
                  <c:v>72.3218434343633</c:v>
                </c:pt>
                <c:pt idx="2">
                  <c:v>15.8377777777787</c:v>
                </c:pt>
                <c:pt idx="3">
                  <c:v>7.95648148149485</c:v>
                </c:pt>
                <c:pt idx="4">
                  <c:v>5.18398148149718</c:v>
                </c:pt>
                <c:pt idx="5">
                  <c:v>17.2287037038186</c:v>
                </c:pt>
                <c:pt idx="6">
                  <c:v>9.79689814797893</c:v>
                </c:pt>
                <c:pt idx="7">
                  <c:v>3.94688271606962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'[集中报销汇报数据（202009）R.xlsx]输出-2各节点'!$E$191:$E$192</c:f>
              <c:strCache>
                <c:ptCount val="1"/>
                <c:pt idx="0">
                  <c:v>2020年4月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'[集中报销汇报数据（202009）R.xlsx]输出-2各节点'!$A$193:$A$201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3.3-成本中心负责人/部门经理审批</c:v>
                </c:pt>
                <c:pt idx="5">
                  <c:v>5.1-成本中心分管/主管高管审批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'[集中报销汇报数据（202009）R.xlsx]输出-2各节点'!$E$193:$E$201</c:f>
              <c:numCache>
                <c:formatCode>0.00_ </c:formatCode>
                <c:ptCount val="8"/>
                <c:pt idx="0">
                  <c:v>7.24452380951926</c:v>
                </c:pt>
                <c:pt idx="1">
                  <c:v>78.5755492424307</c:v>
                </c:pt>
                <c:pt idx="2">
                  <c:v>4.84234126984042</c:v>
                </c:pt>
                <c:pt idx="3">
                  <c:v>17.4874206349902</c:v>
                </c:pt>
                <c:pt idx="4">
                  <c:v>8.70696236559888</c:v>
                </c:pt>
                <c:pt idx="5">
                  <c:v>8.0089814814726</c:v>
                </c:pt>
                <c:pt idx="6">
                  <c:v>13.1602688172134</c:v>
                </c:pt>
                <c:pt idx="7">
                  <c:v>3.8624879226782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'[集中报销汇报数据（202009）R.xlsx]输出-2各节点'!$F$191:$F$192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D59B9A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'[集中报销汇报数据（202009）R.xlsx]输出-2各节点'!$A$193:$A$201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3.3-成本中心负责人/部门经理审批</c:v>
                </c:pt>
                <c:pt idx="5">
                  <c:v>5.1-成本中心分管/主管高管审批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'[集中报销汇报数据（202009）R.xlsx]输出-2各节点'!$F$193:$F$201</c:f>
              <c:numCache>
                <c:formatCode>0.00_ </c:formatCode>
                <c:ptCount val="8"/>
                <c:pt idx="0">
                  <c:v>28.3294545454555</c:v>
                </c:pt>
                <c:pt idx="1">
                  <c:v>35.0395924407969</c:v>
                </c:pt>
                <c:pt idx="2">
                  <c:v>7.34947222218615</c:v>
                </c:pt>
                <c:pt idx="3">
                  <c:v>5.53097222226642</c:v>
                </c:pt>
                <c:pt idx="4">
                  <c:v>4.24372061966054</c:v>
                </c:pt>
                <c:pt idx="5">
                  <c:v>9.5305500550093</c:v>
                </c:pt>
                <c:pt idx="6">
                  <c:v>11.0733737863998</c:v>
                </c:pt>
                <c:pt idx="7">
                  <c:v>7.52189613526697</c:v>
                </c:pt>
              </c:numCache>
            </c:numRef>
          </c:val>
        </c:ser>
        <c:ser>
          <c:idx val="5"/>
          <c:order val="5"/>
          <c:tx>
            <c:strRef>
              <c:f>'[集中报销汇报数据（202009）R.xlsx]输出-2各节点'!$G$191:$G$192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FFE699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'[集中报销汇报数据（202009）R.xlsx]输出-2各节点'!$A$193:$A$201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3.3-成本中心负责人/部门经理审批</c:v>
                </c:pt>
                <c:pt idx="5">
                  <c:v>5.1-成本中心分管/主管高管审批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'[集中报销汇报数据（202009）R.xlsx]输出-2各节点'!$G$193:$G$201</c:f>
              <c:numCache>
                <c:formatCode>0.00_ </c:formatCode>
                <c:ptCount val="8"/>
                <c:pt idx="0">
                  <c:v>4.47909163473303</c:v>
                </c:pt>
                <c:pt idx="1">
                  <c:v>27.7701986183143</c:v>
                </c:pt>
                <c:pt idx="2">
                  <c:v>11.7020833333406</c:v>
                </c:pt>
                <c:pt idx="3">
                  <c:v>1.95712418301606</c:v>
                </c:pt>
                <c:pt idx="4">
                  <c:v>10.1296902356902</c:v>
                </c:pt>
                <c:pt idx="5">
                  <c:v>6.39347989092141</c:v>
                </c:pt>
                <c:pt idx="6">
                  <c:v>10.8524695121969</c:v>
                </c:pt>
                <c:pt idx="7">
                  <c:v>1.06261526833155</c:v>
                </c:pt>
              </c:numCache>
            </c:numRef>
          </c:val>
        </c:ser>
        <c:ser>
          <c:idx val="6"/>
          <c:order val="6"/>
          <c:tx>
            <c:strRef>
              <c:f>'[集中报销汇报数据（202009）R.xlsx]输出-2各节点'!$H$191:$H$192</c:f>
              <c:strCache>
                <c:ptCount val="1"/>
                <c:pt idx="0">
                  <c:v>2020年7月</c:v>
                </c:pt>
              </c:strCache>
            </c:strRef>
          </c:tx>
          <c:spPr>
            <a:solidFill>
              <a:srgbClr val="636363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'[集中报销汇报数据（202009）R.xlsx]输出-2各节点'!$A$193:$A$201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3.3-成本中心负责人/部门经理审批</c:v>
                </c:pt>
                <c:pt idx="5">
                  <c:v>5.1-成本中心分管/主管高管审批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'[集中报销汇报数据（202009）R.xlsx]输出-2各节点'!$H$193:$H$201</c:f>
              <c:numCache>
                <c:formatCode>0.00_ </c:formatCode>
                <c:ptCount val="8"/>
                <c:pt idx="0">
                  <c:v>13.6739937641708</c:v>
                </c:pt>
                <c:pt idx="1">
                  <c:v>32.4876436781543</c:v>
                </c:pt>
                <c:pt idx="2">
                  <c:v>10.7501111111022</c:v>
                </c:pt>
                <c:pt idx="3">
                  <c:v>13.1852777777705</c:v>
                </c:pt>
                <c:pt idx="4">
                  <c:v>6.38880668935361</c:v>
                </c:pt>
                <c:pt idx="5">
                  <c:v>9.36105200945043</c:v>
                </c:pt>
                <c:pt idx="6">
                  <c:v>9.84292668957904</c:v>
                </c:pt>
                <c:pt idx="7">
                  <c:v>3.98066666666637</c:v>
                </c:pt>
              </c:numCache>
            </c:numRef>
          </c:val>
        </c:ser>
        <c:ser>
          <c:idx val="7"/>
          <c:order val="7"/>
          <c:tx>
            <c:strRef>
              <c:f>'[集中报销汇报数据（202009）R.xlsx]输出-2各节点'!$I$191:$I$192</c:f>
              <c:strCache>
                <c:ptCount val="1"/>
                <c:pt idx="0">
                  <c:v>2020年8月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'[集中报销汇报数据（202009）R.xlsx]输出-2各节点'!$A$193:$A$201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3.3-成本中心负责人/部门经理审批</c:v>
                </c:pt>
                <c:pt idx="5">
                  <c:v>5.1-成本中心分管/主管高管审批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'[集中报销汇报数据（202009）R.xlsx]输出-2各节点'!$I$193:$I$201</c:f>
              <c:numCache>
                <c:formatCode>0.00_ </c:formatCode>
                <c:ptCount val="8"/>
                <c:pt idx="0">
                  <c:v>55.6156481481448</c:v>
                </c:pt>
                <c:pt idx="1">
                  <c:v>26.8897953216384</c:v>
                </c:pt>
                <c:pt idx="2">
                  <c:v>7.46683333333931</c:v>
                </c:pt>
                <c:pt idx="3">
                  <c:v>8.1204214559302</c:v>
                </c:pt>
                <c:pt idx="4">
                  <c:v>7.54476851851068</c:v>
                </c:pt>
                <c:pt idx="5">
                  <c:v>8.03999764595765</c:v>
                </c:pt>
                <c:pt idx="6">
                  <c:v>12.3558009259257</c:v>
                </c:pt>
                <c:pt idx="7">
                  <c:v>3.72542397661478</c:v>
                </c:pt>
              </c:numCache>
            </c:numRef>
          </c:val>
        </c:ser>
        <c:ser>
          <c:idx val="8"/>
          <c:order val="8"/>
          <c:tx>
            <c:strRef>
              <c:f>'[集中报销汇报数据（202009）R.xlsx]输出-2各节点'!$J$191:$J$192</c:f>
              <c:strCache>
                <c:ptCount val="1"/>
                <c:pt idx="0">
                  <c:v>2020年9月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'[集中报销汇报数据（202009）R.xlsx]输出-2各节点'!$A$193:$A$201</c:f>
              <c:strCache>
                <c:ptCount val="8"/>
                <c:pt idx="0">
                  <c:v>1-申请人</c:v>
                </c:pt>
                <c:pt idx="1">
                  <c:v>2-本地财务</c:v>
                </c:pt>
                <c:pt idx="2">
                  <c:v>3.1-项目负责人</c:v>
                </c:pt>
                <c:pt idx="3">
                  <c:v>3.2-项目管理专员</c:v>
                </c:pt>
                <c:pt idx="4">
                  <c:v>3.3-成本中心负责人/部门经理审批</c:v>
                </c:pt>
                <c:pt idx="5">
                  <c:v>5.1-成本中心分管/主管高管审批</c:v>
                </c:pt>
                <c:pt idx="6">
                  <c:v>6-报销中心稽核</c:v>
                </c:pt>
                <c:pt idx="7">
                  <c:v>7-报销中心付款</c:v>
                </c:pt>
              </c:strCache>
            </c:strRef>
          </c:cat>
          <c:val>
            <c:numRef>
              <c:f>'[集中报销汇报数据（202009）R.xlsx]输出-2各节点'!$J$193:$J$201</c:f>
              <c:numCache>
                <c:formatCode>0.00_ </c:formatCode>
                <c:ptCount val="8"/>
                <c:pt idx="0">
                  <c:v>10.7633528645838</c:v>
                </c:pt>
                <c:pt idx="1">
                  <c:v>22.4168314814806</c:v>
                </c:pt>
                <c:pt idx="2">
                  <c:v>16.9488006536082</c:v>
                </c:pt>
                <c:pt idx="3">
                  <c:v>10.5686078042324</c:v>
                </c:pt>
                <c:pt idx="4">
                  <c:v>9.47263888888376</c:v>
                </c:pt>
                <c:pt idx="5">
                  <c:v>10.2504722222268</c:v>
                </c:pt>
                <c:pt idx="6">
                  <c:v>12.759838935574</c:v>
                </c:pt>
                <c:pt idx="7">
                  <c:v>1.51585754985975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69374912"/>
        <c:axId val="-1369363488"/>
      </c:barChart>
      <c:catAx>
        <c:axId val="-136937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69363488"/>
        <c:crosses val="autoZero"/>
        <c:auto val="1"/>
        <c:lblAlgn val="ctr"/>
        <c:lblOffset val="100"/>
        <c:noMultiLvlLbl val="0"/>
      </c:catAx>
      <c:valAx>
        <c:axId val="-1369363488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69374912"/>
        <c:crosses val="autoZero"/>
        <c:crossBetween val="between"/>
        <c:majorUnit val="20"/>
        <c:min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3549976163992"/>
          <c:y val="0.0600679028466963"/>
          <c:w val="0.754171301446051"/>
          <c:h val="0.1222251240532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[集中报销汇报数据（202009）R.xlsx]输出-2各节点!数据透视表16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0772275653763612"/>
          <c:y val="0.259543940558545"/>
          <c:w val="0.876750655750735"/>
          <c:h val="0.508429413271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'[集中报销汇报数据（202009）R.xlsx]输出-2各节点'!$B$228:$B$229</c:f>
              <c:strCache>
                <c:ptCount val="1"/>
                <c:pt idx="0">
                  <c:v>2020年1月</c:v>
                </c:pt>
              </c:strCache>
            </c:strRef>
          </c:tx>
          <c:spPr>
            <a:solidFill>
              <a:srgbClr val="BCBCBD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'[集中报销汇报数据（202009）R.xlsx]输出-2各节点'!$A$230:$A$236</c:f>
              <c:strCache>
                <c:ptCount val="6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5.2-总经理审批</c:v>
                </c:pt>
                <c:pt idx="4">
                  <c:v>6-报销中心稽核</c:v>
                </c:pt>
                <c:pt idx="5">
                  <c:v>7-报销中心付款</c:v>
                </c:pt>
              </c:strCache>
            </c:strRef>
          </c:cat>
          <c:val>
            <c:numRef>
              <c:f>'[集中报销汇报数据（202009）R.xlsx]输出-2各节点'!$B$230:$B$236</c:f>
              <c:numCache>
                <c:formatCode>0.00_ </c:formatCode>
                <c:ptCount val="6"/>
                <c:pt idx="0">
                  <c:v>72</c:v>
                </c:pt>
                <c:pt idx="1">
                  <c:v>25.1165972214367</c:v>
                </c:pt>
                <c:pt idx="2">
                  <c:v>4.44398148159962</c:v>
                </c:pt>
                <c:pt idx="3">
                  <c:v>0.0111111119622365</c:v>
                </c:pt>
                <c:pt idx="4">
                  <c:v>16.9119444448152</c:v>
                </c:pt>
                <c:pt idx="5">
                  <c:v>12.4911111108377</c:v>
                </c:pt>
              </c:numCache>
            </c:numRef>
          </c:val>
        </c:ser>
        <c:ser>
          <c:idx val="1"/>
          <c:order val="1"/>
          <c:tx>
            <c:strRef>
              <c:f>'[集中报销汇报数据（202009）R.xlsx]输出-2各节点'!$C$228:$C$229</c:f>
              <c:strCache>
                <c:ptCount val="1"/>
                <c:pt idx="0">
                  <c:v>2020年3月</c:v>
                </c:pt>
              </c:strCache>
            </c:strRef>
          </c:tx>
          <c:spPr>
            <a:solidFill>
              <a:srgbClr val="929292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'[集中报销汇报数据（202009）R.xlsx]输出-2各节点'!$A$230:$A$236</c:f>
              <c:strCache>
                <c:ptCount val="6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5.2-总经理审批</c:v>
                </c:pt>
                <c:pt idx="4">
                  <c:v>6-报销中心稽核</c:v>
                </c:pt>
                <c:pt idx="5">
                  <c:v>7-报销中心付款</c:v>
                </c:pt>
              </c:strCache>
            </c:strRef>
          </c:cat>
          <c:val>
            <c:numRef>
              <c:f>'[集中报销汇报数据（202009）R.xlsx]输出-2各节点'!$C$230:$C$236</c:f>
              <c:numCache>
                <c:formatCode>0.00_ </c:formatCode>
                <c:ptCount val="6"/>
                <c:pt idx="0">
                  <c:v>0</c:v>
                </c:pt>
                <c:pt idx="1">
                  <c:v>120</c:v>
                </c:pt>
                <c:pt idx="2">
                  <c:v>74.1838888883649</c:v>
                </c:pt>
                <c:pt idx="4">
                  <c:v>14.7544444452797</c:v>
                </c:pt>
                <c:pt idx="5">
                  <c:v>1.72999999910826</c:v>
                </c:pt>
              </c:numCache>
            </c:numRef>
          </c:val>
        </c:ser>
        <c:ser>
          <c:idx val="2"/>
          <c:order val="2"/>
          <c:tx>
            <c:strRef>
              <c:f>'[集中报销汇报数据（202009）R.xlsx]输出-2各节点'!$D$228:$D$229</c:f>
              <c:strCache>
                <c:ptCount val="1"/>
                <c:pt idx="0">
                  <c:v>2020年4月</c:v>
                </c:pt>
              </c:strCache>
            </c:strRef>
          </c:tx>
          <c:invertIfNegative val="0"/>
          <c:dLbls>
            <c:delete val="1"/>
          </c:dLbls>
          <c:cat>
            <c:strRef>
              <c:f>'[集中报销汇报数据（202009）R.xlsx]输出-2各节点'!$A$230:$A$236</c:f>
              <c:strCache>
                <c:ptCount val="6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5.2-总经理审批</c:v>
                </c:pt>
                <c:pt idx="4">
                  <c:v>6-报销中心稽核</c:v>
                </c:pt>
                <c:pt idx="5">
                  <c:v>7-报销中心付款</c:v>
                </c:pt>
              </c:strCache>
            </c:strRef>
          </c:cat>
          <c:val>
            <c:numRef>
              <c:f>'[集中报销汇报数据（202009）R.xlsx]输出-2各节点'!$D$230:$D$236</c:f>
              <c:numCache>
                <c:formatCode>0.00_ </c:formatCode>
                <c:ptCount val="6"/>
                <c:pt idx="0">
                  <c:v>0</c:v>
                </c:pt>
                <c:pt idx="1">
                  <c:v>120</c:v>
                </c:pt>
                <c:pt idx="2">
                  <c:v>0</c:v>
                </c:pt>
                <c:pt idx="4">
                  <c:v>14.4658333333209</c:v>
                </c:pt>
                <c:pt idx="5">
                  <c:v>1.23305555566913</c:v>
                </c:pt>
              </c:numCache>
            </c:numRef>
          </c:val>
        </c:ser>
        <c:ser>
          <c:idx val="3"/>
          <c:order val="3"/>
          <c:tx>
            <c:strRef>
              <c:f>'[集中报销汇报数据（202009）R.xlsx]输出-2各节点'!$E$228:$E$229</c:f>
              <c:strCache>
                <c:ptCount val="1"/>
                <c:pt idx="0">
                  <c:v>2020年5月</c:v>
                </c:pt>
              </c:strCache>
            </c:strRef>
          </c:tx>
          <c:spPr>
            <a:solidFill>
              <a:srgbClr val="D59B9A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'[集中报销汇报数据（202009）R.xlsx]输出-2各节点'!$A$230:$A$236</c:f>
              <c:strCache>
                <c:ptCount val="6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5.2-总经理审批</c:v>
                </c:pt>
                <c:pt idx="4">
                  <c:v>6-报销中心稽核</c:v>
                </c:pt>
                <c:pt idx="5">
                  <c:v>7-报销中心付款</c:v>
                </c:pt>
              </c:strCache>
            </c:strRef>
          </c:cat>
          <c:val>
            <c:numRef>
              <c:f>'[集中报销汇报数据（202009）R.xlsx]输出-2各节点'!$E$230:$E$236</c:f>
              <c:numCache>
                <c:formatCode>0.00_ </c:formatCode>
                <c:ptCount val="6"/>
                <c:pt idx="0">
                  <c:v>64</c:v>
                </c:pt>
                <c:pt idx="1">
                  <c:v>110.106666666645</c:v>
                </c:pt>
                <c:pt idx="2">
                  <c:v>7.89129629626405</c:v>
                </c:pt>
                <c:pt idx="4">
                  <c:v>23.6377777777961</c:v>
                </c:pt>
                <c:pt idx="5">
                  <c:v>8.24097222229466</c:v>
                </c:pt>
              </c:numCache>
            </c:numRef>
          </c:val>
        </c:ser>
        <c:ser>
          <c:idx val="4"/>
          <c:order val="4"/>
          <c:tx>
            <c:strRef>
              <c:f>'[集中报销汇报数据（202009）R.xlsx]输出-2各节点'!$F$228:$F$229</c:f>
              <c:strCache>
                <c:ptCount val="1"/>
                <c:pt idx="0">
                  <c:v>2020年6月</c:v>
                </c:pt>
              </c:strCache>
            </c:strRef>
          </c:tx>
          <c:spPr>
            <a:solidFill>
              <a:srgbClr val="FFE699"/>
            </a:solidFill>
          </c:spPr>
          <c:invertIfNegative val="0"/>
          <c:dLbls>
            <c:delete val="1"/>
          </c:dLbls>
          <c:cat>
            <c:strRef>
              <c:f>'[集中报销汇报数据（202009）R.xlsx]输出-2各节点'!$A$230:$A$236</c:f>
              <c:strCache>
                <c:ptCount val="6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5.2-总经理审批</c:v>
                </c:pt>
                <c:pt idx="4">
                  <c:v>6-报销中心稽核</c:v>
                </c:pt>
                <c:pt idx="5">
                  <c:v>7-报销中心付款</c:v>
                </c:pt>
              </c:strCache>
            </c:strRef>
          </c:cat>
          <c:val>
            <c:numRef>
              <c:f>'[集中报销汇报数据（202009）R.xlsx]输出-2各节点'!$F$230:$F$236</c:f>
              <c:numCache>
                <c:formatCode>0.00_ </c:formatCode>
                <c:ptCount val="6"/>
                <c:pt idx="0">
                  <c:v>72</c:v>
                </c:pt>
                <c:pt idx="1">
                  <c:v>66</c:v>
                </c:pt>
                <c:pt idx="2">
                  <c:v>25.3590740740765</c:v>
                </c:pt>
                <c:pt idx="3">
                  <c:v>0.0394444444100373</c:v>
                </c:pt>
                <c:pt idx="4">
                  <c:v>17.9877777777729</c:v>
                </c:pt>
                <c:pt idx="5">
                  <c:v>1.15402777775308</c:v>
                </c:pt>
              </c:numCache>
            </c:numRef>
          </c:val>
        </c:ser>
        <c:ser>
          <c:idx val="5"/>
          <c:order val="5"/>
          <c:tx>
            <c:strRef>
              <c:f>'[集中报销汇报数据（202009）R.xlsx]输出-2各节点'!$G$228:$G$229</c:f>
              <c:strCache>
                <c:ptCount val="1"/>
                <c:pt idx="0">
                  <c:v>2020年8月</c:v>
                </c:pt>
              </c:strCache>
            </c:strRef>
          </c:tx>
          <c:spPr>
            <a:solidFill>
              <a:srgbClr val="F4B183"/>
            </a:solidFill>
          </c:spPr>
          <c:invertIfNegative val="0"/>
          <c:dPt>
            <c:idx val="1"/>
            <c:invertIfNegative val="0"/>
            <c:bubble3D val="0"/>
          </c:dPt>
          <c:dLbls>
            <c:delete val="1"/>
          </c:dLbls>
          <c:cat>
            <c:strRef>
              <c:f>'[集中报销汇报数据（202009）R.xlsx]输出-2各节点'!$A$230:$A$236</c:f>
              <c:strCache>
                <c:ptCount val="6"/>
                <c:pt idx="0">
                  <c:v>1-申请人</c:v>
                </c:pt>
                <c:pt idx="1">
                  <c:v>2-本地财务</c:v>
                </c:pt>
                <c:pt idx="2">
                  <c:v>3.3-成本中心负责人/部门经理审批</c:v>
                </c:pt>
                <c:pt idx="3">
                  <c:v>5.2-总经理审批</c:v>
                </c:pt>
                <c:pt idx="4">
                  <c:v>6-报销中心稽核</c:v>
                </c:pt>
                <c:pt idx="5">
                  <c:v>7-报销中心付款</c:v>
                </c:pt>
              </c:strCache>
            </c:strRef>
          </c:cat>
          <c:val>
            <c:numRef>
              <c:f>'[集中报销汇报数据（202009）R.xlsx]输出-2各节点'!$G$230:$G$236</c:f>
              <c:numCache>
                <c:formatCode>0.00_ </c:formatCode>
                <c:ptCount val="6"/>
                <c:pt idx="0">
                  <c:v>0</c:v>
                </c:pt>
                <c:pt idx="1">
                  <c:v>600</c:v>
                </c:pt>
                <c:pt idx="2">
                  <c:v>0.027222222299315</c:v>
                </c:pt>
                <c:pt idx="3">
                  <c:v>6.52833333337912</c:v>
                </c:pt>
                <c:pt idx="4">
                  <c:v>36.9163888888434</c:v>
                </c:pt>
                <c:pt idx="5">
                  <c:v>0.00222222221782431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69367296"/>
        <c:axId val="-1369377632"/>
      </c:barChart>
      <c:catAx>
        <c:axId val="-136936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69377632"/>
        <c:crosses val="autoZero"/>
        <c:auto val="1"/>
        <c:lblAlgn val="ctr"/>
        <c:lblOffset val="100"/>
        <c:noMultiLvlLbl val="0"/>
      </c:catAx>
      <c:valAx>
        <c:axId val="-1369377632"/>
        <c:scaling>
          <c:orientation val="minMax"/>
          <c:max val="1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69367296"/>
        <c:crosses val="autoZero"/>
        <c:crossBetween val="between"/>
        <c:majorUnit val="40"/>
        <c:min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0555081789286"/>
          <c:y val="0.131212178495802"/>
          <c:w val="0.679975191875339"/>
          <c:h val="0.08573675930781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4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  <a:r>
              <a:rPr sz="2000" u="none" strike="noStrike" cap="none" normalizeH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北分报销流程归档耗时趋势图（天）</a:t>
            </a:r>
            <a:endParaRPr sz="2000" u="none" strike="noStrike" cap="none" normalizeH="0">
              <a:solidFill>
                <a:schemeClr val="tx1"/>
              </a:solidFill>
              <a:uFill>
                <a:solidFill>
                  <a:schemeClr val="tx1"/>
                </a:solidFill>
              </a:u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624542997933556"/>
          <c:y val="0.275138376383764"/>
          <c:w val="0.927690351295502"/>
          <c:h val="0.569926199261993"/>
        </c:manualLayout>
      </c:layout>
      <c:lineChart>
        <c:grouping val="standard"/>
        <c:varyColors val="0"/>
        <c:ser>
          <c:idx val="0"/>
          <c:order val="0"/>
          <c:tx>
            <c:strRef>
              <c:f>'[集中报销汇报数据（202009）R.xlsx]输出-1各家归档耗时'!$A$46</c:f>
              <c:strCache>
                <c:ptCount val="1"/>
                <c:pt idx="0">
                  <c:v>北分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f>'[集中报销汇报数据（202009）R.xlsx]输出-1各家归档耗时'!$B$46:$J$46</c:f>
              <c:numCache>
                <c:formatCode>0.00_ </c:formatCode>
                <c:ptCount val="9"/>
                <c:pt idx="0">
                  <c:v>5.45746624230985</c:v>
                </c:pt>
                <c:pt idx="1">
                  <c:v>0</c:v>
                </c:pt>
                <c:pt idx="2">
                  <c:v>8.77784722219804</c:v>
                </c:pt>
                <c:pt idx="3">
                  <c:v>5.65412037037459</c:v>
                </c:pt>
                <c:pt idx="4">
                  <c:v>8.91152970679167</c:v>
                </c:pt>
                <c:pt idx="5">
                  <c:v>7.62575424382521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'[集中报销汇报数据（202009）R.xlsx]输出-1各家归档耗时'!$A$56</c:f>
              <c:strCache>
                <c:ptCount val="1"/>
                <c:pt idx="0">
                  <c:v>标准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f>'[集中报销汇报数据（202009）R.xlsx]输出-1各家归档耗时'!$B$56:$J$56</c:f>
              <c:numCache>
                <c:formatCode>0.00</c:formatCode>
                <c:ptCount val="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'[集中报销汇报数据（202009）R.xlsx]输出-1各家归档耗时'!$A$57</c:f>
              <c:strCache>
                <c:ptCount val="1"/>
                <c:pt idx="0">
                  <c:v>公司平均值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0"/>
                  <c:y val="-0.05368171021377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f>'[集中报销汇报数据（202009）R.xlsx]输出-1各家归档耗时'!$B$57:$J$57</c:f>
              <c:numCache>
                <c:formatCode>0.00_ </c:formatCode>
                <c:ptCount val="9"/>
                <c:pt idx="0">
                  <c:v>4.32025810135383</c:v>
                </c:pt>
                <c:pt idx="1">
                  <c:v>4.32025810135383</c:v>
                </c:pt>
                <c:pt idx="2">
                  <c:v>4.32025810135383</c:v>
                </c:pt>
                <c:pt idx="3">
                  <c:v>4.32025810135383</c:v>
                </c:pt>
                <c:pt idx="4">
                  <c:v>4.32025810135383</c:v>
                </c:pt>
                <c:pt idx="5">
                  <c:v>4.32025810135383</c:v>
                </c:pt>
                <c:pt idx="6">
                  <c:v>4.32025810135383</c:v>
                </c:pt>
                <c:pt idx="7">
                  <c:v>4.32025810135383</c:v>
                </c:pt>
                <c:pt idx="8">
                  <c:v>4.32025810135383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177976"/>
        <c:axId val="258245713"/>
      </c:lineChart>
      <c:catAx>
        <c:axId val="3511779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258245713"/>
        <c:crosses val="autoZero"/>
        <c:auto val="1"/>
        <c:lblAlgn val="ctr"/>
        <c:lblOffset val="100"/>
        <c:noMultiLvlLbl val="0"/>
      </c:catAx>
      <c:valAx>
        <c:axId val="258245713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351177976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335997606428449"/>
          <c:y val="0.131944444444444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cap="none" spc="0" normalizeH="0" baseline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 sz="1200" u="none" strike="noStrike" kern="1200" cap="none" spc="0" normalizeH="0">
          <a:solidFill>
            <a:schemeClr val="tx1"/>
          </a:solidFill>
          <a:uFill>
            <a:solidFill>
              <a:schemeClr val="tx1"/>
            </a:solidFill>
          </a:uFill>
        </a:defRPr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4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  <a:r>
              <a:rPr lang="zh-CN" altLang="en-US" sz="2000" u="none" strike="noStrike" cap="none" normalizeH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酒泉报销流程归档耗时趋势图（天）</a:t>
            </a:r>
            <a:endParaRPr lang="zh-CN" altLang="en-US" sz="2000" u="none" strike="noStrike" cap="none" normalizeH="0">
              <a:solidFill>
                <a:schemeClr val="tx1"/>
              </a:solidFill>
              <a:uFill>
                <a:solidFill>
                  <a:schemeClr val="tx1"/>
                </a:solidFill>
              </a:u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422306383961513"/>
          <c:y val="0.320594925634296"/>
          <c:w val="0.957769361603849"/>
          <c:h val="0.569335812190144"/>
        </c:manualLayout>
      </c:layout>
      <c:lineChart>
        <c:grouping val="standard"/>
        <c:varyColors val="0"/>
        <c:ser>
          <c:idx val="0"/>
          <c:order val="0"/>
          <c:tx>
            <c:strRef>
              <c:f>'[集中报销汇报数据（202009）R.xlsx]输出-1各家归档耗时'!$A$6</c:f>
              <c:strCache>
                <c:ptCount val="1"/>
                <c:pt idx="0">
                  <c:v>酒泉</c:v>
                </c:pt>
              </c:strCache>
            </c:strRef>
          </c:tx>
          <c:spPr>
            <a:ln w="28575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pPr>
              <a:solidFill>
                <a:srgbClr val="C00000"/>
              </a:solidFill>
              <a:ln w="6350" cap="flat" cmpd="sng" algn="ctr">
                <a:solidFill>
                  <a:srgbClr val="C00000"/>
                </a:solidFill>
                <a:prstDash val="solid"/>
                <a:round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'[集中报销汇报数据（202009）R.xlsx]输出-1各家归档耗时'!$B$44:$Q$44</c15:sqref>
                  </c15:fullRef>
                </c:ext>
              </c:extLst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'输出-1各家归档耗时'!$B$6:$Q$6</c15:sqref>
                  </c15:fullRef>
                </c:ext>
              </c:extLst>
              <c:f>'[集中报销汇报数据（202009）R.xlsx]输出-1各家归档耗时'!$B$6:$J$6</c:f>
              <c:numCache>
                <c:formatCode>0.00_ </c:formatCode>
                <c:ptCount val="9"/>
                <c:pt idx="0">
                  <c:v>4.73458896719682</c:v>
                </c:pt>
                <c:pt idx="1">
                  <c:v>5.6464832559981</c:v>
                </c:pt>
                <c:pt idx="2">
                  <c:v>5.92032346075766</c:v>
                </c:pt>
                <c:pt idx="3">
                  <c:v>6.18043582092254</c:v>
                </c:pt>
                <c:pt idx="4">
                  <c:v>4.19160804838359</c:v>
                </c:pt>
                <c:pt idx="5">
                  <c:v>5.04120354215988</c:v>
                </c:pt>
                <c:pt idx="6">
                  <c:v>6.34130957824949</c:v>
                </c:pt>
                <c:pt idx="7">
                  <c:v>7.1763025495385</c:v>
                </c:pt>
                <c:pt idx="8">
                  <c:v>5.02963478147015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'[集中报销汇报数据（202009）R.xlsx]输出-1各家归档耗时'!$A$15</c:f>
              <c:strCache>
                <c:ptCount val="1"/>
                <c:pt idx="0">
                  <c:v>标准</c:v>
                </c:pt>
              </c:strCache>
            </c:strRef>
          </c:tx>
          <c:spPr>
            <a:ln w="25400" cap="rnd" cmpd="sng" algn="ctr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'[集中报销汇报数据（202009）R.xlsx]输出-1各家归档耗时'!$B$44:$Q$44</c15:sqref>
                  </c15:fullRef>
                </c:ext>
              </c:extLst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'输出-1各家归档耗时'!$B$15:$Q$15</c15:sqref>
                  </c15:fullRef>
                </c:ext>
              </c:extLst>
              <c:f>'[集中报销汇报数据（202009）R.xlsx]输出-1各家归档耗时'!$B$15:$J$15</c:f>
              <c:numCache>
                <c:formatCode>0.00</c:formatCode>
                <c:ptCount val="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'[集中报销汇报数据（202009）R.xlsx]输出-1各家归档耗时'!$A$57</c:f>
              <c:strCache>
                <c:ptCount val="1"/>
                <c:pt idx="0">
                  <c:v>公司平均值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'[集中报销汇报数据（202009）R.xlsx]输出-1各家归档耗时'!$B$44:$Q$44</c15:sqref>
                  </c15:fullRef>
                </c:ext>
              </c:extLst>
              <c:f>'[集中报销汇报数据（202009）R.xlsx]输出-1各家归档耗时'!$B$44:$J$44</c:f>
              <c:strCache>
                <c:ptCount val="9"/>
                <c:pt idx="0" c:formatCode="0.00_ ">
                  <c:v>2020年1月</c:v>
                </c:pt>
                <c:pt idx="1" c:formatCode="0.00_ ">
                  <c:v>2020年2月</c:v>
                </c:pt>
                <c:pt idx="2" c:formatCode="0.00_ ">
                  <c:v>2020年3月</c:v>
                </c:pt>
                <c:pt idx="3" c:formatCode="0.00_ ">
                  <c:v>2020年4月</c:v>
                </c:pt>
                <c:pt idx="4" c:formatCode="0.00_ ">
                  <c:v>2020年5月</c:v>
                </c:pt>
                <c:pt idx="5" c:formatCode="0.00_ ">
                  <c:v>2020年6月</c:v>
                </c:pt>
                <c:pt idx="6" c:formatCode="0.00_ ">
                  <c:v>2020年7月</c:v>
                </c:pt>
                <c:pt idx="7" c:formatCode="0.00_ ">
                  <c:v>2020年8月</c:v>
                </c:pt>
                <c:pt idx="8" c:formatCode="0.00_ ">
                  <c:v>2020年9月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'输出-1各家归档耗时'!$B$57:$Q$57</c15:sqref>
                  </c15:fullRef>
                </c:ext>
              </c:extLst>
              <c:f>'[集中报销汇报数据（202009）R.xlsx]输出-1各家归档耗时'!$B$57:$J$57</c:f>
              <c:numCache>
                <c:formatCode>0.00_ </c:formatCode>
                <c:ptCount val="9"/>
                <c:pt idx="0">
                  <c:v>4.32025810135383</c:v>
                </c:pt>
                <c:pt idx="1">
                  <c:v>4.32025810135383</c:v>
                </c:pt>
                <c:pt idx="2">
                  <c:v>4.32025810135383</c:v>
                </c:pt>
                <c:pt idx="3">
                  <c:v>4.32025810135383</c:v>
                </c:pt>
                <c:pt idx="4">
                  <c:v>4.32025810135383</c:v>
                </c:pt>
                <c:pt idx="5">
                  <c:v>4.32025810135383</c:v>
                </c:pt>
                <c:pt idx="6">
                  <c:v>4.32025810135383</c:v>
                </c:pt>
                <c:pt idx="7">
                  <c:v>4.32025810135383</c:v>
                </c:pt>
                <c:pt idx="8">
                  <c:v>4.32025810135383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62828160"/>
        <c:axId val="-1362823808"/>
      </c:lineChart>
      <c:catAx>
        <c:axId val="-136282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-1362823808"/>
        <c:crosses val="autoZero"/>
        <c:auto val="1"/>
        <c:lblAlgn val="ctr"/>
        <c:lblOffset val="100"/>
        <c:noMultiLvlLbl val="0"/>
      </c:catAx>
      <c:valAx>
        <c:axId val="-1362823808"/>
        <c:scaling>
          <c:orientation val="minMax"/>
          <c:max val="8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  <c:crossAx val="-13628281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30194597024199"/>
          <c:y val="0.205496532388963"/>
          <c:w val="0.338912133891214"/>
          <c:h val="0.09492381160688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cap="none" spc="0" normalizeH="0" baseline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lang="zh-CN" sz="1200" u="none" strike="noStrike" kern="1200" cap="none" spc="0" normalizeH="0">
          <a:solidFill>
            <a:schemeClr val="tx1"/>
          </a:solidFill>
          <a:uFill>
            <a:solidFill>
              <a:schemeClr val="tx1"/>
            </a:solidFill>
          </a:uFill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25F64-8596-4B84-A576-67C63C12C9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351D8-7DF9-4752-BB2B-7B81839E600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5BCAA755-DBB9-436F-8E7D-1D8AF86643C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占位符 25"/>
          <p:cNvSpPr>
            <a:spLocks noGrp="1"/>
          </p:cNvSpPr>
          <p:nvPr>
            <p:ph type="body" sz="quarter" idx="13" hasCustomPrompt="1"/>
          </p:nvPr>
        </p:nvSpPr>
        <p:spPr>
          <a:xfrm>
            <a:off x="446870" y="1732922"/>
            <a:ext cx="4186237" cy="573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Lantinghei SC Demibold" panose="02000000000000000000" pitchFamily="2" charset="-122"/>
                <a:ea typeface="Lantinghei SC Demibold" panose="02000000000000000000" pitchFamily="2" charset="-122"/>
              </a:defRPr>
            </a:lvl1pPr>
          </a:lstStyle>
          <a:p>
            <a:r>
              <a:rPr kumimoji="1" lang="zh-CN" altLang="en-US" dirty="0"/>
              <a:t>内文或图表的小标题</a:t>
            </a:r>
            <a:r>
              <a:rPr kumimoji="1" lang="en-US" altLang="zh-CN" dirty="0"/>
              <a:t>-</a:t>
            </a:r>
            <a:r>
              <a:rPr kumimoji="1" lang="zh-CN" altLang="en-US" dirty="0"/>
              <a:t>兰亭黑</a:t>
            </a:r>
            <a:r>
              <a:rPr kumimoji="1" lang="en-US" altLang="zh-CN" dirty="0"/>
              <a:t>-18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0378" y="199292"/>
            <a:ext cx="597952" cy="844726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515938" y="6655443"/>
            <a:ext cx="11676062" cy="202557"/>
          </a:xfrm>
          <a:prstGeom prst="rect">
            <a:avLst/>
          </a:prstGeom>
          <a:solidFill>
            <a:srgbClr val="D7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 hasCustomPrompt="1"/>
          </p:nvPr>
        </p:nvSpPr>
        <p:spPr>
          <a:xfrm>
            <a:off x="422633" y="500554"/>
            <a:ext cx="10054849" cy="517909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一级标题</a:t>
            </a:r>
            <a:r>
              <a:rPr kumimoji="1" lang="en-US" altLang="zh-CN" dirty="0"/>
              <a:t>-</a:t>
            </a:r>
            <a:r>
              <a:rPr kumimoji="1" lang="zh-CN" altLang="en-US" dirty="0"/>
              <a:t>微软雅黑</a:t>
            </a:r>
            <a:r>
              <a:rPr kumimoji="1" lang="en-US" altLang="zh-CN" dirty="0"/>
              <a:t>-24</a:t>
            </a:r>
            <a:r>
              <a:rPr kumimoji="1" lang="zh-CN" altLang="en-US" dirty="0"/>
              <a:t>号</a:t>
            </a:r>
            <a:r>
              <a:rPr kumimoji="1" lang="en-US" altLang="zh-CN" dirty="0"/>
              <a:t>-</a:t>
            </a:r>
            <a:r>
              <a:rPr kumimoji="1" lang="zh-CN" altLang="en-US" dirty="0"/>
              <a:t>加粗体</a:t>
            </a:r>
            <a:endParaRPr kumimoji="1"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5121" y="1004456"/>
            <a:ext cx="6363737" cy="428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ZLanTingHeiS-R-GB" panose="02000000000000000000" pitchFamily="2" charset="-122"/>
                <a:ea typeface="FZLanTingHeiS-R-GB" panose="02000000000000000000" pitchFamily="2" charset="-122"/>
              </a:defRPr>
            </a:lvl1pPr>
          </a:lstStyle>
          <a:p>
            <a:r>
              <a:rPr kumimoji="1" lang="zh-CN" altLang="en-US" dirty="0"/>
              <a:t>二级标题</a:t>
            </a:r>
            <a:r>
              <a:rPr kumimoji="1" lang="en-US" altLang="zh-CN" dirty="0"/>
              <a:t>-</a:t>
            </a:r>
            <a:r>
              <a:rPr kumimoji="1" lang="zh-CN" altLang="en-US" dirty="0"/>
              <a:t>方正兰亭简体</a:t>
            </a:r>
            <a:r>
              <a:rPr kumimoji="1" lang="en-US" altLang="zh-CN" dirty="0"/>
              <a:t>-20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2" hasCustomPrompt="1"/>
          </p:nvPr>
        </p:nvSpPr>
        <p:spPr>
          <a:xfrm>
            <a:off x="11593977" y="6299037"/>
            <a:ext cx="495202" cy="23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kumimoji="1" lang="zh-CN" altLang="en-US" dirty="0"/>
              <a:t>页码</a:t>
            </a:r>
            <a:endParaRPr kumimoji="1" lang="zh-CN" altLang="en-US" dirty="0"/>
          </a:p>
        </p:txBody>
      </p:sp>
      <p:sp>
        <p:nvSpPr>
          <p:cNvPr id="31" name="文本占位符 30"/>
          <p:cNvSpPr>
            <a:spLocks noGrp="1"/>
          </p:cNvSpPr>
          <p:nvPr>
            <p:ph type="body" sz="quarter" idx="15" hasCustomPrompt="1"/>
          </p:nvPr>
        </p:nvSpPr>
        <p:spPr>
          <a:xfrm>
            <a:off x="446870" y="2398201"/>
            <a:ext cx="5322887" cy="338466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>
                <a:latin typeface="FZLanTingHeiS-R-GB" panose="02000000000000000000" pitchFamily="2" charset="-122"/>
                <a:ea typeface="FZLanTingHeiS-R-GB" panose="02000000000000000000" pitchFamily="2" charset="-122"/>
              </a:defRPr>
            </a:lvl1pPr>
          </a:lstStyle>
          <a:p>
            <a:r>
              <a:rPr kumimoji="1" lang="zh-CN" altLang="en-US" dirty="0"/>
              <a:t>内容为图文时参见此页示例。</a:t>
            </a:r>
            <a:endParaRPr kumimoji="1" lang="en-US" altLang="zh-CN" dirty="0"/>
          </a:p>
          <a:p>
            <a:r>
              <a:rPr kumimoji="1" lang="zh-CN" altLang="en-US" dirty="0"/>
              <a:t>右图为图表的颜色风格示意，具体使用时根据实际需要参照此风格设计制作。</a:t>
            </a:r>
            <a:endParaRPr kumimoji="1" lang="en-US" altLang="zh-CN" dirty="0"/>
          </a:p>
          <a:p>
            <a:r>
              <a:rPr kumimoji="1" lang="zh-CN" altLang="en-US" dirty="0"/>
              <a:t>内容为文字时，根据文字多少来调整大小间距，原则上不能超过小标题，特殊情况除外。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5BCAA755-DBB9-436F-8E7D-1D8AF86643C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343A175-CF42-4863-8485-0BF2AB9C128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343A175-CF42-4863-8485-0BF2AB9C128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40F6E7-8CCC-4F09-8B27-5E3E1F45EA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D892769-B9A0-42A3-B798-F2DD9B97BD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emf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10.xml"/><Relationship Id="rId1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12.xml"/><Relationship Id="rId1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17.xml"/><Relationship Id="rId1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19.xml"/><Relationship Id="rId1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21.xml"/><Relationship Id="rId1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23.xml"/><Relationship Id="rId1" Type="http://schemas.openxmlformats.org/officeDocument/2006/relationships/chart" Target="../charts/char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25.xml"/><Relationship Id="rId1" Type="http://schemas.openxmlformats.org/officeDocument/2006/relationships/chart" Target="../charts/char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chart" Target="../charts/char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31.xml"/><Relationship Id="rId1" Type="http://schemas.openxmlformats.org/officeDocument/2006/relationships/chart" Target="../charts/char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emf"/><Relationship Id="rId1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1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8.xml"/><Relationship Id="rId1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977295" y="2658122"/>
            <a:ext cx="667976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报销中心月度报告</a:t>
            </a:r>
            <a:endParaRPr kumimoji="1"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977295" y="3480388"/>
            <a:ext cx="667976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kumimoji="1"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1"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45" y="553855"/>
            <a:ext cx="796812" cy="11256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/>
          </p:cNvSpPr>
          <p:nvPr/>
        </p:nvSpPr>
        <p:spPr>
          <a:xfrm>
            <a:off x="7900035" y="328295"/>
            <a:ext cx="4291965" cy="43434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酒泉审批耗时分析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表 1"/>
          <p:cNvGraphicFramePr/>
          <p:nvPr/>
        </p:nvGraphicFramePr>
        <p:xfrm>
          <a:off x="2300605" y="839470"/>
          <a:ext cx="8009890" cy="2553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2300605" y="3884295"/>
          <a:ext cx="8009890" cy="2094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407535" y="3515995"/>
            <a:ext cx="3815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酒泉各节点耗时（小时）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62990" y="6155055"/>
            <a:ext cx="10504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酒泉全年平均归档耗时</a:t>
            </a:r>
            <a:r>
              <a:rPr lang="en-US" altLang="zh-CN"/>
              <a:t>5.58</a:t>
            </a:r>
            <a:r>
              <a:rPr lang="zh-CN" altLang="en-US"/>
              <a:t>天。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2864485" y="5167630"/>
            <a:ext cx="6901815" cy="1905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标注 5"/>
          <p:cNvSpPr/>
          <p:nvPr/>
        </p:nvSpPr>
        <p:spPr>
          <a:xfrm>
            <a:off x="9343390" y="4591050"/>
            <a:ext cx="1093470" cy="436245"/>
          </a:xfrm>
          <a:prstGeom prst="wedgeRectCallout">
            <a:avLst>
              <a:gd name="adj1" fmla="val -20826"/>
              <a:gd name="adj2" fmla="val 82314"/>
            </a:avLst>
          </a:prstGeom>
          <a:solidFill>
            <a:srgbClr val="D0C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rgbClr val="FF0000"/>
                </a:solidFill>
                <a:sym typeface="+mn-ea"/>
              </a:rPr>
              <a:t>平均目标</a:t>
            </a:r>
            <a:r>
              <a:rPr lang="en-US" altLang="zh-CN" sz="1200" b="1">
                <a:solidFill>
                  <a:srgbClr val="FF0000"/>
                </a:solidFill>
                <a:sym typeface="+mn-ea"/>
              </a:rPr>
              <a:t>13.71</a:t>
            </a:r>
            <a:r>
              <a:rPr lang="zh-CN" altLang="en-US" sz="1200" b="1">
                <a:solidFill>
                  <a:srgbClr val="FF0000"/>
                </a:solidFill>
                <a:sym typeface="+mn-ea"/>
              </a:rPr>
              <a:t>小时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>
            <a:spLocks noGrp="1"/>
          </p:cNvSpPr>
          <p:nvPr/>
        </p:nvSpPr>
        <p:spPr>
          <a:xfrm>
            <a:off x="7900035" y="313690"/>
            <a:ext cx="4291965" cy="43434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白城审批耗时分析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表 1"/>
          <p:cNvGraphicFramePr/>
          <p:nvPr/>
        </p:nvGraphicFramePr>
        <p:xfrm>
          <a:off x="2323465" y="837565"/>
          <a:ext cx="7954010" cy="248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2324100" y="3727450"/>
          <a:ext cx="7954010" cy="2391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407535" y="3515995"/>
            <a:ext cx="3815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白城各节点耗时（小时）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62990" y="6155055"/>
            <a:ext cx="10504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白城全年平均归档耗时</a:t>
            </a:r>
            <a:r>
              <a:rPr lang="en-US" altLang="zh-CN"/>
              <a:t>4.82</a:t>
            </a:r>
            <a:r>
              <a:rPr lang="zh-CN" altLang="en-US"/>
              <a:t>天，</a:t>
            </a:r>
            <a:r>
              <a:rPr lang="en-US" altLang="zh-CN" b="1">
                <a:sym typeface="+mn-ea"/>
              </a:rPr>
              <a:t>1</a:t>
            </a:r>
            <a:r>
              <a:rPr lang="zh-CN" altLang="en-US" b="1">
                <a:sym typeface="+mn-ea"/>
              </a:rPr>
              <a:t>月、</a:t>
            </a:r>
            <a:r>
              <a:rPr lang="en-US" b="1">
                <a:sym typeface="+mn-ea"/>
              </a:rPr>
              <a:t>6</a:t>
            </a:r>
            <a:r>
              <a:rPr lang="zh-CN" altLang="en-US" b="1">
                <a:sym typeface="+mn-ea"/>
              </a:rPr>
              <a:t>月、</a:t>
            </a:r>
            <a:r>
              <a:rPr lang="en-US" altLang="zh-CN" b="1">
                <a:sym typeface="+mn-ea"/>
              </a:rPr>
              <a:t>8</a:t>
            </a:r>
            <a:r>
              <a:rPr lang="zh-CN" altLang="en-US" b="1">
                <a:sym typeface="+mn-ea"/>
              </a:rPr>
              <a:t>月、</a:t>
            </a:r>
            <a:r>
              <a:rPr lang="en-US" altLang="zh-CN" b="1">
                <a:sym typeface="+mn-ea"/>
              </a:rPr>
              <a:t>9</a:t>
            </a:r>
            <a:r>
              <a:rPr lang="zh-CN" altLang="en-US" b="1">
                <a:sym typeface="+mn-ea"/>
              </a:rPr>
              <a:t>月</a:t>
            </a:r>
            <a:r>
              <a:rPr lang="zh-CN" altLang="en-US">
                <a:sym typeface="+mn-ea"/>
              </a:rPr>
              <a:t>达到目标归档耗时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天。</a:t>
            </a: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2927350" y="5244465"/>
            <a:ext cx="6901815" cy="1905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标注 5"/>
          <p:cNvSpPr/>
          <p:nvPr/>
        </p:nvSpPr>
        <p:spPr>
          <a:xfrm>
            <a:off x="9406255" y="4667885"/>
            <a:ext cx="1093470" cy="436245"/>
          </a:xfrm>
          <a:prstGeom prst="wedgeRectCallout">
            <a:avLst>
              <a:gd name="adj1" fmla="val -20826"/>
              <a:gd name="adj2" fmla="val 82314"/>
            </a:avLst>
          </a:prstGeom>
          <a:solidFill>
            <a:srgbClr val="D0C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rgbClr val="FF0000"/>
                </a:solidFill>
                <a:sym typeface="+mn-ea"/>
              </a:rPr>
              <a:t>平均目标</a:t>
            </a:r>
            <a:r>
              <a:rPr lang="en-US" altLang="zh-CN" sz="1200" b="1">
                <a:solidFill>
                  <a:srgbClr val="FF0000"/>
                </a:solidFill>
                <a:sym typeface="+mn-ea"/>
              </a:rPr>
              <a:t>13.71</a:t>
            </a:r>
            <a:r>
              <a:rPr lang="zh-CN" altLang="en-US" sz="1200" b="1">
                <a:solidFill>
                  <a:srgbClr val="FF0000"/>
                </a:solidFill>
                <a:sym typeface="+mn-ea"/>
              </a:rPr>
              <a:t>小时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图表 9"/>
          <p:cNvGraphicFramePr/>
          <p:nvPr/>
        </p:nvGraphicFramePr>
        <p:xfrm>
          <a:off x="2329815" y="3728085"/>
          <a:ext cx="7971790" cy="2426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" name="标题 2"/>
          <p:cNvSpPr>
            <a:spLocks noGrp="1"/>
          </p:cNvSpPr>
          <p:nvPr/>
        </p:nvSpPr>
        <p:spPr>
          <a:xfrm>
            <a:off x="7900035" y="328295"/>
            <a:ext cx="4291965" cy="43434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阜宁审批耗时分析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表 1"/>
          <p:cNvGraphicFramePr/>
          <p:nvPr/>
        </p:nvGraphicFramePr>
        <p:xfrm>
          <a:off x="2328545" y="869950"/>
          <a:ext cx="7972425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图表 3"/>
          <p:cNvGraphicFramePr/>
          <p:nvPr/>
        </p:nvGraphicFramePr>
        <p:xfrm>
          <a:off x="2330450" y="3727450"/>
          <a:ext cx="7971790" cy="2426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407535" y="3515995"/>
            <a:ext cx="3815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阜宁各节点耗时（小时）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87425" y="6154420"/>
            <a:ext cx="10504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阜宁全年平均归档耗时</a:t>
            </a:r>
            <a:r>
              <a:rPr lang="en-US" altLang="zh-CN"/>
              <a:t>5.04</a:t>
            </a:r>
            <a:r>
              <a:rPr lang="zh-CN" altLang="en-US"/>
              <a:t>天，</a:t>
            </a:r>
            <a:r>
              <a:rPr lang="en-US" b="1">
                <a:sym typeface="+mn-ea"/>
              </a:rPr>
              <a:t>2</a:t>
            </a:r>
            <a:r>
              <a:rPr lang="zh-CN" altLang="en-US" b="1">
                <a:sym typeface="+mn-ea"/>
              </a:rPr>
              <a:t>月</a:t>
            </a:r>
            <a:r>
              <a:rPr lang="zh-CN" altLang="en-US">
                <a:sym typeface="+mn-ea"/>
              </a:rPr>
              <a:t>达到目标归档耗时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天。</a:t>
            </a:r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2788920" y="5225415"/>
            <a:ext cx="6901815" cy="1905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标注 7"/>
          <p:cNvSpPr/>
          <p:nvPr/>
        </p:nvSpPr>
        <p:spPr>
          <a:xfrm>
            <a:off x="9406255" y="4667885"/>
            <a:ext cx="1093470" cy="436245"/>
          </a:xfrm>
          <a:prstGeom prst="wedgeRectCallout">
            <a:avLst>
              <a:gd name="adj1" fmla="val -20826"/>
              <a:gd name="adj2" fmla="val 82314"/>
            </a:avLst>
          </a:prstGeom>
          <a:solidFill>
            <a:srgbClr val="D0C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rgbClr val="FF0000"/>
                </a:solidFill>
                <a:sym typeface="+mn-ea"/>
              </a:rPr>
              <a:t>平均目标</a:t>
            </a:r>
            <a:r>
              <a:rPr lang="en-US" altLang="zh-CN" sz="1200" b="1">
                <a:solidFill>
                  <a:srgbClr val="FF0000"/>
                </a:solidFill>
                <a:sym typeface="+mn-ea"/>
              </a:rPr>
              <a:t>13.71</a:t>
            </a:r>
            <a:r>
              <a:rPr lang="zh-CN" altLang="en-US" sz="1200" b="1">
                <a:solidFill>
                  <a:srgbClr val="FF0000"/>
                </a:solidFill>
                <a:sym typeface="+mn-ea"/>
              </a:rPr>
              <a:t>小时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08805" y="3516630"/>
            <a:ext cx="3815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阜宁各节点耗时（小时）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>
            <a:spLocks noGrp="1"/>
          </p:cNvSpPr>
          <p:nvPr/>
        </p:nvSpPr>
        <p:spPr>
          <a:xfrm>
            <a:off x="7900035" y="328295"/>
            <a:ext cx="4291965" cy="43434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锡林审批耗时分析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表 1"/>
          <p:cNvGraphicFramePr/>
          <p:nvPr/>
        </p:nvGraphicFramePr>
        <p:xfrm>
          <a:off x="2305050" y="835660"/>
          <a:ext cx="8019415" cy="281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2305685" y="3785235"/>
          <a:ext cx="8018780" cy="243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986790" y="6224270"/>
            <a:ext cx="10504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锡林全年平均归档耗时</a:t>
            </a:r>
            <a:r>
              <a:rPr lang="en-US" altLang="zh-CN"/>
              <a:t>3.51</a:t>
            </a:r>
            <a:r>
              <a:rPr lang="zh-CN" altLang="en-US"/>
              <a:t>天，</a:t>
            </a:r>
            <a:r>
              <a:rPr lang="en-US" b="1">
                <a:sym typeface="+mn-ea"/>
              </a:rPr>
              <a:t>1</a:t>
            </a:r>
            <a:r>
              <a:rPr lang="zh-CN" altLang="en-US" b="1">
                <a:sym typeface="+mn-ea"/>
              </a:rPr>
              <a:t>月、</a:t>
            </a:r>
            <a:r>
              <a:rPr lang="en-US" altLang="zh-CN" b="1">
                <a:sym typeface="+mn-ea"/>
              </a:rPr>
              <a:t>2</a:t>
            </a:r>
            <a:r>
              <a:rPr lang="zh-CN" altLang="en-US" b="1">
                <a:sym typeface="+mn-ea"/>
              </a:rPr>
              <a:t>月、</a:t>
            </a:r>
            <a:r>
              <a:rPr lang="en-US" altLang="zh-CN" b="1">
                <a:sym typeface="+mn-ea"/>
              </a:rPr>
              <a:t>4</a:t>
            </a:r>
            <a:r>
              <a:rPr lang="zh-CN" altLang="en-US" b="1">
                <a:sym typeface="+mn-ea"/>
              </a:rPr>
              <a:t>月、</a:t>
            </a:r>
            <a:r>
              <a:rPr lang="en-US" altLang="zh-CN" b="1">
                <a:sym typeface="+mn-ea"/>
              </a:rPr>
              <a:t>7</a:t>
            </a:r>
            <a:r>
              <a:rPr lang="zh-CN" altLang="en-US" b="1">
                <a:sym typeface="+mn-ea"/>
              </a:rPr>
              <a:t>月、</a:t>
            </a:r>
            <a:r>
              <a:rPr lang="en-US" altLang="zh-CN" b="1">
                <a:sym typeface="+mn-ea"/>
              </a:rPr>
              <a:t>8</a:t>
            </a:r>
            <a:r>
              <a:rPr lang="zh-CN" altLang="en-US" b="1">
                <a:sym typeface="+mn-ea"/>
              </a:rPr>
              <a:t>月、</a:t>
            </a:r>
            <a:r>
              <a:rPr lang="en-US" altLang="zh-CN" b="1">
                <a:sym typeface="+mn-ea"/>
              </a:rPr>
              <a:t>9</a:t>
            </a:r>
            <a:r>
              <a:rPr lang="zh-CN" altLang="en-US" b="1">
                <a:sym typeface="+mn-ea"/>
              </a:rPr>
              <a:t>月</a:t>
            </a:r>
            <a:r>
              <a:rPr lang="zh-CN" altLang="en-US">
                <a:sym typeface="+mn-ea"/>
              </a:rPr>
              <a:t>达到目标归档耗时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天。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408805" y="3516630"/>
            <a:ext cx="3815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锡林各节点耗时（小时）</a:t>
            </a:r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2788920" y="5292725"/>
            <a:ext cx="7101840" cy="2857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标注 7"/>
          <p:cNvSpPr/>
          <p:nvPr/>
        </p:nvSpPr>
        <p:spPr>
          <a:xfrm>
            <a:off x="9498965" y="4685030"/>
            <a:ext cx="1093470" cy="436245"/>
          </a:xfrm>
          <a:prstGeom prst="wedgeRectCallout">
            <a:avLst>
              <a:gd name="adj1" fmla="val -20826"/>
              <a:gd name="adj2" fmla="val 82314"/>
            </a:avLst>
          </a:prstGeom>
          <a:solidFill>
            <a:srgbClr val="D0C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rgbClr val="FF0000"/>
                </a:solidFill>
                <a:sym typeface="+mn-ea"/>
              </a:rPr>
              <a:t>平均目标</a:t>
            </a:r>
            <a:r>
              <a:rPr lang="en-US" altLang="zh-CN" sz="1200" b="1">
                <a:solidFill>
                  <a:srgbClr val="FF0000"/>
                </a:solidFill>
                <a:sym typeface="+mn-ea"/>
              </a:rPr>
              <a:t>13.71</a:t>
            </a:r>
            <a:r>
              <a:rPr lang="zh-CN" altLang="en-US" sz="1200" b="1">
                <a:solidFill>
                  <a:srgbClr val="FF0000"/>
                </a:solidFill>
                <a:sym typeface="+mn-ea"/>
              </a:rPr>
              <a:t>小时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>
            <a:spLocks noGrp="1"/>
          </p:cNvSpPr>
          <p:nvPr/>
        </p:nvSpPr>
        <p:spPr>
          <a:xfrm>
            <a:off x="7900035" y="328295"/>
            <a:ext cx="4291965" cy="43434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萍乡审批耗时分析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表 1"/>
          <p:cNvGraphicFramePr/>
          <p:nvPr/>
        </p:nvGraphicFramePr>
        <p:xfrm>
          <a:off x="2186305" y="829945"/>
          <a:ext cx="8079105" cy="281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2186940" y="3824605"/>
          <a:ext cx="8078470" cy="2501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974090" y="6222365"/>
            <a:ext cx="10504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萍乡全年平均归档耗时</a:t>
            </a:r>
            <a:r>
              <a:rPr lang="en-US" altLang="zh-CN"/>
              <a:t>3.70</a:t>
            </a:r>
            <a:r>
              <a:rPr lang="zh-CN" altLang="en-US"/>
              <a:t>天，</a:t>
            </a:r>
            <a:r>
              <a:rPr lang="en-US" b="1">
                <a:sym typeface="+mn-ea"/>
              </a:rPr>
              <a:t>1</a:t>
            </a:r>
            <a:r>
              <a:rPr lang="zh-CN" altLang="en-US" b="1">
                <a:sym typeface="+mn-ea"/>
              </a:rPr>
              <a:t>月、</a:t>
            </a:r>
            <a:r>
              <a:rPr lang="en-US" altLang="zh-CN" b="1">
                <a:sym typeface="+mn-ea"/>
              </a:rPr>
              <a:t>2</a:t>
            </a:r>
            <a:r>
              <a:rPr lang="zh-CN" altLang="en-US" b="1">
                <a:sym typeface="+mn-ea"/>
              </a:rPr>
              <a:t>月、</a:t>
            </a:r>
            <a:r>
              <a:rPr lang="en-US" altLang="zh-CN" b="1">
                <a:sym typeface="+mn-ea"/>
              </a:rPr>
              <a:t>5</a:t>
            </a:r>
            <a:r>
              <a:rPr lang="zh-CN" altLang="en-US" b="1">
                <a:sym typeface="+mn-ea"/>
              </a:rPr>
              <a:t>月、</a:t>
            </a:r>
            <a:r>
              <a:rPr lang="en-US" altLang="zh-CN" b="1">
                <a:sym typeface="+mn-ea"/>
              </a:rPr>
              <a:t>6</a:t>
            </a:r>
            <a:r>
              <a:rPr lang="zh-CN" altLang="en-US" b="1">
                <a:sym typeface="+mn-ea"/>
              </a:rPr>
              <a:t>月、</a:t>
            </a:r>
            <a:r>
              <a:rPr lang="en-US" altLang="zh-CN" b="1">
                <a:sym typeface="+mn-ea"/>
              </a:rPr>
              <a:t>7</a:t>
            </a:r>
            <a:r>
              <a:rPr lang="zh-CN" altLang="en-US" b="1">
                <a:sym typeface="+mn-ea"/>
              </a:rPr>
              <a:t>月、</a:t>
            </a:r>
            <a:r>
              <a:rPr lang="en-US" altLang="zh-CN" b="1">
                <a:sym typeface="+mn-ea"/>
              </a:rPr>
              <a:t>9</a:t>
            </a:r>
            <a:r>
              <a:rPr lang="zh-CN" altLang="en-US" b="1">
                <a:sym typeface="+mn-ea"/>
              </a:rPr>
              <a:t>月</a:t>
            </a:r>
            <a:r>
              <a:rPr lang="zh-CN" altLang="en-US">
                <a:sym typeface="+mn-ea"/>
              </a:rPr>
              <a:t>达到目标归档耗时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天。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08805" y="3516630"/>
            <a:ext cx="3815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萍乡各节点耗时（小时）</a:t>
            </a:r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2846705" y="5311775"/>
            <a:ext cx="7101840" cy="2857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标注 7"/>
          <p:cNvSpPr/>
          <p:nvPr/>
        </p:nvSpPr>
        <p:spPr>
          <a:xfrm>
            <a:off x="9556750" y="4704080"/>
            <a:ext cx="1093470" cy="436245"/>
          </a:xfrm>
          <a:prstGeom prst="wedgeRectCallout">
            <a:avLst>
              <a:gd name="adj1" fmla="val -20826"/>
              <a:gd name="adj2" fmla="val 82314"/>
            </a:avLst>
          </a:prstGeom>
          <a:solidFill>
            <a:srgbClr val="D0C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rgbClr val="FF0000"/>
                </a:solidFill>
                <a:sym typeface="+mn-ea"/>
              </a:rPr>
              <a:t>平均目标</a:t>
            </a:r>
            <a:r>
              <a:rPr lang="en-US" altLang="zh-CN" sz="1200" b="1">
                <a:solidFill>
                  <a:srgbClr val="FF0000"/>
                </a:solidFill>
                <a:sym typeface="+mn-ea"/>
              </a:rPr>
              <a:t>13.71</a:t>
            </a:r>
            <a:r>
              <a:rPr lang="zh-CN" altLang="en-US" sz="1200" b="1">
                <a:solidFill>
                  <a:srgbClr val="FF0000"/>
                </a:solidFill>
                <a:sym typeface="+mn-ea"/>
              </a:rPr>
              <a:t>小时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>
            <a:spLocks noGrp="1"/>
          </p:cNvSpPr>
          <p:nvPr/>
        </p:nvSpPr>
        <p:spPr>
          <a:xfrm>
            <a:off x="7900035" y="328295"/>
            <a:ext cx="4291965" cy="43434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邯郸审批耗时分析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2412365" y="854075"/>
          <a:ext cx="7889875" cy="2668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图表 3"/>
          <p:cNvGraphicFramePr/>
          <p:nvPr/>
        </p:nvGraphicFramePr>
        <p:xfrm>
          <a:off x="2412365" y="3794125"/>
          <a:ext cx="7890510" cy="2300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974090" y="6222365"/>
            <a:ext cx="10504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邯郸全年平均归档耗时</a:t>
            </a:r>
            <a:r>
              <a:rPr lang="en-US" altLang="zh-CN"/>
              <a:t>3.09</a:t>
            </a:r>
            <a:r>
              <a:rPr lang="zh-CN" altLang="en-US"/>
              <a:t>天，</a:t>
            </a:r>
            <a:r>
              <a:rPr lang="zh-CN" altLang="en-US" b="1"/>
              <a:t>除</a:t>
            </a:r>
            <a:r>
              <a:rPr lang="en-US" altLang="zh-CN" b="1"/>
              <a:t>2</a:t>
            </a:r>
            <a:r>
              <a:rPr lang="zh-CN" altLang="en-US" b="1"/>
              <a:t>月外，其余各月</a:t>
            </a:r>
            <a:r>
              <a:rPr lang="zh-CN" altLang="en-US"/>
              <a:t>均</a:t>
            </a:r>
            <a:r>
              <a:rPr lang="zh-CN" altLang="en-US">
                <a:sym typeface="+mn-ea"/>
              </a:rPr>
              <a:t>达到目标归档耗时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天。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08805" y="3516630"/>
            <a:ext cx="3815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邯郸各节点耗时（小时）</a:t>
            </a:r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2933065" y="5039360"/>
            <a:ext cx="7101840" cy="2857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标注 7"/>
          <p:cNvSpPr/>
          <p:nvPr/>
        </p:nvSpPr>
        <p:spPr>
          <a:xfrm>
            <a:off x="9556750" y="4474210"/>
            <a:ext cx="1093470" cy="436245"/>
          </a:xfrm>
          <a:prstGeom prst="wedgeRectCallout">
            <a:avLst>
              <a:gd name="adj1" fmla="val -20826"/>
              <a:gd name="adj2" fmla="val 82314"/>
            </a:avLst>
          </a:prstGeom>
          <a:solidFill>
            <a:srgbClr val="D0C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rgbClr val="FF0000"/>
                </a:solidFill>
                <a:sym typeface="+mn-ea"/>
              </a:rPr>
              <a:t>平均目标</a:t>
            </a:r>
            <a:r>
              <a:rPr lang="en-US" altLang="zh-CN" sz="1200" b="1">
                <a:solidFill>
                  <a:srgbClr val="FF0000"/>
                </a:solidFill>
                <a:sym typeface="+mn-ea"/>
              </a:rPr>
              <a:t>13.71</a:t>
            </a:r>
            <a:r>
              <a:rPr lang="zh-CN" altLang="en-US" sz="1200" b="1">
                <a:solidFill>
                  <a:srgbClr val="FF0000"/>
                </a:solidFill>
                <a:sym typeface="+mn-ea"/>
              </a:rPr>
              <a:t>小时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>
            <a:spLocks noGrp="1"/>
          </p:cNvSpPr>
          <p:nvPr/>
        </p:nvSpPr>
        <p:spPr>
          <a:xfrm>
            <a:off x="7900035" y="328295"/>
            <a:ext cx="4291965" cy="43434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瑞达审批耗时分析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2449830" y="836295"/>
          <a:ext cx="7732395" cy="267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" name="图表 1"/>
          <p:cNvGraphicFramePr/>
          <p:nvPr/>
        </p:nvGraphicFramePr>
        <p:xfrm>
          <a:off x="2228215" y="3515995"/>
          <a:ext cx="8174990" cy="391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974090" y="6222365"/>
            <a:ext cx="10504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瑞达全年平均归档耗时</a:t>
            </a:r>
            <a:r>
              <a:rPr lang="en-US" altLang="zh-CN"/>
              <a:t>4.86</a:t>
            </a:r>
            <a:r>
              <a:rPr lang="zh-CN" altLang="en-US"/>
              <a:t>天，</a:t>
            </a:r>
            <a:r>
              <a:rPr lang="en-US" b="1"/>
              <a:t>1</a:t>
            </a:r>
            <a:r>
              <a:rPr lang="zh-CN" altLang="en-US" b="1"/>
              <a:t>月、</a:t>
            </a:r>
            <a:r>
              <a:rPr lang="en-US" altLang="zh-CN" b="1"/>
              <a:t>7</a:t>
            </a:r>
            <a:r>
              <a:rPr lang="zh-CN" altLang="en-US" b="1"/>
              <a:t>月、</a:t>
            </a:r>
            <a:r>
              <a:rPr lang="en-US" altLang="zh-CN" b="1"/>
              <a:t>8</a:t>
            </a:r>
            <a:r>
              <a:rPr lang="zh-CN" altLang="en-US" b="1"/>
              <a:t>月</a:t>
            </a:r>
            <a:r>
              <a:rPr lang="zh-CN" altLang="en-US">
                <a:sym typeface="+mn-ea"/>
              </a:rPr>
              <a:t>达到目标归档耗时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天。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319270" y="3331845"/>
            <a:ext cx="3815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瑞达各节点耗时（小时）</a:t>
            </a:r>
            <a:endParaRPr lang="zh-CN" altLang="en-US"/>
          </a:p>
        </p:txBody>
      </p:sp>
      <p:cxnSp>
        <p:nvCxnSpPr>
          <p:cNvPr id="4" name="直接连接符 3"/>
          <p:cNvCxnSpPr>
            <a:endCxn id="8" idx="4"/>
          </p:cNvCxnSpPr>
          <p:nvPr/>
        </p:nvCxnSpPr>
        <p:spPr>
          <a:xfrm flipV="1">
            <a:off x="2971165" y="4869815"/>
            <a:ext cx="6932930" cy="1206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标注 7"/>
          <p:cNvSpPr/>
          <p:nvPr/>
        </p:nvSpPr>
        <p:spPr>
          <a:xfrm>
            <a:off x="9585325" y="4292600"/>
            <a:ext cx="1093470" cy="436245"/>
          </a:xfrm>
          <a:prstGeom prst="wedgeRectCallout">
            <a:avLst>
              <a:gd name="adj1" fmla="val -20826"/>
              <a:gd name="adj2" fmla="val 82314"/>
            </a:avLst>
          </a:prstGeom>
          <a:solidFill>
            <a:srgbClr val="D0C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rgbClr val="FF0000"/>
                </a:solidFill>
                <a:sym typeface="+mn-ea"/>
              </a:rPr>
              <a:t>平均目标</a:t>
            </a:r>
            <a:r>
              <a:rPr lang="en-US" altLang="zh-CN" sz="1200" b="1">
                <a:solidFill>
                  <a:srgbClr val="FF0000"/>
                </a:solidFill>
                <a:sym typeface="+mn-ea"/>
              </a:rPr>
              <a:t>13.71</a:t>
            </a:r>
            <a:r>
              <a:rPr lang="zh-CN" altLang="en-US" sz="1200" b="1">
                <a:solidFill>
                  <a:srgbClr val="FF0000"/>
                </a:solidFill>
                <a:sym typeface="+mn-ea"/>
              </a:rPr>
              <a:t>小时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>
            <a:spLocks noGrp="1"/>
          </p:cNvSpPr>
          <p:nvPr/>
        </p:nvSpPr>
        <p:spPr>
          <a:xfrm>
            <a:off x="7900035" y="328295"/>
            <a:ext cx="4291965" cy="43434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兴安盟审批耗时分析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2540635" y="818515"/>
          <a:ext cx="7398385" cy="26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" name="图表 1"/>
          <p:cNvGraphicFramePr/>
          <p:nvPr/>
        </p:nvGraphicFramePr>
        <p:xfrm>
          <a:off x="2540635" y="3806825"/>
          <a:ext cx="7398385" cy="285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974090" y="6222365"/>
            <a:ext cx="10504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兴安盟全年平均归档耗时</a:t>
            </a:r>
            <a:r>
              <a:rPr lang="en-US" altLang="zh-CN"/>
              <a:t>4.00</a:t>
            </a:r>
            <a:r>
              <a:rPr lang="zh-CN" altLang="en-US"/>
              <a:t>天，</a:t>
            </a:r>
            <a:r>
              <a:rPr lang="en-US" altLang="zh-CN" b="1"/>
              <a:t>7</a:t>
            </a:r>
            <a:r>
              <a:rPr lang="zh-CN" altLang="en-US" b="1"/>
              <a:t>月</a:t>
            </a:r>
            <a:r>
              <a:rPr lang="zh-CN" altLang="en-US">
                <a:sym typeface="+mn-ea"/>
              </a:rPr>
              <a:t>达到目标归档耗时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天。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332605" y="3442335"/>
            <a:ext cx="3815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兴安盟各节点耗时（小时）</a:t>
            </a: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3018155" y="4728845"/>
            <a:ext cx="6594475" cy="3619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标注 5"/>
          <p:cNvSpPr/>
          <p:nvPr/>
        </p:nvSpPr>
        <p:spPr>
          <a:xfrm>
            <a:off x="9173210" y="4149090"/>
            <a:ext cx="1093470" cy="436245"/>
          </a:xfrm>
          <a:prstGeom prst="wedgeRectCallout">
            <a:avLst>
              <a:gd name="adj1" fmla="val -20826"/>
              <a:gd name="adj2" fmla="val 82314"/>
            </a:avLst>
          </a:prstGeom>
          <a:solidFill>
            <a:srgbClr val="D0C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rgbClr val="FF0000"/>
                </a:solidFill>
                <a:sym typeface="+mn-ea"/>
              </a:rPr>
              <a:t>平均目标</a:t>
            </a:r>
            <a:r>
              <a:rPr lang="en-US" altLang="zh-CN" sz="1200" b="1">
                <a:solidFill>
                  <a:srgbClr val="FF0000"/>
                </a:solidFill>
                <a:sym typeface="+mn-ea"/>
              </a:rPr>
              <a:t>13.71</a:t>
            </a:r>
            <a:r>
              <a:rPr lang="zh-CN" altLang="en-US" sz="1200" b="1">
                <a:solidFill>
                  <a:srgbClr val="FF0000"/>
                </a:solidFill>
                <a:sym typeface="+mn-ea"/>
              </a:rPr>
              <a:t>小时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2" name="Rectangle 4"/>
          <p:cNvSpPr>
            <a:spLocks noGrp="1" noChangeArrowheads="1"/>
          </p:cNvSpPr>
          <p:nvPr/>
        </p:nvSpPr>
        <p:spPr bwMode="auto">
          <a:xfrm>
            <a:off x="427367" y="389981"/>
            <a:ext cx="1809751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D6000F"/>
                </a:solidFill>
                <a:latin typeface="+mj-ea"/>
                <a:ea typeface="+mj-ea"/>
                <a:cs typeface="+mn-ea"/>
                <a:sym typeface="+mn-lt"/>
              </a:rPr>
              <a:t>目 录</a:t>
            </a:r>
            <a:endParaRPr lang="zh-CN" altLang="en-US" sz="4000" b="1" dirty="0">
              <a:solidFill>
                <a:srgbClr val="D6000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210616" y="2058988"/>
            <a:ext cx="416623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</a:t>
            </a:r>
            <a:r>
              <a:rPr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全公司报销耗时趋势分析</a:t>
            </a:r>
            <a:endParaRPr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210616" y="303625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各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公司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报销耗时分析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210616" y="4013518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流程退回情况分析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210616" y="499078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报销中心工作情况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75780" y="4198620"/>
            <a:ext cx="175260" cy="184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/>
          <p:nvPr/>
        </p:nvSpPr>
        <p:spPr>
          <a:xfrm>
            <a:off x="9079865" y="308610"/>
            <a:ext cx="3112135" cy="45593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pPr algn="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流程退回情况分析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2543810" y="851535"/>
          <a:ext cx="7476490" cy="507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697990" y="5784850"/>
            <a:ext cx="916876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30000"/>
              </a:lnSpc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月报销中心稽核流程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438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个，退回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82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个，平均退回率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16.83%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，较上月退回率降低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0.52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个百分点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、退回率最低的公司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TOP 3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锡林、白城、阜宁。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2" name="Rectangle 4"/>
          <p:cNvSpPr>
            <a:spLocks noGrp="1" noChangeArrowheads="1"/>
          </p:cNvSpPr>
          <p:nvPr/>
        </p:nvSpPr>
        <p:spPr bwMode="auto">
          <a:xfrm>
            <a:off x="427367" y="389981"/>
            <a:ext cx="1809751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D6000F"/>
                </a:solidFill>
                <a:latin typeface="+mj-ea"/>
                <a:ea typeface="+mj-ea"/>
                <a:cs typeface="+mn-ea"/>
                <a:sym typeface="+mn-lt"/>
              </a:rPr>
              <a:t>目 录</a:t>
            </a:r>
            <a:endParaRPr lang="zh-CN" altLang="en-US" sz="4000" b="1" dirty="0">
              <a:solidFill>
                <a:srgbClr val="D6000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210616" y="2058988"/>
            <a:ext cx="416623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</a:t>
            </a:r>
            <a:r>
              <a:rPr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全公司报销耗时趋势分析</a:t>
            </a:r>
            <a:endParaRPr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210616" y="303625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各公司报销耗时分析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210616" y="4013518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流程退回情况分析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210616" y="499078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报销中心工作情况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66890" y="2244090"/>
            <a:ext cx="175260" cy="184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2"/>
          <p:cNvSpPr txBox="1"/>
          <p:nvPr/>
        </p:nvSpPr>
        <p:spPr>
          <a:xfrm>
            <a:off x="9079865" y="308610"/>
            <a:ext cx="3112135" cy="45593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pPr algn="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流程退回情况分析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13025" y="5417820"/>
            <a:ext cx="7593330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30000"/>
              </a:lnSpc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、退回流程较多的原因：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流程类问题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35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个，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发票问题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13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个，附件问题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13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、退回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较多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的费用类别：差旅费流程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54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个，占比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65.85%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30000"/>
              </a:lnSpc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、报销中心已于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17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日面向全公司范围进行差旅费与用车费专题的培训。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2225675" y="827405"/>
          <a:ext cx="8112760" cy="4590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2" name="Rectangle 4"/>
          <p:cNvSpPr>
            <a:spLocks noGrp="1" noChangeArrowheads="1"/>
          </p:cNvSpPr>
          <p:nvPr/>
        </p:nvSpPr>
        <p:spPr bwMode="auto">
          <a:xfrm>
            <a:off x="427367" y="389981"/>
            <a:ext cx="1809751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D6000F"/>
                </a:solidFill>
                <a:latin typeface="+mj-ea"/>
                <a:ea typeface="+mj-ea"/>
                <a:cs typeface="+mn-ea"/>
                <a:sym typeface="+mn-lt"/>
              </a:rPr>
              <a:t>目 录</a:t>
            </a:r>
            <a:endParaRPr lang="zh-CN" altLang="en-US" sz="4000" b="1" dirty="0">
              <a:solidFill>
                <a:srgbClr val="D6000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210616" y="2058988"/>
            <a:ext cx="416623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</a:t>
            </a:r>
            <a:r>
              <a:rPr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全公司报销耗时趋势分析</a:t>
            </a:r>
            <a:endParaRPr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210616" y="303625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各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公司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报销耗时分析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210616" y="4013518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流程退回情况分析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210616" y="499078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报销中心工作情况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66255" y="5175885"/>
            <a:ext cx="175260" cy="184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/>
        </p:nvGraphicFramePr>
        <p:xfrm>
          <a:off x="1759585" y="840740"/>
          <a:ext cx="8926830" cy="516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729355" y="840740"/>
            <a:ext cx="5330190" cy="55308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年报销中心稽核数量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费用报销流程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41245" y="4509135"/>
            <a:ext cx="5702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/>
              <a:t>101</a:t>
            </a:r>
            <a:endParaRPr lang="en-US" altLang="zh-CN" sz="1600"/>
          </a:p>
        </p:txBody>
      </p:sp>
      <p:sp>
        <p:nvSpPr>
          <p:cNvPr id="8" name="文本框 7"/>
          <p:cNvSpPr txBox="1"/>
          <p:nvPr/>
        </p:nvSpPr>
        <p:spPr>
          <a:xfrm>
            <a:off x="3263900" y="4411980"/>
            <a:ext cx="5702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/>
              <a:t>119</a:t>
            </a:r>
            <a:endParaRPr lang="en-US" altLang="zh-CN" sz="1600"/>
          </a:p>
        </p:txBody>
      </p:sp>
      <p:sp>
        <p:nvSpPr>
          <p:cNvPr id="9" name="文本框 8"/>
          <p:cNvSpPr txBox="1"/>
          <p:nvPr/>
        </p:nvSpPr>
        <p:spPr>
          <a:xfrm>
            <a:off x="4209415" y="4247515"/>
            <a:ext cx="5702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/>
              <a:t>141</a:t>
            </a:r>
            <a:endParaRPr lang="en-US" altLang="zh-CN" sz="1600"/>
          </a:p>
        </p:txBody>
      </p:sp>
      <p:sp>
        <p:nvSpPr>
          <p:cNvPr id="11" name="文本框 10"/>
          <p:cNvSpPr txBox="1"/>
          <p:nvPr/>
        </p:nvSpPr>
        <p:spPr>
          <a:xfrm>
            <a:off x="5154295" y="4340860"/>
            <a:ext cx="5702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/>
              <a:t>123</a:t>
            </a:r>
            <a:endParaRPr lang="en-US" altLang="zh-CN" sz="1600"/>
          </a:p>
        </p:txBody>
      </p:sp>
      <p:sp>
        <p:nvSpPr>
          <p:cNvPr id="12" name="文本框 11"/>
          <p:cNvSpPr txBox="1"/>
          <p:nvPr/>
        </p:nvSpPr>
        <p:spPr>
          <a:xfrm>
            <a:off x="6141085" y="3260725"/>
            <a:ext cx="5029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/>
              <a:t>271</a:t>
            </a:r>
            <a:endParaRPr lang="en-US" altLang="zh-CN" sz="1600"/>
          </a:p>
        </p:txBody>
      </p:sp>
      <p:sp>
        <p:nvSpPr>
          <p:cNvPr id="13" name="文本框 12"/>
          <p:cNvSpPr txBox="1"/>
          <p:nvPr/>
        </p:nvSpPr>
        <p:spPr>
          <a:xfrm>
            <a:off x="7002780" y="3118485"/>
            <a:ext cx="5486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/>
              <a:t>288</a:t>
            </a:r>
            <a:endParaRPr lang="en-US" altLang="zh-CN" sz="1600"/>
          </a:p>
        </p:txBody>
      </p:sp>
      <p:sp>
        <p:nvSpPr>
          <p:cNvPr id="14" name="文本框 13"/>
          <p:cNvSpPr txBox="1"/>
          <p:nvPr/>
        </p:nvSpPr>
        <p:spPr>
          <a:xfrm>
            <a:off x="7936865" y="2950845"/>
            <a:ext cx="5486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/>
              <a:t>305</a:t>
            </a:r>
            <a:endParaRPr lang="en-US" altLang="zh-CN" sz="1600"/>
          </a:p>
        </p:txBody>
      </p:sp>
      <p:sp>
        <p:nvSpPr>
          <p:cNvPr id="15" name="文本框 14"/>
          <p:cNvSpPr txBox="1"/>
          <p:nvPr/>
        </p:nvSpPr>
        <p:spPr>
          <a:xfrm>
            <a:off x="8870950" y="2950845"/>
            <a:ext cx="5486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/>
              <a:t>301</a:t>
            </a:r>
            <a:endParaRPr lang="en-US" altLang="zh-CN" sz="1600"/>
          </a:p>
        </p:txBody>
      </p:sp>
      <p:sp>
        <p:nvSpPr>
          <p:cNvPr id="16" name="文本框 15"/>
          <p:cNvSpPr txBox="1"/>
          <p:nvPr/>
        </p:nvSpPr>
        <p:spPr>
          <a:xfrm>
            <a:off x="9838055" y="1934845"/>
            <a:ext cx="5486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/>
              <a:t>438</a:t>
            </a:r>
            <a:endParaRPr lang="en-US" altLang="zh-CN" sz="16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9208135" y="318135"/>
            <a:ext cx="2983865" cy="434975"/>
          </a:xfrm>
        </p:spPr>
        <p:txBody>
          <a:bodyPr/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报销中心工作情况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图表 19"/>
          <p:cNvGraphicFramePr/>
          <p:nvPr/>
        </p:nvGraphicFramePr>
        <p:xfrm>
          <a:off x="2294890" y="822325"/>
          <a:ext cx="8194040" cy="497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标题 1"/>
          <p:cNvSpPr>
            <a:spLocks noGrp="1"/>
          </p:cNvSpPr>
          <p:nvPr/>
        </p:nvSpPr>
        <p:spPr>
          <a:xfrm>
            <a:off x="9208135" y="318135"/>
            <a:ext cx="2983865" cy="4349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报销中心工作情况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图表 18"/>
          <p:cNvGraphicFramePr/>
          <p:nvPr/>
        </p:nvGraphicFramePr>
        <p:xfrm>
          <a:off x="6141085" y="840105"/>
          <a:ext cx="6056630" cy="5102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8" name="图表 17"/>
          <p:cNvGraphicFramePr/>
          <p:nvPr/>
        </p:nvGraphicFramePr>
        <p:xfrm>
          <a:off x="0" y="840105"/>
          <a:ext cx="6097905" cy="5102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08135" y="318135"/>
            <a:ext cx="2983865" cy="434975"/>
          </a:xfrm>
        </p:spPr>
        <p:txBody>
          <a:bodyPr/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报销中心工作情况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422275" y="3094355"/>
            <a:ext cx="11346815" cy="2159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矩形标注 7"/>
          <p:cNvSpPr/>
          <p:nvPr/>
        </p:nvSpPr>
        <p:spPr>
          <a:xfrm>
            <a:off x="11098530" y="2512060"/>
            <a:ext cx="1093470" cy="454660"/>
          </a:xfrm>
          <a:prstGeom prst="wedgeRectCallout">
            <a:avLst>
              <a:gd name="adj1" fmla="val -20826"/>
              <a:gd name="adj2" fmla="val 82314"/>
            </a:avLst>
          </a:prstGeom>
          <a:solidFill>
            <a:srgbClr val="D0C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p>
            <a:pPr algn="ctr"/>
            <a:r>
              <a:rPr lang="zh-CN" altLang="en-US" sz="1200" b="1">
                <a:solidFill>
                  <a:srgbClr val="FF0000"/>
                </a:solidFill>
                <a:sym typeface="+mn-ea"/>
              </a:rPr>
              <a:t>平均目标</a:t>
            </a:r>
            <a:r>
              <a:rPr lang="en-US" altLang="zh-CN" sz="1200" b="1">
                <a:solidFill>
                  <a:srgbClr val="FF0000"/>
                </a:solidFill>
                <a:sym typeface="+mn-ea"/>
              </a:rPr>
              <a:t>13.71</a:t>
            </a:r>
            <a:r>
              <a:rPr lang="zh-CN" altLang="en-US" sz="1200" b="1">
                <a:solidFill>
                  <a:srgbClr val="FF0000"/>
                </a:solidFill>
                <a:sym typeface="+mn-ea"/>
              </a:rPr>
              <a:t>小时</a:t>
            </a:r>
            <a:endParaRPr lang="zh-CN" altLang="en-US" sz="1200" b="1">
              <a:solidFill>
                <a:srgbClr val="FF0000"/>
              </a:solidFill>
            </a:endParaRPr>
          </a:p>
          <a:p>
            <a:pPr algn="ctr"/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70150" y="6212840"/>
            <a:ext cx="7623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1</a:t>
            </a:r>
            <a:r>
              <a:rPr lang="zh-CN" altLang="en-US"/>
              <a:t>、报销中心稽核节点平均耗时超过目标平均值</a:t>
            </a:r>
            <a:r>
              <a:rPr lang="en-US" altLang="zh-CN"/>
              <a:t>13.71</a:t>
            </a:r>
            <a:r>
              <a:rPr lang="zh-CN" altLang="en-US"/>
              <a:t>小时：</a:t>
            </a:r>
            <a:r>
              <a:rPr lang="en-US" altLang="zh-CN"/>
              <a:t>1</a:t>
            </a:r>
            <a:r>
              <a:rPr lang="zh-CN" altLang="en-US"/>
              <a:t>月、</a:t>
            </a:r>
            <a:r>
              <a:rPr lang="en-US" altLang="zh-CN"/>
              <a:t>4</a:t>
            </a:r>
            <a:r>
              <a:rPr lang="zh-CN" altLang="en-US"/>
              <a:t>月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pPr algn="l"/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、报销中心付款节点平均耗时</a:t>
            </a:r>
            <a:r>
              <a:rPr lang="zh-CN" altLang="en-US">
                <a:sym typeface="+mn-ea"/>
              </a:rPr>
              <a:t>未超过目标平均值</a:t>
            </a:r>
            <a:r>
              <a:rPr lang="en-US" altLang="zh-CN">
                <a:sym typeface="+mn-ea"/>
              </a:rPr>
              <a:t>13.71</a:t>
            </a:r>
            <a:r>
              <a:rPr lang="zh-CN" altLang="en-US">
                <a:sym typeface="+mn-ea"/>
              </a:rPr>
              <a:t>小时</a:t>
            </a:r>
            <a:r>
              <a:rPr lang="zh-CN" altLang="en-US">
                <a:sym typeface="+mn-ea"/>
              </a:rPr>
              <a:t>。</a:t>
            </a:r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54" y="372669"/>
            <a:ext cx="7627505" cy="5950870"/>
          </a:xfrm>
          <a:prstGeom prst="rect">
            <a:avLst/>
          </a:prstGeom>
        </p:spPr>
      </p:pic>
      <p:sp>
        <p:nvSpPr>
          <p:cNvPr id="7" name="文本占位符 6"/>
          <p:cNvSpPr txBox="1"/>
          <p:nvPr/>
        </p:nvSpPr>
        <p:spPr>
          <a:xfrm>
            <a:off x="7717659" y="3109711"/>
            <a:ext cx="4055180" cy="319289"/>
          </a:xfrm>
          <a:prstGeom prst="rect">
            <a:avLst/>
          </a:prstGeom>
        </p:spPr>
        <p:txBody>
          <a:bodyPr vert="horz" lIns="45720" tIns="22860" rIns="45720" bIns="2286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800" dirty="0">
                <a:latin typeface="FZLanTingHei-M-GBK" charset="-122"/>
                <a:ea typeface="FZLanTingHei-M-GBK" charset="-122"/>
                <a:cs typeface="FZLanTingHei-M-GBK" charset="-122"/>
              </a:rPr>
              <a:t>谢谢</a:t>
            </a:r>
            <a:endParaRPr lang="zh-CN" altLang="en-US" sz="1800" dirty="0">
              <a:latin typeface="FZLanTingHei-M-GBK" charset="-122"/>
              <a:ea typeface="FZLanTingHei-M-GBK" charset="-122"/>
              <a:cs typeface="FZLanTingHei-M-GBK" charset="-122"/>
            </a:endParaRPr>
          </a:p>
        </p:txBody>
      </p:sp>
      <p:sp>
        <p:nvSpPr>
          <p:cNvPr id="8" name="鲲鹏展翅 比翼齐飞…"/>
          <p:cNvSpPr txBox="1"/>
          <p:nvPr/>
        </p:nvSpPr>
        <p:spPr>
          <a:xfrm>
            <a:off x="5555456" y="2018350"/>
            <a:ext cx="6217382" cy="43751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t">
            <a:spAutoFit/>
          </a:bodyPr>
          <a:lstStyle/>
          <a:p>
            <a:pPr algn="r" defTabSz="457200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zh-CN" altLang="en-US" sz="2800" spc="151" dirty="0">
                <a:latin typeface="FZLanTingHei-M-GBK" charset="-122"/>
                <a:ea typeface="FZLanTingHei-M-GBK" charset="-122"/>
                <a:cs typeface="FZLanTingHei-M-GBK" charset="-122"/>
              </a:rPr>
              <a:t>汇报结束</a:t>
            </a:r>
            <a:endParaRPr lang="zh-CN" altLang="en-US" sz="2800" b="0" kern="1200" spc="151" dirty="0">
              <a:latin typeface="FZLanTingHei-M-GBK" charset="-122"/>
              <a:ea typeface="FZLanTingHei-M-GBK" charset="-122"/>
              <a:cs typeface="FZLanTingHei-M-GBK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70526" y="6064494"/>
            <a:ext cx="1038747" cy="2590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r" defTabSz="457200" hangingPunct="1">
              <a:lnSpc>
                <a:spcPct val="150000"/>
              </a:lnSpc>
            </a:pPr>
            <a:r>
              <a:rPr lang="zh-CN" altLang="en-US" sz="900" b="0" kern="1200" dirty="0">
                <a:solidFill>
                  <a:prstClr val="white">
                    <a:lumMod val="50000"/>
                  </a:prstClr>
                </a:solidFill>
                <a:latin typeface="FZLanTingHei-M-GBK" charset="-122"/>
                <a:ea typeface="FZLanTingHei-M-GBK" charset="-122"/>
                <a:cs typeface="FZLanTingHei-M-GBK" charset="-122"/>
              </a:rPr>
              <a:t>内部资料  严禁外传</a:t>
            </a:r>
            <a:endParaRPr lang="zh-CN" altLang="en-US" sz="900" b="0" kern="1200" dirty="0">
              <a:solidFill>
                <a:prstClr val="white">
                  <a:lumMod val="50000"/>
                </a:prstClr>
              </a:solidFill>
              <a:latin typeface="FZLanTingHei-M-GBK" charset="-122"/>
              <a:ea typeface="FZLanTingHei-M-GBK" charset="-122"/>
              <a:cs typeface="FZLanTingHei-M-GBK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378" y="199292"/>
            <a:ext cx="597952" cy="84472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818651" y="3785603"/>
            <a:ext cx="24584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Thanks</a:t>
            </a:r>
            <a:endParaRPr kumimoji="1" lang="zh-CN" altLang="en-US" sz="44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" y="6651812"/>
            <a:ext cx="12192000" cy="21987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50250" y="319405"/>
            <a:ext cx="3841750" cy="434340"/>
          </a:xfrm>
        </p:spPr>
        <p:txBody>
          <a:bodyPr>
            <a:noAutofit/>
          </a:bodyPr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全公司报销耗时趋势分析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表 1"/>
          <p:cNvGraphicFramePr/>
          <p:nvPr/>
        </p:nvGraphicFramePr>
        <p:xfrm>
          <a:off x="2087880" y="854710"/>
          <a:ext cx="8302625" cy="4477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062990" y="5885815"/>
            <a:ext cx="10504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全公司平均归档耗时：</a:t>
            </a:r>
            <a:r>
              <a:rPr lang="en-US" altLang="zh-CN"/>
              <a:t>1</a:t>
            </a:r>
            <a:r>
              <a:rPr lang="zh-CN" altLang="en-US"/>
              <a:t>月、</a:t>
            </a:r>
            <a:r>
              <a:rPr lang="en-US" altLang="zh-CN"/>
              <a:t>2</a:t>
            </a:r>
            <a:r>
              <a:rPr lang="zh-CN" altLang="en-US"/>
              <a:t>月、</a:t>
            </a:r>
            <a:r>
              <a:rPr lang="en-US" altLang="zh-CN"/>
              <a:t>7</a:t>
            </a:r>
            <a:r>
              <a:rPr lang="zh-CN" altLang="en-US"/>
              <a:t>月、</a:t>
            </a:r>
            <a:r>
              <a:rPr lang="en-US" altLang="zh-CN"/>
              <a:t>9</a:t>
            </a:r>
            <a:r>
              <a:rPr lang="zh-CN" altLang="en-US"/>
              <a:t>月达到目标，归档耗时小于</a:t>
            </a:r>
            <a:r>
              <a:rPr lang="en-US" altLang="zh-CN"/>
              <a:t>4</a:t>
            </a:r>
            <a:r>
              <a:rPr lang="zh-CN" altLang="en-US"/>
              <a:t>天。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50250" y="319405"/>
            <a:ext cx="3841750" cy="434340"/>
          </a:xfrm>
        </p:spPr>
        <p:txBody>
          <a:bodyPr>
            <a:noAutofit/>
          </a:bodyPr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全公司报销耗时趋势分析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2088515" y="821055"/>
          <a:ext cx="8301355" cy="466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986790" y="6155690"/>
            <a:ext cx="10504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ym typeface="+mn-ea"/>
              </a:rPr>
              <a:t>2020</a:t>
            </a:r>
            <a:r>
              <a:rPr lang="zh-CN" altLang="en-US">
                <a:sym typeface="+mn-ea"/>
              </a:rPr>
              <a:t>年达到目标且归档耗时小于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天的公司：锡林、萍乡、邯郸。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273415" y="328295"/>
            <a:ext cx="3918585" cy="434340"/>
          </a:xfrm>
        </p:spPr>
        <p:txBody>
          <a:bodyPr>
            <a:noAutofit/>
          </a:bodyPr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各公司报销耗时趋势分析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9" name="图表 18"/>
          <p:cNvGraphicFramePr/>
          <p:nvPr/>
        </p:nvGraphicFramePr>
        <p:xfrm>
          <a:off x="1277620" y="835660"/>
          <a:ext cx="9636760" cy="5186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1829435" y="3988435"/>
            <a:ext cx="8971280" cy="952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986790" y="6155690"/>
            <a:ext cx="10504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ym typeface="+mn-ea"/>
              </a:rPr>
              <a:t>2020</a:t>
            </a:r>
            <a:r>
              <a:rPr lang="zh-CN" altLang="en-US">
                <a:sym typeface="+mn-ea"/>
              </a:rPr>
              <a:t>年低于目标耗时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天，</a:t>
            </a:r>
            <a:r>
              <a:rPr lang="zh-CN" altLang="en-US">
                <a:sym typeface="+mn-ea"/>
              </a:rPr>
              <a:t>月份最多的公司：锡林、萍乡、邯郸。</a:t>
            </a:r>
            <a:endParaRPr lang="zh-CN" altLang="en-US"/>
          </a:p>
        </p:txBody>
      </p:sp>
      <p:sp>
        <p:nvSpPr>
          <p:cNvPr id="6" name="矩形标注 5"/>
          <p:cNvSpPr/>
          <p:nvPr/>
        </p:nvSpPr>
        <p:spPr>
          <a:xfrm>
            <a:off x="10483215" y="3288030"/>
            <a:ext cx="1093470" cy="436245"/>
          </a:xfrm>
          <a:prstGeom prst="wedgeRectCallout">
            <a:avLst>
              <a:gd name="adj1" fmla="val -20847"/>
              <a:gd name="adj2" fmla="val 106768"/>
            </a:avLst>
          </a:prstGeom>
          <a:solidFill>
            <a:srgbClr val="D0C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rgbClr val="FF0000"/>
                </a:solidFill>
              </a:rPr>
              <a:t>目标值</a:t>
            </a:r>
            <a:r>
              <a:rPr lang="en-US" altLang="zh-CN" sz="1200" b="1">
                <a:solidFill>
                  <a:srgbClr val="FF0000"/>
                </a:solidFill>
              </a:rPr>
              <a:t>4</a:t>
            </a:r>
            <a:r>
              <a:rPr lang="zh-CN" altLang="en-US" sz="1200" b="1">
                <a:solidFill>
                  <a:srgbClr val="FF0000"/>
                </a:solidFill>
              </a:rPr>
              <a:t>天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273415" y="328295"/>
            <a:ext cx="3918585" cy="434340"/>
          </a:xfrm>
        </p:spPr>
        <p:txBody>
          <a:bodyPr>
            <a:noAutofit/>
          </a:bodyPr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全公司报销耗时趋势分析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表 1"/>
          <p:cNvGraphicFramePr/>
          <p:nvPr/>
        </p:nvGraphicFramePr>
        <p:xfrm>
          <a:off x="1036320" y="829310"/>
          <a:ext cx="10405110" cy="5199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986790" y="6155690"/>
            <a:ext cx="105048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ym typeface="+mn-ea"/>
              </a:rPr>
              <a:t>2020</a:t>
            </a:r>
            <a:r>
              <a:rPr lang="zh-CN" altLang="en-US">
                <a:sym typeface="+mn-ea"/>
              </a:rPr>
              <a:t>年归档目标耗时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天，按</a:t>
            </a:r>
            <a:r>
              <a:rPr lang="en-US" altLang="zh-CN">
                <a:sym typeface="+mn-ea"/>
              </a:rPr>
              <a:t>7</a:t>
            </a:r>
            <a:r>
              <a:rPr lang="zh-CN" altLang="en-US">
                <a:sym typeface="+mn-ea"/>
              </a:rPr>
              <a:t>个节点计算，平均每节点目标耗时</a:t>
            </a:r>
            <a:r>
              <a:rPr lang="en-US" altLang="zh-CN">
                <a:sym typeface="+mn-ea"/>
              </a:rPr>
              <a:t>13.71</a:t>
            </a:r>
            <a:r>
              <a:rPr lang="zh-CN" altLang="en-US">
                <a:sym typeface="+mn-ea"/>
              </a:rPr>
              <a:t>小时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pPr algn="ctr"/>
            <a:r>
              <a:rPr lang="zh-CN" altLang="en-US"/>
              <a:t>建议各节点在</a:t>
            </a:r>
            <a:r>
              <a:rPr lang="en-US" altLang="zh-CN"/>
              <a:t>13.71</a:t>
            </a:r>
            <a:r>
              <a:rPr lang="zh-CN" altLang="en-US"/>
              <a:t>小时内将流程处理完毕。</a:t>
            </a: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580515" y="3863975"/>
            <a:ext cx="971931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标注 5"/>
          <p:cNvSpPr/>
          <p:nvPr/>
        </p:nvSpPr>
        <p:spPr>
          <a:xfrm>
            <a:off x="10963910" y="3241040"/>
            <a:ext cx="1093470" cy="436245"/>
          </a:xfrm>
          <a:prstGeom prst="wedgeRectCallout">
            <a:avLst>
              <a:gd name="adj1" fmla="val -20826"/>
              <a:gd name="adj2" fmla="val 82314"/>
            </a:avLst>
          </a:prstGeom>
          <a:solidFill>
            <a:srgbClr val="D0C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rgbClr val="FF0000"/>
                </a:solidFill>
              </a:rPr>
              <a:t>平均目标</a:t>
            </a:r>
            <a:r>
              <a:rPr lang="en-US" altLang="zh-CN" sz="1200" b="1">
                <a:solidFill>
                  <a:srgbClr val="FF0000"/>
                </a:solidFill>
              </a:rPr>
              <a:t>13.71</a:t>
            </a:r>
            <a:r>
              <a:rPr lang="zh-CN" altLang="en-US" sz="1200" b="1">
                <a:solidFill>
                  <a:srgbClr val="FF0000"/>
                </a:solidFill>
              </a:rPr>
              <a:t>小时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2" name="Rectangle 4"/>
          <p:cNvSpPr>
            <a:spLocks noGrp="1" noChangeArrowheads="1"/>
          </p:cNvSpPr>
          <p:nvPr/>
        </p:nvSpPr>
        <p:spPr bwMode="auto">
          <a:xfrm>
            <a:off x="427367" y="389981"/>
            <a:ext cx="1809751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D6000F"/>
                </a:solidFill>
                <a:latin typeface="+mj-ea"/>
                <a:ea typeface="+mj-ea"/>
                <a:cs typeface="+mn-ea"/>
                <a:sym typeface="+mn-lt"/>
              </a:rPr>
              <a:t>目 录</a:t>
            </a:r>
            <a:endParaRPr lang="zh-CN" altLang="en-US" sz="4000" b="1" dirty="0">
              <a:solidFill>
                <a:srgbClr val="D6000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210616" y="2058988"/>
            <a:ext cx="416623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</a:t>
            </a:r>
            <a:r>
              <a:rPr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全公司报销耗时趋势分析</a:t>
            </a:r>
            <a:endParaRPr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210616" y="303625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各公司报销耗时分析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210616" y="4013518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流程退回情况分析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210616" y="4990783"/>
            <a:ext cx="395911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   报销中心工作情况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85940" y="3221355"/>
            <a:ext cx="175260" cy="184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900035" y="328295"/>
            <a:ext cx="4291965" cy="434340"/>
          </a:xfrm>
        </p:spPr>
        <p:txBody>
          <a:bodyPr>
            <a:noAutofit/>
          </a:bodyPr>
          <a:lstStyle/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总部审批耗时分析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表 1"/>
          <p:cNvGraphicFramePr/>
          <p:nvPr/>
        </p:nvGraphicFramePr>
        <p:xfrm>
          <a:off x="2386965" y="841375"/>
          <a:ext cx="7848600" cy="248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2243455" y="3650933"/>
          <a:ext cx="7992110" cy="2431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403725" y="3415665"/>
            <a:ext cx="3815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总部各节点耗时（小时）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2865120" y="5330825"/>
            <a:ext cx="6901815" cy="1905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标注 8"/>
          <p:cNvSpPr/>
          <p:nvPr/>
        </p:nvSpPr>
        <p:spPr>
          <a:xfrm>
            <a:off x="9334500" y="4754880"/>
            <a:ext cx="1093470" cy="436245"/>
          </a:xfrm>
          <a:prstGeom prst="wedgeRectCallout">
            <a:avLst>
              <a:gd name="adj1" fmla="val -20826"/>
              <a:gd name="adj2" fmla="val 82314"/>
            </a:avLst>
          </a:prstGeom>
          <a:solidFill>
            <a:srgbClr val="D0C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 b="1">
                <a:solidFill>
                  <a:srgbClr val="FF0000"/>
                </a:solidFill>
              </a:rPr>
              <a:t>13.71</a:t>
            </a:r>
            <a:r>
              <a:rPr lang="zh-CN" altLang="en-US" sz="1200" b="1">
                <a:solidFill>
                  <a:srgbClr val="FF0000"/>
                </a:solidFill>
              </a:rPr>
              <a:t>小时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2990" y="6155055"/>
            <a:ext cx="10504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总部全年平均归档耗时</a:t>
            </a:r>
            <a:r>
              <a:rPr lang="en-US" altLang="zh-CN"/>
              <a:t>4.55</a:t>
            </a:r>
            <a:r>
              <a:rPr lang="zh-CN" altLang="en-US"/>
              <a:t>天，</a:t>
            </a:r>
            <a:r>
              <a:rPr lang="en-US" altLang="zh-CN" b="1"/>
              <a:t>1</a:t>
            </a:r>
            <a:r>
              <a:rPr lang="zh-CN" altLang="en-US" b="1"/>
              <a:t>月、</a:t>
            </a:r>
            <a:r>
              <a:rPr lang="en-US" b="1"/>
              <a:t>6</a:t>
            </a:r>
            <a:r>
              <a:rPr lang="zh-CN" altLang="en-US" b="1"/>
              <a:t>月、</a:t>
            </a:r>
            <a:r>
              <a:rPr lang="en-US" altLang="zh-CN" b="1"/>
              <a:t>9</a:t>
            </a:r>
            <a:r>
              <a:rPr lang="zh-CN" altLang="en-US" b="1"/>
              <a:t>月</a:t>
            </a:r>
            <a:r>
              <a:rPr lang="zh-CN" altLang="en-US"/>
              <a:t>达到目标归档耗时</a:t>
            </a:r>
            <a:r>
              <a:rPr lang="en-US" altLang="zh-CN"/>
              <a:t>4</a:t>
            </a:r>
            <a:r>
              <a:rPr lang="zh-CN" altLang="en-US"/>
              <a:t>天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>
            <a:spLocks noGrp="1"/>
          </p:cNvSpPr>
          <p:nvPr/>
        </p:nvSpPr>
        <p:spPr>
          <a:xfrm>
            <a:off x="7900035" y="328295"/>
            <a:ext cx="4291965" cy="43434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北分审批耗时分析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表 1"/>
          <p:cNvGraphicFramePr/>
          <p:nvPr/>
        </p:nvGraphicFramePr>
        <p:xfrm>
          <a:off x="2287905" y="3600450"/>
          <a:ext cx="7988935" cy="2478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407535" y="3515995"/>
            <a:ext cx="3815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北分各节点耗时（小时）</a:t>
            </a:r>
            <a:endParaRPr lang="zh-CN" altLang="en-US"/>
          </a:p>
        </p:txBody>
      </p:sp>
      <p:graphicFrame>
        <p:nvGraphicFramePr>
          <p:cNvPr id="20" name="图表 19"/>
          <p:cNvGraphicFramePr/>
          <p:nvPr/>
        </p:nvGraphicFramePr>
        <p:xfrm>
          <a:off x="2287905" y="838200"/>
          <a:ext cx="7989570" cy="2677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062990" y="6155055"/>
            <a:ext cx="10504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北分全年平均归档耗时</a:t>
            </a:r>
            <a:r>
              <a:rPr lang="en-US" altLang="zh-CN"/>
              <a:t>4.04</a:t>
            </a:r>
            <a:r>
              <a:rPr lang="zh-CN" altLang="en-US"/>
              <a:t>天（因</a:t>
            </a:r>
            <a:r>
              <a:rPr lang="en-US" altLang="zh-CN"/>
              <a:t>4</a:t>
            </a:r>
            <a:r>
              <a:rPr lang="zh-CN" altLang="en-US"/>
              <a:t>个月无流程，按</a:t>
            </a:r>
            <a:r>
              <a:rPr lang="en-US" altLang="zh-CN"/>
              <a:t>5</a:t>
            </a:r>
            <a:r>
              <a:rPr lang="zh-CN" altLang="en-US"/>
              <a:t>个月计算</a:t>
            </a:r>
            <a:r>
              <a:rPr lang="zh-CN" altLang="en-US">
                <a:sym typeface="+mn-ea"/>
              </a:rPr>
              <a:t>平均归档耗时</a:t>
            </a:r>
            <a:r>
              <a:rPr lang="en-US" altLang="zh-CN">
                <a:sym typeface="+mn-ea"/>
              </a:rPr>
              <a:t>7.28</a:t>
            </a:r>
            <a:r>
              <a:rPr lang="zh-CN" altLang="en-US">
                <a:sym typeface="+mn-ea"/>
              </a:rPr>
              <a:t>天</a:t>
            </a:r>
            <a:r>
              <a:rPr lang="zh-CN" altLang="en-US"/>
              <a:t>）</a:t>
            </a:r>
            <a:r>
              <a:rPr lang="zh-CN" altLang="en-US"/>
              <a:t>。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2864485" y="5262880"/>
            <a:ext cx="6901815" cy="1905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标注 2"/>
          <p:cNvSpPr/>
          <p:nvPr/>
        </p:nvSpPr>
        <p:spPr>
          <a:xfrm>
            <a:off x="9333865" y="4686935"/>
            <a:ext cx="1093470" cy="436245"/>
          </a:xfrm>
          <a:prstGeom prst="wedgeRectCallout">
            <a:avLst>
              <a:gd name="adj1" fmla="val -20826"/>
              <a:gd name="adj2" fmla="val 82314"/>
            </a:avLst>
          </a:prstGeom>
          <a:solidFill>
            <a:srgbClr val="D0C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rgbClr val="FF0000"/>
                </a:solidFill>
                <a:sym typeface="+mn-ea"/>
              </a:rPr>
              <a:t>平均目标</a:t>
            </a:r>
            <a:r>
              <a:rPr lang="en-US" altLang="zh-CN" sz="1200" b="1">
                <a:solidFill>
                  <a:srgbClr val="FF0000"/>
                </a:solidFill>
                <a:sym typeface="+mn-ea"/>
              </a:rPr>
              <a:t>13.71</a:t>
            </a:r>
            <a:r>
              <a:rPr lang="zh-CN" altLang="en-US" sz="1200" b="1">
                <a:solidFill>
                  <a:srgbClr val="FF0000"/>
                </a:solidFill>
                <a:sym typeface="+mn-ea"/>
              </a:rPr>
              <a:t>小时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9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2019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2019LOGO</Template>
  <TotalTime>0</TotalTime>
  <Words>1526</Words>
  <Application>WPS 演示</Application>
  <PresentationFormat>宽屏</PresentationFormat>
  <Paragraphs>199</Paragraphs>
  <Slides>25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等线</vt:lpstr>
      <vt:lpstr>等线 Light</vt:lpstr>
      <vt:lpstr>Lantinghei SC Demibold</vt:lpstr>
      <vt:lpstr>微软雅黑</vt:lpstr>
      <vt:lpstr>FZLanTingHeiS-R-GB</vt:lpstr>
      <vt:lpstr>Arial Unicode MS</vt:lpstr>
      <vt:lpstr>FZLanTingHei-M-GBK</vt:lpstr>
      <vt:lpstr>等线</vt:lpstr>
      <vt:lpstr>Calibri</vt:lpstr>
      <vt:lpstr>等线 Light</vt:lpstr>
      <vt:lpstr>2019LOGO</vt:lpstr>
      <vt:lpstr>1_2019LOGO</vt:lpstr>
      <vt:lpstr>PowerPoint 演示文稿</vt:lpstr>
      <vt:lpstr>PowerPoint 演示文稿</vt:lpstr>
      <vt:lpstr>全公司报销耗时趋势分析</vt:lpstr>
      <vt:lpstr>全公司报销耗时趋势分析</vt:lpstr>
      <vt:lpstr>全公司报销耗时趋势分析</vt:lpstr>
      <vt:lpstr>全公司报销耗时趋势分析</vt:lpstr>
      <vt:lpstr>PowerPoint 演示文稿</vt:lpstr>
      <vt:lpstr>总部审批耗时分析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报销中心工作情况</vt:lpstr>
      <vt:lpstr>报销中心工作情况</vt:lpstr>
      <vt:lpstr>报销中心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huangxl</dc:creator>
  <cp:lastModifiedBy>Margaret</cp:lastModifiedBy>
  <cp:revision>1324</cp:revision>
  <dcterms:created xsi:type="dcterms:W3CDTF">2018-03-14T01:39:00Z</dcterms:created>
  <dcterms:modified xsi:type="dcterms:W3CDTF">2020-10-01T09:05:23Z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