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3"/>
  </p:sldMasterIdLst>
  <p:notesMasterIdLst>
    <p:notesMasterId r:id="rId7"/>
  </p:notesMasterIdLst>
  <p:handoutMasterIdLst>
    <p:handoutMasterId r:id="rId24"/>
  </p:handoutMasterIdLst>
  <p:sldIdLst>
    <p:sldId id="424" r:id="rId4"/>
    <p:sldId id="427" r:id="rId5"/>
    <p:sldId id="384" r:id="rId6"/>
    <p:sldId id="326" r:id="rId8"/>
    <p:sldId id="426" r:id="rId9"/>
    <p:sldId id="334" r:id="rId10"/>
    <p:sldId id="392" r:id="rId11"/>
    <p:sldId id="371" r:id="rId12"/>
    <p:sldId id="337" r:id="rId13"/>
    <p:sldId id="399" r:id="rId14"/>
    <p:sldId id="352" r:id="rId15"/>
    <p:sldId id="351" r:id="rId16"/>
    <p:sldId id="428" r:id="rId17"/>
    <p:sldId id="411" r:id="rId18"/>
    <p:sldId id="431" r:id="rId19"/>
    <p:sldId id="429" r:id="rId20"/>
    <p:sldId id="350" r:id="rId21"/>
    <p:sldId id="396" r:id="rId22"/>
    <p:sldId id="430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思遥" initials="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BCBCBD"/>
    <a:srgbClr val="808382"/>
    <a:srgbClr val="D0C4A2"/>
    <a:srgbClr val="CC1415"/>
    <a:srgbClr val="BE0000"/>
    <a:srgbClr val="D59B9A"/>
    <a:srgbClr val="FFFFFF"/>
    <a:srgbClr val="A5A5A5"/>
    <a:srgbClr val="951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87575" autoAdjust="0"/>
  </p:normalViewPr>
  <p:slideViewPr>
    <p:cSldViewPr snapToGrid="0" showGuides="1">
      <p:cViewPr varScale="1">
        <p:scale>
          <a:sx n="72" d="100"/>
          <a:sy n="72" d="100"/>
        </p:scale>
        <p:origin x="666" y="72"/>
      </p:cViewPr>
      <p:guideLst>
        <p:guide orient="horz" pos="23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D:\A&#24352;&#33993;&#33993;\04&#36153;&#29992;&#25253;&#34920;\&#38598;&#20013;&#25253;&#38144;&#27719;&#25253;&#25968;&#25454;&#65288;202008&#6528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8598;&#20013;&#25253;&#38144;&#27719;&#25253;&#25968;&#25454;&#65288;202008&#652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baseline="0">
                <a:effectLst/>
              </a:rPr>
              <a:t>2020</a:t>
            </a:r>
            <a:r>
              <a:rPr lang="zh-CN" altLang="zh-CN" sz="1400" b="0" i="0" baseline="0">
                <a:effectLst/>
              </a:rPr>
              <a:t>年</a:t>
            </a:r>
            <a:r>
              <a:rPr lang="en-US" altLang="zh-CN" sz="1400" b="0" i="0" u="none" strike="noStrike" baseline="0">
                <a:effectLst/>
              </a:rPr>
              <a:t>6</a:t>
            </a:r>
            <a:r>
              <a:rPr lang="zh-CN" altLang="zh-CN" sz="1400" b="0" i="0" u="none" strike="noStrike" baseline="0">
                <a:effectLst/>
              </a:rPr>
              <a:t>月</a:t>
            </a:r>
            <a:r>
              <a:rPr lang="en-US" altLang="zh-CN" sz="1400" b="0" i="0" u="none" strike="noStrike" baseline="0">
                <a:effectLst/>
              </a:rPr>
              <a:t>-8</a:t>
            </a:r>
            <a:r>
              <a:rPr lang="zh-CN" altLang="zh-CN" sz="1400" b="0" i="0" u="none" strike="noStrike" baseline="0">
                <a:effectLst/>
              </a:rPr>
              <a:t>月</a:t>
            </a:r>
            <a:r>
              <a:rPr lang="zh-CN" altLang="zh-CN" sz="1400" b="0" i="0" baseline="0">
                <a:effectLst/>
              </a:rPr>
              <a:t>全公司平均归档耗时（天）</a:t>
            </a:r>
            <a:endParaRPr lang="zh-CN" altLang="zh-CN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'2020年8数据 '!$O$3</c:f>
              <c:strCache>
                <c:ptCount val="1"/>
                <c:pt idx="0">
                  <c:v>2020年全公司平均耗时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'2020年8数据 '!$P$2:$R$2</c:f>
              <c:strCache>
                <c:ptCount val="3"/>
                <c:pt idx="0">
                  <c:v>2020年6月</c:v>
                </c:pt>
                <c:pt idx="1">
                  <c:v>2020年7月</c:v>
                </c:pt>
                <c:pt idx="2">
                  <c:v>2020年8月</c:v>
                </c:pt>
              </c:strCache>
            </c:strRef>
          </c:cat>
          <c:val>
            <c:numRef>
              <c:f>'2020年8数据 '!$P$3:$R$3</c:f>
              <c:numCache>
                <c:formatCode>0.00_ </c:formatCode>
                <c:ptCount val="3"/>
                <c:pt idx="0">
                  <c:v>4.63217748524415</c:v>
                </c:pt>
                <c:pt idx="1">
                  <c:v>3.94520353528428</c:v>
                </c:pt>
                <c:pt idx="2">
                  <c:v>6.83454626147953</c:v>
                </c:pt>
              </c:numCache>
            </c:numRef>
          </c:val>
        </c:ser>
        <c:ser>
          <c:idx val="3"/>
          <c:order val="3"/>
          <c:tx>
            <c:strRef>
              <c:f>'2020年8数据 '!$O$6</c:f>
              <c:strCache>
                <c:ptCount val="1"/>
                <c:pt idx="0">
                  <c:v>2019年同期耗时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'2020年8数据 '!$P$2:$R$2</c:f>
              <c:strCache>
                <c:ptCount val="3"/>
                <c:pt idx="0">
                  <c:v>2020年6月</c:v>
                </c:pt>
                <c:pt idx="1">
                  <c:v>2020年7月</c:v>
                </c:pt>
                <c:pt idx="2">
                  <c:v>2020年8月</c:v>
                </c:pt>
              </c:strCache>
            </c:strRef>
          </c:cat>
          <c:val>
            <c:numRef>
              <c:f>'2020年8数据 '!$P$6:$R$6</c:f>
              <c:numCache>
                <c:formatCode>0.00_ </c:formatCode>
                <c:ptCount val="3"/>
                <c:pt idx="0">
                  <c:v>4.28175555808454</c:v>
                </c:pt>
                <c:pt idx="1">
                  <c:v>4.53683913281479</c:v>
                </c:pt>
                <c:pt idx="2">
                  <c:v>3.75015446613549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655231"/>
        <c:axId val="1472080111"/>
      </c:barChart>
      <c:lineChart>
        <c:grouping val="standard"/>
        <c:varyColors val="0"/>
        <c:ser>
          <c:idx val="1"/>
          <c:order val="1"/>
          <c:tx>
            <c:strRef>
              <c:f>'2020年8数据 '!$O$4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'2020年8数据 '!$P$2:$R$2</c:f>
              <c:strCache>
                <c:ptCount val="3"/>
                <c:pt idx="0">
                  <c:v>2020年6月</c:v>
                </c:pt>
                <c:pt idx="1">
                  <c:v>2020年7月</c:v>
                </c:pt>
                <c:pt idx="2">
                  <c:v>2020年8月</c:v>
                </c:pt>
              </c:strCache>
            </c:strRef>
          </c:cat>
          <c:val>
            <c:numRef>
              <c:f>'2020年8数据 '!$P$4:$R$4</c:f>
              <c:numCache>
                <c:formatCode>0.00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'2020年8数据 '!$O$5</c:f>
              <c:strCache>
                <c:ptCount val="1"/>
                <c:pt idx="0">
                  <c:v>2020年平均耗时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'2020年8数据 '!$P$2:$R$2</c:f>
              <c:strCache>
                <c:ptCount val="3"/>
                <c:pt idx="0">
                  <c:v>2020年6月</c:v>
                </c:pt>
                <c:pt idx="1">
                  <c:v>2020年7月</c:v>
                </c:pt>
                <c:pt idx="2">
                  <c:v>2020年8月</c:v>
                </c:pt>
              </c:strCache>
            </c:strRef>
          </c:cat>
          <c:val>
            <c:numRef>
              <c:f>'2020年8数据 '!$P$5:$R$5</c:f>
              <c:numCache>
                <c:formatCode>0.00_ </c:formatCode>
                <c:ptCount val="3"/>
                <c:pt idx="0">
                  <c:v>5.14</c:v>
                </c:pt>
                <c:pt idx="1">
                  <c:v>5.14</c:v>
                </c:pt>
                <c:pt idx="2">
                  <c:v>5.14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427655231"/>
        <c:axId val="1472080111"/>
      </c:lineChart>
      <c:catAx>
        <c:axId val="142765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72080111"/>
        <c:crosses val="autoZero"/>
        <c:auto val="1"/>
        <c:lblAlgn val="ctr"/>
        <c:lblOffset val="100"/>
        <c:noMultiLvlLbl val="0"/>
      </c:catAx>
      <c:valAx>
        <c:axId val="1472080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27655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[集中报销汇报数据（202008）.xlsx]2020年8数据 !数据透视表7</c:name>
    <c:fmtId val="-1"/>
  </c:pivotSource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2020年6月-8月总经理节点审批耗时（小时）</a:t>
            </a:r>
            <a:endParaRPr lang="zh-CN" altLang="en-US"/>
          </a:p>
        </c:rich>
      </c:tx>
      <c:layout>
        <c:manualLayout>
          <c:xMode val="edge"/>
          <c:yMode val="edge"/>
          <c:x val="0.150744793368603"/>
          <c:y val="0.01990543013737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4375"/>
          <c:y val="0.176444574040602"/>
          <c:w val="0.9034375"/>
          <c:h val="0.666875456343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'2020年8数据 '!$B$302:$B$303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'2020年8数据 '!$A$304:$A$313</c:f>
              <c:strCache>
                <c:ptCount val="9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  <c:pt idx="8">
                  <c:v>兴安盟</c:v>
                </c:pt>
              </c:strCache>
            </c:strRef>
          </c:cat>
          <c:val>
            <c:numRef>
              <c:f>'2020年8数据 '!$B$304:$B$313</c:f>
              <c:numCache>
                <c:formatCode>0.00_ </c:formatCode>
                <c:ptCount val="9"/>
                <c:pt idx="0">
                  <c:v>0.0394444444100372</c:v>
                </c:pt>
                <c:pt idx="1">
                  <c:v>9.49259920634878</c:v>
                </c:pt>
                <c:pt idx="2">
                  <c:v>7.56967592597357</c:v>
                </c:pt>
                <c:pt idx="3">
                  <c:v>25.5707029478556</c:v>
                </c:pt>
                <c:pt idx="4">
                  <c:v>6.92888888887683</c:v>
                </c:pt>
                <c:pt idx="5">
                  <c:v>17.2725277777616</c:v>
                </c:pt>
                <c:pt idx="6">
                  <c:v>1.61103535350412</c:v>
                </c:pt>
                <c:pt idx="7">
                  <c:v>2.06886363637485</c:v>
                </c:pt>
              </c:numCache>
            </c:numRef>
          </c:val>
        </c:ser>
        <c:ser>
          <c:idx val="1"/>
          <c:order val="1"/>
          <c:tx>
            <c:strRef>
              <c:f>'2020年8数据 '!$C$302:$C$303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'2020年8数据 '!$A$304:$A$313</c:f>
              <c:strCache>
                <c:ptCount val="9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  <c:pt idx="8">
                  <c:v>兴安盟</c:v>
                </c:pt>
              </c:strCache>
            </c:strRef>
          </c:cat>
          <c:val>
            <c:numRef>
              <c:f>'2020年8数据 '!$C$304:$C$313</c:f>
              <c:numCache>
                <c:formatCode>General</c:formatCode>
                <c:ptCount val="9"/>
                <c:pt idx="1" c:formatCode="0.00_ ">
                  <c:v>26.9632253086602</c:v>
                </c:pt>
                <c:pt idx="2" c:formatCode="0.00_ ">
                  <c:v>8.67523569023152</c:v>
                </c:pt>
                <c:pt idx="3" c:formatCode="0.00_ ">
                  <c:v>25.9953277777566</c:v>
                </c:pt>
                <c:pt idx="4" c:formatCode="0.00_ ">
                  <c:v>6.33641598917822</c:v>
                </c:pt>
                <c:pt idx="5" c:formatCode="0.00_ ">
                  <c:v>9.32245370370219</c:v>
                </c:pt>
                <c:pt idx="6" c:formatCode="0.00_ ">
                  <c:v>0.842296747974881</c:v>
                </c:pt>
                <c:pt idx="7" c:formatCode="0.00_ ">
                  <c:v>3.84373188405753</c:v>
                </c:pt>
                <c:pt idx="8" c:formatCode="0.00_ ">
                  <c:v>1.5641249999986</c:v>
                </c:pt>
              </c:numCache>
            </c:numRef>
          </c:val>
        </c:ser>
        <c:ser>
          <c:idx val="2"/>
          <c:order val="2"/>
          <c:tx>
            <c:strRef>
              <c:f>'2020年8数据 '!$D$302:$D$303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CC141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'2020年8数据 '!$A$304:$A$313</c:f>
              <c:strCache>
                <c:ptCount val="9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  <c:pt idx="8">
                  <c:v>兴安盟</c:v>
                </c:pt>
              </c:strCache>
            </c:strRef>
          </c:cat>
          <c:val>
            <c:numRef>
              <c:f>'2020年8数据 '!$D$304:$D$313</c:f>
              <c:numCache>
                <c:formatCode>0.00_ </c:formatCode>
                <c:ptCount val="9"/>
                <c:pt idx="0">
                  <c:v>6.52833333337912</c:v>
                </c:pt>
                <c:pt idx="1">
                  <c:v>40.6725694444467</c:v>
                </c:pt>
                <c:pt idx="2">
                  <c:v>9.89734953706647</c:v>
                </c:pt>
                <c:pt idx="3">
                  <c:v>28.4201620370441</c:v>
                </c:pt>
                <c:pt idx="4">
                  <c:v>2.82054909559638</c:v>
                </c:pt>
                <c:pt idx="5">
                  <c:v>18.991531531542</c:v>
                </c:pt>
                <c:pt idx="6">
                  <c:v>1.13091397849137</c:v>
                </c:pt>
                <c:pt idx="7">
                  <c:v>0.291666666686069</c:v>
                </c:pt>
                <c:pt idx="8">
                  <c:v>3.92490196078742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92409824"/>
        <c:axId val="-1392419072"/>
      </c:barChart>
      <c:catAx>
        <c:axId val="-139240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19072"/>
        <c:crosses val="autoZero"/>
        <c:auto val="1"/>
        <c:lblAlgn val="ctr"/>
        <c:lblOffset val="100"/>
        <c:noMultiLvlLbl val="0"/>
      </c:catAx>
      <c:valAx>
        <c:axId val="-1392419072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09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4895833333333"/>
          <c:y val="0.09258025541528"/>
          <c:w val="0.603125"/>
          <c:h val="0.038902839818590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[集中报销汇报数据（202008）.xlsx]2020年8数据 !数据透视表13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102184336707512"/>
          <c:y val="0.201430775704867"/>
          <c:w val="0.838465636654235"/>
          <c:h val="0.68466825641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'2020年8数据 '!$B$414:$B$415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'2020年8数据 '!$A$416:$A$426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'!$B$416:$B$426</c:f>
              <c:numCache>
                <c:formatCode>0.00_ </c:formatCode>
                <c:ptCount val="10"/>
                <c:pt idx="0">
                  <c:v>1.36395000000251</c:v>
                </c:pt>
                <c:pt idx="1">
                  <c:v>1.15402777775307</c:v>
                </c:pt>
                <c:pt idx="2">
                  <c:v>0.639999999982627</c:v>
                </c:pt>
                <c:pt idx="3">
                  <c:v>3.08573232322339</c:v>
                </c:pt>
                <c:pt idx="4">
                  <c:v>2.49697831979805</c:v>
                </c:pt>
                <c:pt idx="5">
                  <c:v>6.90837962961814</c:v>
                </c:pt>
                <c:pt idx="6">
                  <c:v>5.94761437908335</c:v>
                </c:pt>
                <c:pt idx="7">
                  <c:v>4.02407777775312</c:v>
                </c:pt>
                <c:pt idx="8">
                  <c:v>0.510956790143003</c:v>
                </c:pt>
              </c:numCache>
            </c:numRef>
          </c:val>
        </c:ser>
        <c:ser>
          <c:idx val="1"/>
          <c:order val="1"/>
          <c:tx>
            <c:strRef>
              <c:f>'2020年8数据 '!$C$414:$C$415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'2020年8数据 '!$A$416:$A$426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'!$C$416:$C$426</c:f>
              <c:numCache>
                <c:formatCode>0.00_ </c:formatCode>
                <c:ptCount val="10"/>
                <c:pt idx="0">
                  <c:v>3.98066666666637</c:v>
                </c:pt>
                <c:pt idx="2">
                  <c:v>1.62291666664169</c:v>
                </c:pt>
                <c:pt idx="3">
                  <c:v>1.58790404039477</c:v>
                </c:pt>
                <c:pt idx="4">
                  <c:v>4.99616161615598</c:v>
                </c:pt>
                <c:pt idx="5">
                  <c:v>5.82855555554187</c:v>
                </c:pt>
                <c:pt idx="6">
                  <c:v>3.83224014334583</c:v>
                </c:pt>
                <c:pt idx="7">
                  <c:v>6.1652492877284</c:v>
                </c:pt>
                <c:pt idx="8">
                  <c:v>5.67385185183957</c:v>
                </c:pt>
                <c:pt idx="9">
                  <c:v>4.15054232804271</c:v>
                </c:pt>
              </c:numCache>
            </c:numRef>
          </c:val>
        </c:ser>
        <c:ser>
          <c:idx val="2"/>
          <c:order val="2"/>
          <c:tx>
            <c:strRef>
              <c:f>'2020年8数据 '!$D$414:$D$415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CC1415"/>
            </a:solidFill>
          </c:spPr>
          <c:invertIfNegative val="0"/>
          <c:dLbls>
            <c:delete val="1"/>
          </c:dLbls>
          <c:cat>
            <c:strRef>
              <c:f>'2020年8数据 '!$A$416:$A$426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'!$D$416:$D$426</c:f>
              <c:numCache>
                <c:formatCode>0.00_ </c:formatCode>
                <c:ptCount val="10"/>
                <c:pt idx="0">
                  <c:v>3.72542397661478</c:v>
                </c:pt>
                <c:pt idx="1">
                  <c:v>7.48203703702893</c:v>
                </c:pt>
                <c:pt idx="2">
                  <c:v>4.21646990737645</c:v>
                </c:pt>
                <c:pt idx="3">
                  <c:v>7.30880116959911</c:v>
                </c:pt>
                <c:pt idx="4">
                  <c:v>4.32061594201672</c:v>
                </c:pt>
                <c:pt idx="5">
                  <c:v>7.24151234566913</c:v>
                </c:pt>
                <c:pt idx="6">
                  <c:v>4.81436781609302</c:v>
                </c:pt>
                <c:pt idx="7">
                  <c:v>7.86283333333209</c:v>
                </c:pt>
                <c:pt idx="8">
                  <c:v>1.23398148146225</c:v>
                </c:pt>
                <c:pt idx="9">
                  <c:v>3.05829710145633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73933312"/>
        <c:axId val="-1373926240"/>
      </c:barChart>
      <c:catAx>
        <c:axId val="-137393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73926240"/>
        <c:crosses val="autoZero"/>
        <c:auto val="1"/>
        <c:lblAlgn val="ctr"/>
        <c:lblOffset val="100"/>
        <c:noMultiLvlLbl val="0"/>
      </c:catAx>
      <c:valAx>
        <c:axId val="-1373926240"/>
        <c:scaling>
          <c:orientation val="minMax"/>
          <c:max val="40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73933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8084796557261"/>
          <c:y val="0.105976296934546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[集中报销汇报数据（202008）.xlsx]2020年8数据 !数据透视表8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103322570565566"/>
          <c:y val="0.197054698457223"/>
          <c:w val="0.871263410061452"/>
          <c:h val="0.697194950911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'2020年8数据 '!$B$333:$B$334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'2020年8数据 '!$A$335:$A$345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白城</c:v>
                </c:pt>
                <c:pt idx="3">
                  <c:v>阜宁</c:v>
                </c:pt>
                <c:pt idx="4">
                  <c:v>酒泉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'!$B$335:$B$345</c:f>
              <c:numCache>
                <c:formatCode>0.00_ </c:formatCode>
                <c:ptCount val="10"/>
                <c:pt idx="0">
                  <c:v>10.8524695121969</c:v>
                </c:pt>
                <c:pt idx="1">
                  <c:v>17.9877777777729</c:v>
                </c:pt>
                <c:pt idx="2">
                  <c:v>7.95669191915923</c:v>
                </c:pt>
                <c:pt idx="3">
                  <c:v>7.80123582765536</c:v>
                </c:pt>
                <c:pt idx="4">
                  <c:v>9.78392857142691</c:v>
                </c:pt>
                <c:pt idx="5">
                  <c:v>7.11300925927208</c:v>
                </c:pt>
                <c:pt idx="6">
                  <c:v>9.74106944446103</c:v>
                </c:pt>
                <c:pt idx="7">
                  <c:v>11.256411111143</c:v>
                </c:pt>
                <c:pt idx="8">
                  <c:v>13.1542824074131</c:v>
                </c:pt>
              </c:numCache>
            </c:numRef>
          </c:val>
        </c:ser>
        <c:ser>
          <c:idx val="1"/>
          <c:order val="1"/>
          <c:tx>
            <c:strRef>
              <c:f>'2020年8数据 '!$C$333:$C$334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'2020年8数据 '!$A$335:$A$345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白城</c:v>
                </c:pt>
                <c:pt idx="3">
                  <c:v>阜宁</c:v>
                </c:pt>
                <c:pt idx="4">
                  <c:v>酒泉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'!$C$335:$C$345</c:f>
              <c:numCache>
                <c:formatCode>0.00_ </c:formatCode>
                <c:ptCount val="10"/>
                <c:pt idx="0">
                  <c:v>9.84292668957904</c:v>
                </c:pt>
                <c:pt idx="2">
                  <c:v>6.2874158249152</c:v>
                </c:pt>
                <c:pt idx="3">
                  <c:v>8.14156666668481</c:v>
                </c:pt>
                <c:pt idx="4">
                  <c:v>9.24766339870471</c:v>
                </c:pt>
                <c:pt idx="5">
                  <c:v>11.1105969267033</c:v>
                </c:pt>
                <c:pt idx="6">
                  <c:v>13.3214197531003</c:v>
                </c:pt>
                <c:pt idx="7">
                  <c:v>8.45950396825044</c:v>
                </c:pt>
                <c:pt idx="8">
                  <c:v>17.0385024154523</c:v>
                </c:pt>
                <c:pt idx="9">
                  <c:v>27.8355934343417</c:v>
                </c:pt>
              </c:numCache>
            </c:numRef>
          </c:val>
        </c:ser>
        <c:ser>
          <c:idx val="2"/>
          <c:order val="2"/>
          <c:tx>
            <c:strRef>
              <c:f>'2020年8数据 '!$D$333:$D$334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CC1415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'2020年8数据 '!$A$335:$A$345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白城</c:v>
                </c:pt>
                <c:pt idx="3">
                  <c:v>阜宁</c:v>
                </c:pt>
                <c:pt idx="4">
                  <c:v>酒泉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'!$D$335:$D$345</c:f>
              <c:numCache>
                <c:formatCode>0.00_ </c:formatCode>
                <c:ptCount val="10"/>
                <c:pt idx="0">
                  <c:v>12.3920295698922</c:v>
                </c:pt>
                <c:pt idx="1">
                  <c:v>36.9163888888434</c:v>
                </c:pt>
                <c:pt idx="2">
                  <c:v>6.63339743586794</c:v>
                </c:pt>
                <c:pt idx="3">
                  <c:v>17.9299583333312</c:v>
                </c:pt>
                <c:pt idx="4">
                  <c:v>13.5261689815015</c:v>
                </c:pt>
                <c:pt idx="5">
                  <c:v>16.8175387596996</c:v>
                </c:pt>
                <c:pt idx="6">
                  <c:v>15.964204204198</c:v>
                </c:pt>
                <c:pt idx="7">
                  <c:v>14.0867361111123</c:v>
                </c:pt>
                <c:pt idx="8">
                  <c:v>19.9004629629198</c:v>
                </c:pt>
                <c:pt idx="9">
                  <c:v>8.1777532679878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92409280"/>
        <c:axId val="-1392408736"/>
      </c:barChart>
      <c:catAx>
        <c:axId val="-139240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08736"/>
        <c:crosses val="autoZero"/>
        <c:auto val="1"/>
        <c:lblAlgn val="ctr"/>
        <c:lblOffset val="100"/>
        <c:noMultiLvlLbl val="0"/>
      </c:catAx>
      <c:valAx>
        <c:axId val="-1392408736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09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0806166024372"/>
          <c:y val="0.101122019635344"/>
          <c:w val="0.51880012498698"/>
          <c:h val="0.053716690042075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/>
              <a:t>2020</a:t>
            </a:r>
            <a:r>
              <a:rPr lang="zh-CN" altLang="en-US" sz="1800"/>
              <a:t>年</a:t>
            </a:r>
            <a:r>
              <a:rPr lang="en-US" altLang="zh-CN" sz="1800"/>
              <a:t>8</a:t>
            </a:r>
            <a:r>
              <a:rPr lang="zh-CN" altLang="en-US" sz="1800"/>
              <a:t>月各家稽核量、退回量与退回率</a:t>
            </a:r>
            <a:endParaRPr lang="zh-CN" altLang="en-US" sz="1800"/>
          </a:p>
        </c:rich>
      </c:tx>
      <c:layout>
        <c:manualLayout>
          <c:xMode val="edge"/>
          <c:yMode val="edge"/>
          <c:x val="0.177708333333333"/>
          <c:y val="0.03918299291371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57916666666667"/>
          <c:y val="0.220821175489787"/>
          <c:w val="0.880083333333333"/>
          <c:h val="0.6817840766986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退回分析!$B$107</c:f>
              <c:strCache>
                <c:ptCount val="1"/>
                <c:pt idx="0">
                  <c:v>稽核流程数量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00" b="0" i="0" u="none" strike="noStrike" kern="1200" cap="none" spc="0" normalizeH="0" baseline="0">
                    <a:solidFill>
                      <a:srgbClr val="FFFFFF"/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退回分析!$C$106:$K$106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退回分析!$C$107:$K$107</c:f>
              <c:numCache>
                <c:formatCode>General</c:formatCode>
                <c:ptCount val="9"/>
                <c:pt idx="0">
                  <c:v>95</c:v>
                </c:pt>
                <c:pt idx="1">
                  <c:v>1</c:v>
                </c:pt>
                <c:pt idx="2">
                  <c:v>24</c:v>
                </c:pt>
                <c:pt idx="3">
                  <c:v>19</c:v>
                </c:pt>
                <c:pt idx="4">
                  <c:v>46</c:v>
                </c:pt>
                <c:pt idx="5">
                  <c:v>36</c:v>
                </c:pt>
                <c:pt idx="6">
                  <c:v>29</c:v>
                </c:pt>
                <c:pt idx="7">
                  <c:v>25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退回分析!$B$108</c:f>
              <c:strCache>
                <c:ptCount val="1"/>
                <c:pt idx="0">
                  <c:v>退回数量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退回分析!$C$106:$K$106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退回分析!$C$108:$K$108</c:f>
              <c:numCache>
                <c:formatCode>General</c:formatCode>
                <c:ptCount val="9"/>
                <c:pt idx="0">
                  <c:v>24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12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2068205"/>
        <c:axId val="347169511"/>
      </c:barChart>
      <c:scatterChart>
        <c:scatterStyle val="smoothMarker"/>
        <c:varyColors val="0"/>
        <c:ser>
          <c:idx val="2"/>
          <c:order val="2"/>
          <c:tx>
            <c:strRef>
              <c:f>退回分析!$B$109</c:f>
              <c:strCache>
                <c:ptCount val="1"/>
                <c:pt idx="0">
                  <c:v>退回率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</c:dLbl>
            <c:dLbl>
              <c:idx val="6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退回分析!$C$106:$K$106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xVal>
          <c:yVal>
            <c:numRef>
              <c:f>退回分析!$C$109:$K$109</c:f>
              <c:numCache>
                <c:formatCode>0.00%</c:formatCode>
                <c:ptCount val="9"/>
                <c:pt idx="0">
                  <c:v>0.252631578947368</c:v>
                </c:pt>
                <c:pt idx="1">
                  <c:v>0</c:v>
                </c:pt>
                <c:pt idx="2">
                  <c:v>0</c:v>
                </c:pt>
                <c:pt idx="3">
                  <c:v>0.210526315789474</c:v>
                </c:pt>
                <c:pt idx="4">
                  <c:v>0.260869565217391</c:v>
                </c:pt>
                <c:pt idx="5">
                  <c:v>0.194444444444444</c:v>
                </c:pt>
                <c:pt idx="6">
                  <c:v>0.275862068965517</c:v>
                </c:pt>
                <c:pt idx="7">
                  <c:v>0.28</c:v>
                </c:pt>
                <c:pt idx="8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退回分析!$B$110</c:f>
              <c:strCache>
                <c:ptCount val="1"/>
                <c:pt idx="0">
                  <c:v>8月平均退回率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strRef>
              <c:f>退回分析!$C$106:$K$106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xVal>
          <c:yVal>
            <c:numRef>
              <c:f>退回分析!$C$110:$K$110</c:f>
              <c:numCache>
                <c:formatCode>0.00%</c:formatCode>
                <c:ptCount val="9"/>
                <c:pt idx="0">
                  <c:v>0.173520353858159</c:v>
                </c:pt>
                <c:pt idx="1">
                  <c:v>0.173520353858159</c:v>
                </c:pt>
                <c:pt idx="2">
                  <c:v>0.173520353858159</c:v>
                </c:pt>
                <c:pt idx="3">
                  <c:v>0.173520353858159</c:v>
                </c:pt>
                <c:pt idx="4">
                  <c:v>0.173520353858159</c:v>
                </c:pt>
                <c:pt idx="5">
                  <c:v>0.173520353858159</c:v>
                </c:pt>
                <c:pt idx="6">
                  <c:v>0.173520353858159</c:v>
                </c:pt>
                <c:pt idx="7">
                  <c:v>0.173520353858159</c:v>
                </c:pt>
                <c:pt idx="8">
                  <c:v>0.173520353858159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退回分析!$B$111</c:f>
              <c:strCache>
                <c:ptCount val="1"/>
                <c:pt idx="0">
                  <c:v>2019年平均退回率</c:v>
                </c:pt>
              </c:strCache>
            </c:strRef>
          </c:tx>
          <c:spPr>
            <a:ln w="28575" cap="rnd">
              <a:solidFill>
                <a:srgbClr val="D59B9A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strRef>
              <c:f>退回分析!$C$106:$K$106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xVal>
          <c:yVal>
            <c:numRef>
              <c:f>退回分析!$C$111:$K$111</c:f>
              <c:numCache>
                <c:formatCode>0.00%</c:formatCode>
                <c:ptCount val="9"/>
                <c:pt idx="0">
                  <c:v>0.1294</c:v>
                </c:pt>
                <c:pt idx="1">
                  <c:v>0.1294</c:v>
                </c:pt>
                <c:pt idx="2">
                  <c:v>0.1294</c:v>
                </c:pt>
                <c:pt idx="3">
                  <c:v>0.1294</c:v>
                </c:pt>
                <c:pt idx="4">
                  <c:v>0.1294</c:v>
                </c:pt>
                <c:pt idx="5">
                  <c:v>0.1294</c:v>
                </c:pt>
                <c:pt idx="6">
                  <c:v>0.1294</c:v>
                </c:pt>
                <c:pt idx="7">
                  <c:v>0.1294</c:v>
                </c:pt>
                <c:pt idx="8">
                  <c:v>0.1294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6252653"/>
        <c:axId val="359339906"/>
      </c:scatterChart>
      <c:catAx>
        <c:axId val="71206820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47169511"/>
        <c:crosses val="autoZero"/>
        <c:auto val="1"/>
        <c:lblAlgn val="ctr"/>
        <c:lblOffset val="100"/>
        <c:noMultiLvlLbl val="0"/>
      </c:catAx>
      <c:valAx>
        <c:axId val="347169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12068205"/>
        <c:crosses val="autoZero"/>
        <c:crossBetween val="between"/>
      </c:valAx>
      <c:valAx>
        <c:axId val="716252653"/>
        <c:scaling>
          <c:orientation val="minMax"/>
        </c:scaling>
        <c:delete val="1"/>
        <c:axPos val="t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59339906"/>
        <c:crosses val="max"/>
        <c:crossBetween val="midCat"/>
      </c:valAx>
      <c:valAx>
        <c:axId val="359339906"/>
        <c:scaling>
          <c:orientation val="minMax"/>
          <c:min val="0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16252653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78645833333333"/>
          <c:y val="0.13318049187161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[集中报销汇报数据（202008）.xlsx]2020年8数据 !数据透视表14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710274448409917"/>
          <c:y val="0.24544981799272"/>
          <c:w val="0.890270881633432"/>
          <c:h val="0.6785334594486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'2020年8数据 '!$B$438:$B$439</c:f>
              <c:strCache>
                <c:ptCount val="1"/>
                <c:pt idx="0">
                  <c:v>黄晓林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'2020年8数据 '!$A$440:$A$448</c:f>
              <c:strCache>
                <c:ptCount val="8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</c:strCache>
            </c:strRef>
          </c:cat>
          <c:val>
            <c:numRef>
              <c:f>'2020年8数据 '!$B$440:$B$448</c:f>
              <c:numCache>
                <c:formatCode>General</c:formatCode>
                <c:ptCount val="8"/>
                <c:pt idx="0">
                  <c:v>156</c:v>
                </c:pt>
              </c:numCache>
            </c:numRef>
          </c:val>
        </c:ser>
        <c:ser>
          <c:idx val="1"/>
          <c:order val="1"/>
          <c:tx>
            <c:strRef>
              <c:f>'2020年8数据 '!$C$438:$C$439</c:f>
              <c:strCache>
                <c:ptCount val="1"/>
                <c:pt idx="0">
                  <c:v>杨丽华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rgbClr val="FFFFFF"/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'2020年8数据 '!$A$440:$A$448</c:f>
              <c:strCache>
                <c:ptCount val="8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</c:strCache>
            </c:strRef>
          </c:cat>
          <c:val>
            <c:numRef>
              <c:f>'2020年8数据 '!$C$440:$C$448</c:f>
              <c:numCache>
                <c:formatCode>General</c:formatCode>
                <c:ptCount val="8"/>
                <c:pt idx="0">
                  <c:v>43</c:v>
                </c:pt>
                <c:pt idx="1">
                  <c:v>41</c:v>
                </c:pt>
                <c:pt idx="2">
                  <c:v>30</c:v>
                </c:pt>
                <c:pt idx="3">
                  <c:v>34</c:v>
                </c:pt>
                <c:pt idx="4">
                  <c:v>118</c:v>
                </c:pt>
                <c:pt idx="5">
                  <c:v>171</c:v>
                </c:pt>
                <c:pt idx="6">
                  <c:v>134</c:v>
                </c:pt>
                <c:pt idx="7">
                  <c:v>144</c:v>
                </c:pt>
              </c:numCache>
            </c:numRef>
          </c:val>
        </c:ser>
        <c:ser>
          <c:idx val="2"/>
          <c:order val="2"/>
          <c:tx>
            <c:strRef>
              <c:f>'2020年8数据 '!$D$438:$D$439</c:f>
              <c:strCache>
                <c:ptCount val="1"/>
                <c:pt idx="0">
                  <c:v>张蓉蓉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'2020年8数据 '!$A$440:$A$448</c:f>
              <c:strCache>
                <c:ptCount val="8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</c:strCache>
            </c:strRef>
          </c:cat>
          <c:val>
            <c:numRef>
              <c:f>'2020年8数据 '!$D$440:$D$448</c:f>
              <c:numCache>
                <c:formatCode>General</c:formatCode>
                <c:ptCount val="8"/>
                <c:pt idx="0">
                  <c:v>58</c:v>
                </c:pt>
                <c:pt idx="1">
                  <c:v>78</c:v>
                </c:pt>
                <c:pt idx="2">
                  <c:v>111</c:v>
                </c:pt>
                <c:pt idx="3">
                  <c:v>89</c:v>
                </c:pt>
                <c:pt idx="4">
                  <c:v>153</c:v>
                </c:pt>
                <c:pt idx="5">
                  <c:v>117</c:v>
                </c:pt>
                <c:pt idx="6">
                  <c:v>171</c:v>
                </c:pt>
                <c:pt idx="7">
                  <c:v>133</c:v>
                </c:pt>
              </c:numCache>
            </c:numRef>
          </c:val>
        </c:ser>
        <c:ser>
          <c:idx val="3"/>
          <c:order val="3"/>
          <c:tx>
            <c:strRef>
              <c:f>'2020年8数据 '!$E$438:$E$439</c:f>
              <c:strCache>
                <c:ptCount val="1"/>
                <c:pt idx="0">
                  <c:v>徐艺伦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'2020年8数据 '!$A$440:$A$448</c:f>
              <c:strCache>
                <c:ptCount val="8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</c:strCache>
            </c:strRef>
          </c:cat>
          <c:val>
            <c:numRef>
              <c:f>'2020年8数据 '!$E$440:$E$448</c:f>
              <c:numCache>
                <c:formatCode>General</c:formatCode>
                <c:ptCount val="8"/>
                <c:pt idx="7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0664785"/>
        <c:axId val="604712006"/>
      </c:barChart>
      <c:catAx>
        <c:axId val="49066478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04712006"/>
        <c:crosses val="autoZero"/>
        <c:auto val="1"/>
        <c:lblAlgn val="ctr"/>
        <c:lblOffset val="100"/>
        <c:noMultiLvlLbl val="0"/>
      </c:catAx>
      <c:valAx>
        <c:axId val="60471200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9066478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91693063512257"/>
          <c:y val="0.118174931721678"/>
          <c:w val="0.450120581176312"/>
          <c:h val="0.056421683638999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[集中报销汇报数据（202008）.xlsx]2020年8数据 !数据透视表10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840800166701396"/>
          <c:y val="0.150302515656512"/>
          <c:w val="0.884767659929152"/>
          <c:h val="0.801507270990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'2020年8数据 '!$B$389:$B$390</c:f>
              <c:strCache>
                <c:ptCount val="1"/>
                <c:pt idx="0">
                  <c:v>杨丽华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'2020年8数据 '!$A$391:$A$399</c:f>
              <c:strCache>
                <c:ptCount val="8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</c:strCache>
            </c:strRef>
          </c:cat>
          <c:val>
            <c:numRef>
              <c:f>'2020年8数据 '!$B$391:$B$399</c:f>
              <c:numCache>
                <c:formatCode>0.00_ </c:formatCode>
                <c:ptCount val="8"/>
                <c:pt idx="0">
                  <c:v>7.27310823761268</c:v>
                </c:pt>
                <c:pt idx="1">
                  <c:v>5.06735042729549</c:v>
                </c:pt>
                <c:pt idx="2">
                  <c:v>9.12809309307832</c:v>
                </c:pt>
                <c:pt idx="3">
                  <c:v>2.76049313359054</c:v>
                </c:pt>
                <c:pt idx="4">
                  <c:v>12.0512908496803</c:v>
                </c:pt>
                <c:pt idx="5">
                  <c:v>4.26975988700218</c:v>
                </c:pt>
                <c:pt idx="6">
                  <c:v>4.78367608835463</c:v>
                </c:pt>
                <c:pt idx="7">
                  <c:v>6.02901612902736</c:v>
                </c:pt>
              </c:numCache>
            </c:numRef>
          </c:val>
        </c:ser>
        <c:ser>
          <c:idx val="1"/>
          <c:order val="1"/>
          <c:tx>
            <c:strRef>
              <c:f>'2020年8数据 '!$C$389:$C$390</c:f>
              <c:strCache>
                <c:ptCount val="1"/>
                <c:pt idx="0">
                  <c:v>张蓉蓉</c:v>
                </c:pt>
              </c:strCache>
            </c:strRef>
          </c:tx>
          <c:spPr>
            <a:solidFill>
              <a:srgbClr val="CC1415"/>
            </a:solidFill>
          </c:spPr>
          <c:invertIfNegative val="0"/>
          <c:dLbls>
            <c:delete val="1"/>
          </c:dLbls>
          <c:cat>
            <c:strRef>
              <c:f>'2020年8数据 '!$A$391:$A$399</c:f>
              <c:strCache>
                <c:ptCount val="8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</c:strCache>
            </c:strRef>
          </c:cat>
          <c:val>
            <c:numRef>
              <c:f>'2020年8数据 '!$C$391:$C$399</c:f>
              <c:numCache>
                <c:formatCode>0.00_ </c:formatCode>
                <c:ptCount val="8"/>
                <c:pt idx="0">
                  <c:v>8.90028911577722</c:v>
                </c:pt>
                <c:pt idx="1">
                  <c:v>3.01231707319214</c:v>
                </c:pt>
                <c:pt idx="2">
                  <c:v>3.61647222228348</c:v>
                </c:pt>
                <c:pt idx="3">
                  <c:v>3.43202861951431</c:v>
                </c:pt>
                <c:pt idx="4">
                  <c:v>6.98893557423374</c:v>
                </c:pt>
                <c:pt idx="5">
                  <c:v>0.997839147287968</c:v>
                </c:pt>
                <c:pt idx="6">
                  <c:v>4.22701066960573</c:v>
                </c:pt>
                <c:pt idx="7">
                  <c:v>3.61451625094478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92417984"/>
        <c:axId val="-1392408192"/>
      </c:barChart>
      <c:catAx>
        <c:axId val="-139241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08192"/>
        <c:crosses val="autoZero"/>
        <c:auto val="1"/>
        <c:lblAlgn val="ctr"/>
        <c:lblOffset val="100"/>
        <c:noMultiLvlLbl val="0"/>
      </c:catAx>
      <c:valAx>
        <c:axId val="-1392408192"/>
        <c:scaling>
          <c:orientation val="minMax"/>
          <c:max val="25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17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5557122807692"/>
          <c:y val="0.0868050929345811"/>
          <c:w val="0.207178901529261"/>
          <c:h val="0.036333922795893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[集中报销汇报数据（202008）.xlsx]2020年8数据 !数据透视表9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886449978894048"/>
          <c:y val="0.149351334247442"/>
          <c:w val="0.83938370620515"/>
          <c:h val="0.795380234152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'2020年8数据 '!$B$360:$B$361</c:f>
              <c:strCache>
                <c:ptCount val="1"/>
                <c:pt idx="0">
                  <c:v>杨丽华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'2020年8数据 '!$A$362:$A$370</c:f>
              <c:strCache>
                <c:ptCount val="8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</c:strCache>
            </c:strRef>
          </c:cat>
          <c:val>
            <c:numRef>
              <c:f>'2020年8数据 '!$B$362:$B$370</c:f>
              <c:numCache>
                <c:formatCode>0.00_ </c:formatCode>
                <c:ptCount val="8"/>
                <c:pt idx="0">
                  <c:v>10.8720652174911</c:v>
                </c:pt>
                <c:pt idx="1">
                  <c:v>11.5649645391881</c:v>
                </c:pt>
                <c:pt idx="2">
                  <c:v>7.63639660501697</c:v>
                </c:pt>
                <c:pt idx="3">
                  <c:v>12.4516250000088</c:v>
                </c:pt>
                <c:pt idx="4">
                  <c:v>11.1200981620639</c:v>
                </c:pt>
                <c:pt idx="5">
                  <c:v>11.0289881980442</c:v>
                </c:pt>
                <c:pt idx="6">
                  <c:v>13.284092827006</c:v>
                </c:pt>
                <c:pt idx="7">
                  <c:v>11.9015392879116</c:v>
                </c:pt>
              </c:numCache>
            </c:numRef>
          </c:val>
        </c:ser>
        <c:ser>
          <c:idx val="1"/>
          <c:order val="1"/>
          <c:tx>
            <c:strRef>
              <c:f>'2020年8数据 '!$C$360:$C$361</c:f>
              <c:strCache>
                <c:ptCount val="1"/>
                <c:pt idx="0">
                  <c:v>张蓉蓉</c:v>
                </c:pt>
              </c:strCache>
            </c:strRef>
          </c:tx>
          <c:spPr>
            <a:solidFill>
              <a:srgbClr val="CC1415"/>
            </a:solidFill>
          </c:spPr>
          <c:invertIfNegative val="0"/>
          <c:dLbls>
            <c:delete val="1"/>
          </c:dLbls>
          <c:cat>
            <c:strRef>
              <c:f>'2020年8数据 '!$A$362:$A$370</c:f>
              <c:strCache>
                <c:ptCount val="8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</c:strCache>
            </c:strRef>
          </c:cat>
          <c:val>
            <c:numRef>
              <c:f>'2020年8数据 '!$C$362:$C$370</c:f>
              <c:numCache>
                <c:formatCode>0.00_ </c:formatCode>
                <c:ptCount val="8"/>
                <c:pt idx="0">
                  <c:v>20.592134259353</c:v>
                </c:pt>
                <c:pt idx="1">
                  <c:v>9.31080212234192</c:v>
                </c:pt>
                <c:pt idx="2">
                  <c:v>13.6729278673823</c:v>
                </c:pt>
                <c:pt idx="3">
                  <c:v>14.3972114347339</c:v>
                </c:pt>
                <c:pt idx="4">
                  <c:v>11.0555291744157</c:v>
                </c:pt>
                <c:pt idx="5">
                  <c:v>8.65680663221851</c:v>
                </c:pt>
                <c:pt idx="6">
                  <c:v>9.60112195122283</c:v>
                </c:pt>
                <c:pt idx="7">
                  <c:v>15.3155833333296</c:v>
                </c:pt>
              </c:numCache>
            </c:numRef>
          </c:val>
        </c:ser>
        <c:ser>
          <c:idx val="2"/>
          <c:order val="2"/>
          <c:tx>
            <c:strRef>
              <c:f>'2020年8数据 '!$D$360:$D$361</c:f>
              <c:strCache>
                <c:ptCount val="1"/>
                <c:pt idx="0">
                  <c:v>徐艺伦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'2020年8数据 '!$A$362:$A$370</c:f>
              <c:strCache>
                <c:ptCount val="8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</c:strCache>
            </c:strRef>
          </c:cat>
          <c:val>
            <c:numRef>
              <c:f>'2020年8数据 '!$D$362:$D$370</c:f>
              <c:numCache>
                <c:formatCode>General</c:formatCode>
                <c:ptCount val="8"/>
                <c:pt idx="7" c:formatCode="0.00_ ">
                  <c:v>14.5953065134055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92418528"/>
        <c:axId val="-1392416352"/>
      </c:barChart>
      <c:catAx>
        <c:axId val="-139241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16352"/>
        <c:crosses val="autoZero"/>
        <c:auto val="1"/>
        <c:lblAlgn val="ctr"/>
        <c:lblOffset val="100"/>
        <c:noMultiLvlLbl val="0"/>
      </c:catAx>
      <c:valAx>
        <c:axId val="-1392416352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18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8148860726631"/>
          <c:y val="0.086810317235317"/>
          <c:w val="0.310768352293892"/>
          <c:h val="0.035409381563641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baseline="0" dirty="0">
                <a:effectLst/>
              </a:rPr>
              <a:t>2020</a:t>
            </a:r>
            <a:r>
              <a:rPr lang="zh-CN" altLang="zh-CN" sz="1400" b="0" i="0" baseline="0" dirty="0">
                <a:effectLst/>
              </a:rPr>
              <a:t>年</a:t>
            </a:r>
            <a:r>
              <a:rPr lang="en-US" altLang="zh-CN" sz="1400" b="0" i="0" baseline="0" dirty="0">
                <a:effectLst/>
              </a:rPr>
              <a:t>6</a:t>
            </a:r>
            <a:r>
              <a:rPr lang="zh-CN" altLang="en-US" sz="1400" b="0" i="0" baseline="0" dirty="0">
                <a:effectLst/>
              </a:rPr>
              <a:t>月</a:t>
            </a:r>
            <a:r>
              <a:rPr lang="en-US" altLang="zh-CN" sz="1400" b="0" i="0" baseline="0" dirty="0">
                <a:effectLst/>
              </a:rPr>
              <a:t>-8</a:t>
            </a:r>
            <a:r>
              <a:rPr lang="zh-CN" altLang="en-US" sz="1400" b="0" i="0" baseline="0" dirty="0">
                <a:effectLst/>
              </a:rPr>
              <a:t>月各</a:t>
            </a:r>
            <a:r>
              <a:rPr lang="zh-CN" altLang="zh-CN" sz="1400" b="0" i="0" baseline="0" dirty="0">
                <a:effectLst/>
              </a:rPr>
              <a:t>公司平均归档耗时（天）</a:t>
            </a:r>
            <a:r>
              <a:rPr lang="zh-CN" altLang="en-US" sz="1400" b="0" i="0" baseline="0" dirty="0">
                <a:effectLst/>
              </a:rPr>
              <a:t>含北分</a:t>
            </a:r>
            <a:r>
              <a:rPr lang="en-US" altLang="zh-CN" sz="1400" b="0" i="0" baseline="0" dirty="0">
                <a:effectLst/>
              </a:rPr>
              <a:t>8</a:t>
            </a:r>
            <a:r>
              <a:rPr lang="zh-CN" altLang="en-US" sz="1400" b="0" i="0" baseline="0" dirty="0">
                <a:effectLst/>
              </a:rPr>
              <a:t>月</a:t>
            </a:r>
            <a:endParaRPr lang="zh-CN" altLang="zh-CN" sz="11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'[集中报销汇报数据（202008）.xlsx]2020年8数据 '!$I$4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'[集中报销汇报数据（202008）.xlsx]2020年8数据 '!$H$5:$H$14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'[集中报销汇报数据（202008）.xlsx]2020年8数据 '!$I$5:$I$14</c:f>
              <c:numCache>
                <c:formatCode>0.00_ </c:formatCode>
                <c:ptCount val="10"/>
                <c:pt idx="0">
                  <c:v>3.09778136152267</c:v>
                </c:pt>
                <c:pt idx="1">
                  <c:v>7.62575424382521</c:v>
                </c:pt>
                <c:pt idx="2">
                  <c:v>5.04120354215988</c:v>
                </c:pt>
                <c:pt idx="3">
                  <c:v>3.86791205052524</c:v>
                </c:pt>
                <c:pt idx="4">
                  <c:v>4.58544814860318</c:v>
                </c:pt>
                <c:pt idx="5">
                  <c:v>4.24234479831804</c:v>
                </c:pt>
                <c:pt idx="6">
                  <c:v>2.71745534800561</c:v>
                </c:pt>
                <c:pt idx="7">
                  <c:v>2.69578991735356</c:v>
                </c:pt>
                <c:pt idx="8">
                  <c:v>7.81590795688395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'[集中报销汇报数据（202008）.xlsx]2020年8数据 '!$J$4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'[集中报销汇报数据（202008）.xlsx]2020年8数据 '!$H$5:$H$14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'[集中报销汇报数据（202008）.xlsx]2020年8数据 '!$J$5:$J$14</c:f>
              <c:numCache>
                <c:formatCode>0.00_ </c:formatCode>
                <c:ptCount val="10"/>
                <c:pt idx="0">
                  <c:v>4.15293659942697</c:v>
                </c:pt>
                <c:pt idx="2">
                  <c:v>6.34130957824949</c:v>
                </c:pt>
                <c:pt idx="3">
                  <c:v>4.26370445411047</c:v>
                </c:pt>
                <c:pt idx="4">
                  <c:v>4.80998719706475</c:v>
                </c:pt>
                <c:pt idx="5">
                  <c:v>3.18027197147166</c:v>
                </c:pt>
                <c:pt idx="6">
                  <c:v>3.00071820012885</c:v>
                </c:pt>
                <c:pt idx="7">
                  <c:v>3.0116403818973</c:v>
                </c:pt>
                <c:pt idx="8">
                  <c:v>3.11341847418456</c:v>
                </c:pt>
                <c:pt idx="9">
                  <c:v>3.63284496102451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'[集中报销汇报数据（202008）.xlsx]2020年8数据 '!$K$4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'[集中报销汇报数据（202008）.xlsx]2020年8数据 '!$H$5:$H$14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'[集中报销汇报数据（202008）.xlsx]2020年8数据 '!$K$5:$K$14</c:f>
              <c:numCache>
                <c:formatCode>0.00_ </c:formatCode>
                <c:ptCount val="10"/>
                <c:pt idx="0">
                  <c:v>5.40661205525257</c:v>
                </c:pt>
                <c:pt idx="1">
                  <c:v>26.8419444444444</c:v>
                </c:pt>
                <c:pt idx="2">
                  <c:v>7.1763025495385</c:v>
                </c:pt>
                <c:pt idx="3">
                  <c:v>3.52114012112532</c:v>
                </c:pt>
                <c:pt idx="4">
                  <c:v>5.73762409772904</c:v>
                </c:pt>
                <c:pt idx="5">
                  <c:v>3.69872845768241</c:v>
                </c:pt>
                <c:pt idx="6">
                  <c:v>5.5090229944366</c:v>
                </c:pt>
                <c:pt idx="7">
                  <c:v>3.37650350510095</c:v>
                </c:pt>
                <c:pt idx="8">
                  <c:v>2.99693962191244</c:v>
                </c:pt>
                <c:pt idx="9">
                  <c:v>4.08064476757308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4662479"/>
        <c:axId val="1472022703"/>
      </c:barChart>
      <c:lineChart>
        <c:grouping val="standard"/>
        <c:varyColors val="0"/>
        <c:ser>
          <c:idx val="3"/>
          <c:order val="3"/>
          <c:tx>
            <c:strRef>
              <c:f>'[集中报销汇报数据（202008）.xlsx]2020年8数据 '!$L$4</c:f>
              <c:strCache>
                <c:ptCount val="1"/>
                <c:pt idx="0">
                  <c:v>2020年各公司平均值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'[集中报销汇报数据（202008）.xlsx]2020年8数据 '!$H$5:$H$14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'[集中报销汇报数据（202008）.xlsx]2020年8数据 '!$L$5:$L$14</c:f>
              <c:numCache>
                <c:formatCode>0.00_ </c:formatCode>
                <c:ptCount val="10"/>
                <c:pt idx="0">
                  <c:v>4.21911000540074</c:v>
                </c:pt>
                <c:pt idx="1">
                  <c:v>17.2338493441348</c:v>
                </c:pt>
                <c:pt idx="2">
                  <c:v>6.18627188998262</c:v>
                </c:pt>
                <c:pt idx="3">
                  <c:v>3.88425220858701</c:v>
                </c:pt>
                <c:pt idx="4">
                  <c:v>5.04435314779899</c:v>
                </c:pt>
                <c:pt idx="5">
                  <c:v>3.70711507582404</c:v>
                </c:pt>
                <c:pt idx="6">
                  <c:v>3.74239884752369</c:v>
                </c:pt>
                <c:pt idx="7">
                  <c:v>3.02797793478394</c:v>
                </c:pt>
                <c:pt idx="8">
                  <c:v>4.64208868432698</c:v>
                </c:pt>
                <c:pt idx="9">
                  <c:v>3.85674486429879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'[集中报销汇报数据（202008）.xlsx]2020年8数据 '!$M$4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>
              <a:solidFill>
                <a:srgbClr val="D59B9A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'[集中报销汇报数据（202008）.xlsx]2020年8数据 '!$H$5:$H$14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'[集中报销汇报数据（202008）.xlsx]2020年8数据 '!$M$5:$M$14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034662479"/>
        <c:axId val="1472022703"/>
      </c:lineChart>
      <c:catAx>
        <c:axId val="103466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72022703"/>
        <c:crosses val="autoZero"/>
        <c:auto val="1"/>
        <c:lblAlgn val="ctr"/>
        <c:lblOffset val="100"/>
        <c:noMultiLvlLbl val="0"/>
      </c:catAx>
      <c:valAx>
        <c:axId val="1472022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34662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baseline="0" dirty="0">
                <a:effectLst/>
              </a:rPr>
              <a:t>2020</a:t>
            </a:r>
            <a:r>
              <a:rPr lang="zh-CN" altLang="zh-CN" sz="1400" b="0" i="0" baseline="0" dirty="0">
                <a:effectLst/>
              </a:rPr>
              <a:t>年</a:t>
            </a:r>
            <a:r>
              <a:rPr lang="en-US" altLang="zh-CN" sz="1400" b="0" i="0" baseline="0" dirty="0">
                <a:effectLst/>
              </a:rPr>
              <a:t>6</a:t>
            </a:r>
            <a:r>
              <a:rPr lang="zh-CN" altLang="en-US" sz="1400" b="0" i="0" baseline="0" dirty="0">
                <a:effectLst/>
              </a:rPr>
              <a:t>月</a:t>
            </a:r>
            <a:r>
              <a:rPr lang="en-US" altLang="zh-CN" sz="1400" b="0" i="0" baseline="0" dirty="0">
                <a:effectLst/>
              </a:rPr>
              <a:t>-8</a:t>
            </a:r>
            <a:r>
              <a:rPr lang="zh-CN" altLang="en-US" sz="1400" b="0" i="0" baseline="0" dirty="0">
                <a:effectLst/>
              </a:rPr>
              <a:t>月各</a:t>
            </a:r>
            <a:r>
              <a:rPr lang="zh-CN" altLang="zh-CN" sz="1400" b="0" i="0" baseline="0" dirty="0">
                <a:effectLst/>
              </a:rPr>
              <a:t>公司平均归档耗时（天）</a:t>
            </a:r>
            <a:r>
              <a:rPr lang="zh-CN" altLang="en-US" sz="1400" b="0" i="0" baseline="0" dirty="0">
                <a:effectLst/>
              </a:rPr>
              <a:t>不含北分</a:t>
            </a:r>
            <a:r>
              <a:rPr lang="en-US" altLang="zh-CN" sz="1400" b="0" i="0" baseline="0" dirty="0">
                <a:effectLst/>
              </a:rPr>
              <a:t>8</a:t>
            </a:r>
            <a:r>
              <a:rPr lang="zh-CN" altLang="en-US" sz="1400" b="0" i="0" baseline="0" dirty="0">
                <a:effectLst/>
              </a:rPr>
              <a:t>月</a:t>
            </a:r>
            <a:endParaRPr lang="zh-CN" altLang="zh-CN" sz="11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'2020年8数据 '!$I$4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'2020年8数据 '!$H$5:$H$14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'!$I$5:$I$14</c:f>
              <c:numCache>
                <c:formatCode>0.00_ </c:formatCode>
                <c:ptCount val="10"/>
                <c:pt idx="0">
                  <c:v>3.09778136152267</c:v>
                </c:pt>
                <c:pt idx="1">
                  <c:v>7.62575424382521</c:v>
                </c:pt>
                <c:pt idx="2">
                  <c:v>5.04120354215988</c:v>
                </c:pt>
                <c:pt idx="3">
                  <c:v>3.86791205052524</c:v>
                </c:pt>
                <c:pt idx="4">
                  <c:v>4.58544814860318</c:v>
                </c:pt>
                <c:pt idx="5">
                  <c:v>4.24234479831804</c:v>
                </c:pt>
                <c:pt idx="6">
                  <c:v>2.71745534800561</c:v>
                </c:pt>
                <c:pt idx="7">
                  <c:v>2.69578991735356</c:v>
                </c:pt>
                <c:pt idx="8">
                  <c:v>7.81590795688395</c:v>
                </c:pt>
              </c:numCache>
            </c:numRef>
          </c:val>
        </c:ser>
        <c:ser>
          <c:idx val="1"/>
          <c:order val="1"/>
          <c:tx>
            <c:strRef>
              <c:f>'2020年8数据 '!$J$4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'2020年8数据 '!$H$5:$H$14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'!$J$5:$J$14</c:f>
              <c:numCache>
                <c:formatCode>0.00_ </c:formatCode>
                <c:ptCount val="10"/>
                <c:pt idx="0">
                  <c:v>4.15293659942697</c:v>
                </c:pt>
                <c:pt idx="2">
                  <c:v>6.34130957824949</c:v>
                </c:pt>
                <c:pt idx="3">
                  <c:v>4.26370445411047</c:v>
                </c:pt>
                <c:pt idx="4">
                  <c:v>4.80998719706475</c:v>
                </c:pt>
                <c:pt idx="5">
                  <c:v>3.18027197147166</c:v>
                </c:pt>
                <c:pt idx="6">
                  <c:v>3.00071820012885</c:v>
                </c:pt>
                <c:pt idx="7">
                  <c:v>3.0116403818973</c:v>
                </c:pt>
                <c:pt idx="8">
                  <c:v>3.11341847418456</c:v>
                </c:pt>
                <c:pt idx="9">
                  <c:v>3.63284496102451</c:v>
                </c:pt>
              </c:numCache>
            </c:numRef>
          </c:val>
        </c:ser>
        <c:ser>
          <c:idx val="2"/>
          <c:order val="2"/>
          <c:tx>
            <c:strRef>
              <c:f>'2020年8数据 '!$K$4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'2020年8数据 '!$H$5:$H$14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'!$K$5:$K$14</c:f>
              <c:numCache>
                <c:formatCode>0.00_ </c:formatCode>
                <c:ptCount val="10"/>
                <c:pt idx="0">
                  <c:v>5.40661205525257</c:v>
                </c:pt>
                <c:pt idx="1">
                  <c:v>0</c:v>
                </c:pt>
                <c:pt idx="2">
                  <c:v>7.1763025495385</c:v>
                </c:pt>
                <c:pt idx="3">
                  <c:v>3.52114012112532</c:v>
                </c:pt>
                <c:pt idx="4">
                  <c:v>5.73762409772904</c:v>
                </c:pt>
                <c:pt idx="5">
                  <c:v>3.69872845768241</c:v>
                </c:pt>
                <c:pt idx="6">
                  <c:v>5.5090229944366</c:v>
                </c:pt>
                <c:pt idx="7">
                  <c:v>3.37650350510095</c:v>
                </c:pt>
                <c:pt idx="8">
                  <c:v>2.99693962191244</c:v>
                </c:pt>
                <c:pt idx="9">
                  <c:v>4.08064476757308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4662479"/>
        <c:axId val="1472022703"/>
      </c:barChart>
      <c:lineChart>
        <c:grouping val="standard"/>
        <c:varyColors val="0"/>
        <c:ser>
          <c:idx val="3"/>
          <c:order val="3"/>
          <c:tx>
            <c:strRef>
              <c:f>'2020年8数据 '!$L$4</c:f>
              <c:strCache>
                <c:ptCount val="1"/>
                <c:pt idx="0">
                  <c:v>2020年各公司平均值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'2020年8数据 '!$H$5:$H$14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'!$L$5:$L$14</c:f>
              <c:numCache>
                <c:formatCode>0.00_ </c:formatCode>
                <c:ptCount val="10"/>
                <c:pt idx="0">
                  <c:v>4.21911000540074</c:v>
                </c:pt>
                <c:pt idx="1">
                  <c:v>3.8128771219126</c:v>
                </c:pt>
                <c:pt idx="2">
                  <c:v>6.18627188998262</c:v>
                </c:pt>
                <c:pt idx="3">
                  <c:v>3.88425220858701</c:v>
                </c:pt>
                <c:pt idx="4">
                  <c:v>5.04435314779899</c:v>
                </c:pt>
                <c:pt idx="5">
                  <c:v>3.70711507582404</c:v>
                </c:pt>
                <c:pt idx="6">
                  <c:v>3.74239884752369</c:v>
                </c:pt>
                <c:pt idx="7">
                  <c:v>3.02797793478394</c:v>
                </c:pt>
                <c:pt idx="8">
                  <c:v>4.64208868432698</c:v>
                </c:pt>
                <c:pt idx="9">
                  <c:v>3.85674486429879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'2020年8数据 '!$M$4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>
              <a:solidFill>
                <a:srgbClr val="D59B9A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'2020年8数据 '!$H$5:$H$14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'!$M$5:$M$14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034662479"/>
        <c:axId val="1472022703"/>
      </c:lineChart>
      <c:catAx>
        <c:axId val="103466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72022703"/>
        <c:crosses val="autoZero"/>
        <c:auto val="1"/>
        <c:lblAlgn val="ctr"/>
        <c:lblOffset val="100"/>
        <c:noMultiLvlLbl val="0"/>
      </c:catAx>
      <c:valAx>
        <c:axId val="1472022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34662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2020</a:t>
            </a:r>
            <a:r>
              <a:rPr lang="zh-CN" altLang="en-US"/>
              <a:t>年</a:t>
            </a:r>
            <a:r>
              <a:rPr lang="en-US" altLang="zh-CN"/>
              <a:t>6</a:t>
            </a:r>
            <a:r>
              <a:rPr lang="zh-CN" altLang="en-US"/>
              <a:t>月</a:t>
            </a:r>
            <a:r>
              <a:rPr lang="en-US" altLang="zh-CN"/>
              <a:t>-8</a:t>
            </a:r>
            <a:r>
              <a:rPr lang="zh-CN" altLang="en-US"/>
              <a:t>月全公司各节点审批耗时（小时）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'2020年8数据 '!$L$30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'2020年8数据 '!$J$31:$J$38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'2020年8数据 '!$L$31:$L$38</c:f>
              <c:numCache>
                <c:formatCode>0.00_ </c:formatCode>
                <c:ptCount val="8"/>
                <c:pt idx="0">
                  <c:v>10.1974029629584</c:v>
                </c:pt>
                <c:pt idx="1">
                  <c:v>18.2921849148448</c:v>
                </c:pt>
                <c:pt idx="2">
                  <c:v>12.1944031084682</c:v>
                </c:pt>
                <c:pt idx="3">
                  <c:v>11.5681107549809</c:v>
                </c:pt>
                <c:pt idx="4">
                  <c:v>7.08940307327337</c:v>
                </c:pt>
                <c:pt idx="5">
                  <c:v>13.2903896103883</c:v>
                </c:pt>
                <c:pt idx="6">
                  <c:v>10.0786421670147</c:v>
                </c:pt>
                <c:pt idx="7">
                  <c:v>2.47825627853836</c:v>
                </c:pt>
              </c:numCache>
            </c:numRef>
          </c:val>
        </c:ser>
        <c:ser>
          <c:idx val="2"/>
          <c:order val="2"/>
          <c:tx>
            <c:strRef>
              <c:f>'2020年8数据 '!$M$30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'2020年8数据 '!$J$31:$J$38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'2020年8数据 '!$M$31:$M$38</c:f>
              <c:numCache>
                <c:formatCode>0.00_ </c:formatCode>
                <c:ptCount val="8"/>
                <c:pt idx="0">
                  <c:v>13.3518171296298</c:v>
                </c:pt>
                <c:pt idx="1">
                  <c:v>14.2296353970036</c:v>
                </c:pt>
                <c:pt idx="2">
                  <c:v>12.8193632143885</c:v>
                </c:pt>
                <c:pt idx="3">
                  <c:v>9.81046497584548</c:v>
                </c:pt>
                <c:pt idx="4">
                  <c:v>9.86974235104509</c:v>
                </c:pt>
                <c:pt idx="5">
                  <c:v>10.7672179813405</c:v>
                </c:pt>
                <c:pt idx="6">
                  <c:v>11.1386217075414</c:v>
                </c:pt>
                <c:pt idx="7">
                  <c:v>4.44533021959056</c:v>
                </c:pt>
              </c:numCache>
            </c:numRef>
          </c:val>
        </c:ser>
        <c:ser>
          <c:idx val="3"/>
          <c:order val="3"/>
          <c:tx>
            <c:strRef>
              <c:f>'2020年8数据 '!$N$30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'2020年8数据 '!$J$31:$J$38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'2020年8数据 '!$N$31:$N$38</c:f>
              <c:numCache>
                <c:formatCode>0.00_ </c:formatCode>
                <c:ptCount val="8"/>
                <c:pt idx="0">
                  <c:v>35.7900857338797</c:v>
                </c:pt>
                <c:pt idx="1">
                  <c:v>16.3261689814826</c:v>
                </c:pt>
                <c:pt idx="2">
                  <c:v>10.3152369477884</c:v>
                </c:pt>
                <c:pt idx="3">
                  <c:v>14.539551127218</c:v>
                </c:pt>
                <c:pt idx="4">
                  <c:v>6.82148491083838</c:v>
                </c:pt>
                <c:pt idx="5">
                  <c:v>15.2481182447086</c:v>
                </c:pt>
                <c:pt idx="6">
                  <c:v>13.6686776620372</c:v>
                </c:pt>
                <c:pt idx="7">
                  <c:v>4.90461037770181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979532"/>
        <c:axId val="886043544"/>
      </c:barChart>
      <c:lineChart>
        <c:grouping val="standard"/>
        <c:varyColors val="0"/>
        <c:ser>
          <c:idx val="0"/>
          <c:order val="0"/>
          <c:tx>
            <c:strRef>
              <c:f>'2020年8数据 '!$K$30</c:f>
              <c:strCache>
                <c:ptCount val="1"/>
                <c:pt idx="0">
                  <c:v>2020年6-8月平均值</c:v>
                </c:pt>
              </c:strCache>
            </c:strRef>
          </c:tx>
          <c:spPr>
            <a:ln w="28575" cap="rnd">
              <a:solidFill>
                <a:srgbClr val="D59B9A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'2020年8数据 '!$J$31:$J$38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'2020年8数据 '!$K$31:$K$38</c:f>
              <c:numCache>
                <c:formatCode>0.00_ </c:formatCode>
                <c:ptCount val="8"/>
                <c:pt idx="0">
                  <c:v>19.7797686088226</c:v>
                </c:pt>
                <c:pt idx="1">
                  <c:v>16.282663097777</c:v>
                </c:pt>
                <c:pt idx="2">
                  <c:v>11.7763344235484</c:v>
                </c:pt>
                <c:pt idx="3">
                  <c:v>11.9727089526815</c:v>
                </c:pt>
                <c:pt idx="4">
                  <c:v>7.92687677838561</c:v>
                </c:pt>
                <c:pt idx="5">
                  <c:v>13.1019086121458</c:v>
                </c:pt>
                <c:pt idx="6">
                  <c:v>11.6286471788644</c:v>
                </c:pt>
                <c:pt idx="7">
                  <c:v>3.94273229194358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'2020年8数据 '!$O$30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'2020年8数据 '!$J$31:$J$38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'2020年8数据 '!$O$31:$O$38</c:f>
              <c:numCache>
                <c:formatCode>0.00_ </c:formatCode>
                <c:ptCount val="8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98979532"/>
        <c:axId val="886043544"/>
      </c:lineChart>
      <c:catAx>
        <c:axId val="2989795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86043544"/>
        <c:crosses val="autoZero"/>
        <c:auto val="1"/>
        <c:lblAlgn val="ctr"/>
        <c:lblOffset val="100"/>
        <c:noMultiLvlLbl val="0"/>
      </c:catAx>
      <c:valAx>
        <c:axId val="88604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89795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[集中报销汇报数据（202008）.xlsx]2020年8数据 !数据透视表2</c:name>
    <c:fmtId val="-1"/>
  </c:pivotSource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00" b="1" i="0" u="none" strike="noStrike" baseline="0" dirty="0">
                <a:effectLst/>
              </a:rPr>
              <a:t>2020年</a:t>
            </a:r>
            <a:r>
              <a:rPr lang="en-US" altLang="zh-CN" sz="1800" b="1" i="0" u="none" strike="noStrike" baseline="0" dirty="0">
                <a:effectLst/>
              </a:rPr>
              <a:t>6</a:t>
            </a:r>
            <a:r>
              <a:rPr lang="zh-CN" altLang="zh-CN" sz="1800" b="1" i="0" u="none" strike="noStrike" baseline="0" dirty="0">
                <a:effectLst/>
              </a:rPr>
              <a:t>月-</a:t>
            </a:r>
            <a:r>
              <a:rPr lang="en-US" altLang="zh-CN" sz="1800" b="1" i="0" u="none" strike="noStrike" baseline="0" dirty="0">
                <a:effectLst/>
              </a:rPr>
              <a:t>8</a:t>
            </a:r>
            <a:r>
              <a:rPr lang="zh-CN" altLang="zh-CN" sz="1800" b="1" i="0" u="none" strike="noStrike" baseline="0" dirty="0">
                <a:effectLst/>
              </a:rPr>
              <a:t>月</a:t>
            </a:r>
            <a:r>
              <a:rPr lang="zh-CN" altLang="en-US" dirty="0"/>
              <a:t>申请人节点审批耗时（小时）</a:t>
            </a:r>
            <a:endParaRPr lang="zh-CN" altLang="en-US" dirty="0"/>
          </a:p>
        </c:rich>
      </c:tx>
      <c:layout>
        <c:manualLayout>
          <c:xMode val="edge"/>
          <c:yMode val="edge"/>
          <c:x val="0.143938719872436"/>
          <c:y val="0.017774016081252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89409710863091"/>
          <c:y val="0.247357446853008"/>
          <c:w val="0.855766764298544"/>
          <c:h val="0.600100247885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'2020年8数据 '!$B$148:$B$149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'2020年8数据 '!$A$150:$A$160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'!$B$150:$B$160</c:f>
              <c:numCache>
                <c:formatCode>0.00_ </c:formatCode>
                <c:ptCount val="10"/>
                <c:pt idx="0">
                  <c:v>4.47909163473302</c:v>
                </c:pt>
                <c:pt idx="1">
                  <c:v>72</c:v>
                </c:pt>
                <c:pt idx="2">
                  <c:v>26.1783531745875</c:v>
                </c:pt>
                <c:pt idx="3">
                  <c:v>0.127243589748664</c:v>
                </c:pt>
                <c:pt idx="4">
                  <c:v>12.2323282828332</c:v>
                </c:pt>
                <c:pt idx="5">
                  <c:v>8.4412547892646</c:v>
                </c:pt>
                <c:pt idx="6">
                  <c:v>3.32285185183864</c:v>
                </c:pt>
                <c:pt idx="7">
                  <c:v>1.44374551971052</c:v>
                </c:pt>
                <c:pt idx="8">
                  <c:v>86</c:v>
                </c:pt>
              </c:numCache>
            </c:numRef>
          </c:val>
        </c:ser>
        <c:ser>
          <c:idx val="1"/>
          <c:order val="1"/>
          <c:tx>
            <c:strRef>
              <c:f>'2020年8数据 '!$C$148:$C$149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'2020年8数据 '!$A$150:$A$160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'!$C$150:$C$160</c:f>
              <c:numCache>
                <c:formatCode>0.00_ </c:formatCode>
                <c:ptCount val="10"/>
                <c:pt idx="0">
                  <c:v>13.6739937641708</c:v>
                </c:pt>
                <c:pt idx="2">
                  <c:v>16.7585942760925</c:v>
                </c:pt>
                <c:pt idx="3">
                  <c:v>46.5644259259221</c:v>
                </c:pt>
                <c:pt idx="4">
                  <c:v>6.57955555556109</c:v>
                </c:pt>
                <c:pt idx="5">
                  <c:v>5.04637222222402</c:v>
                </c:pt>
                <c:pt idx="6">
                  <c:v>17.4880732860518</c:v>
                </c:pt>
                <c:pt idx="7">
                  <c:v>6.57948275862246</c:v>
                </c:pt>
                <c:pt idx="8">
                  <c:v>0.628415915915252</c:v>
                </c:pt>
                <c:pt idx="9">
                  <c:v>8.39799516907964</c:v>
                </c:pt>
              </c:numCache>
            </c:numRef>
          </c:val>
        </c:ser>
        <c:ser>
          <c:idx val="2"/>
          <c:order val="2"/>
          <c:tx>
            <c:strRef>
              <c:f>'2020年8数据 '!$D$148:$D$149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CC1415"/>
            </a:solidFill>
          </c:spPr>
          <c:invertIfNegative val="0"/>
          <c:dLbls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'2020年8数据 '!$A$150:$A$160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'!$D$150:$D$160</c:f>
              <c:numCache>
                <c:formatCode>0.00_ </c:formatCode>
                <c:ptCount val="10"/>
                <c:pt idx="0">
                  <c:v>55.6156481481448</c:v>
                </c:pt>
                <c:pt idx="1">
                  <c:v>0</c:v>
                </c:pt>
                <c:pt idx="2">
                  <c:v>69.1557261208593</c:v>
                </c:pt>
                <c:pt idx="3">
                  <c:v>35.4066858237593</c:v>
                </c:pt>
                <c:pt idx="4">
                  <c:v>31.1241264619886</c:v>
                </c:pt>
                <c:pt idx="5">
                  <c:v>11.7719341563772</c:v>
                </c:pt>
                <c:pt idx="6">
                  <c:v>44.5268224932185</c:v>
                </c:pt>
                <c:pt idx="7">
                  <c:v>5.22588383838593</c:v>
                </c:pt>
                <c:pt idx="8">
                  <c:v>0.0158333333674818</c:v>
                </c:pt>
                <c:pt idx="9">
                  <c:v>6.68555041150669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92414176"/>
        <c:axId val="-1392420704"/>
      </c:barChart>
      <c:catAx>
        <c:axId val="-139241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20704"/>
        <c:crosses val="autoZero"/>
        <c:auto val="1"/>
        <c:lblAlgn val="ctr"/>
        <c:lblOffset val="100"/>
        <c:noMultiLvlLbl val="0"/>
      </c:catAx>
      <c:valAx>
        <c:axId val="-1392420704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14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3152400835073"/>
          <c:y val="0.119657215404147"/>
          <c:w val="0.539874739039666"/>
          <c:h val="0.051735082522217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ln>
      <a:solidFill>
        <a:srgbClr val="BCBCBD"/>
      </a:solidFill>
    </a:ln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600" b="1" i="0" baseline="0">
                <a:solidFill>
                  <a:schemeClr val="tx1"/>
                </a:solidFill>
                <a:effectLst/>
              </a:rPr>
              <a:t>2020年6月-8月本地财务节点审批耗时（小时）</a:t>
            </a:r>
            <a:endParaRPr lang="zh-CN" altLang="zh-CN" sz="1600" b="1" i="0" baseline="0">
              <a:solidFill>
                <a:schemeClr val="tx1"/>
              </a:solidFill>
              <a:effectLst/>
            </a:endParaRPr>
          </a:p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600" b="1" i="0" baseline="0">
                <a:solidFill>
                  <a:schemeClr val="tx1"/>
                </a:solidFill>
                <a:effectLst/>
              </a:rPr>
              <a:t>不含</a:t>
            </a:r>
            <a:r>
              <a:rPr lang="zh-CN" altLang="en-US" sz="1600" b="1" i="0" baseline="0">
                <a:solidFill>
                  <a:schemeClr val="tx1"/>
                </a:solidFill>
                <a:effectLst/>
              </a:rPr>
              <a:t>北分</a:t>
            </a:r>
            <a:endParaRPr lang="zh-CN" altLang="en-US" sz="1600" b="1" i="0" baseline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'2020年8数据 '!$J$177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'2020年8数据 '!$I$178:$I$186</c:f>
              <c:strCache>
                <c:ptCount val="9"/>
                <c:pt idx="0">
                  <c:v>总部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  <c:pt idx="8">
                  <c:v>兴安盟</c:v>
                </c:pt>
              </c:strCache>
            </c:strRef>
          </c:cat>
          <c:val>
            <c:numRef>
              <c:f>'2020年8数据 '!$J$178:$J$186</c:f>
              <c:numCache>
                <c:formatCode>General</c:formatCode>
                <c:ptCount val="9"/>
                <c:pt idx="0">
                  <c:v>17.6304221491272</c:v>
                </c:pt>
                <c:pt idx="1">
                  <c:v>9.07031084656566</c:v>
                </c:pt>
                <c:pt idx="2">
                  <c:v>25.5051851851814</c:v>
                </c:pt>
                <c:pt idx="3">
                  <c:v>18.8367088293656</c:v>
                </c:pt>
                <c:pt idx="4">
                  <c:v>24.5983989899026</c:v>
                </c:pt>
                <c:pt idx="5">
                  <c:v>11.4686919191937</c:v>
                </c:pt>
                <c:pt idx="6">
                  <c:v>15.2199702380988</c:v>
                </c:pt>
                <c:pt idx="7">
                  <c:v>33.0068724279861</c:v>
                </c:pt>
              </c:numCache>
            </c:numRef>
          </c:val>
        </c:ser>
        <c:ser>
          <c:idx val="1"/>
          <c:order val="1"/>
          <c:tx>
            <c:strRef>
              <c:f>'2020年8数据 '!$K$177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'2020年8数据 '!$I$178:$I$186</c:f>
              <c:strCache>
                <c:ptCount val="9"/>
                <c:pt idx="0">
                  <c:v>总部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  <c:pt idx="8">
                  <c:v>兴安盟</c:v>
                </c:pt>
              </c:strCache>
            </c:strRef>
          </c:cat>
          <c:val>
            <c:numRef>
              <c:f>'2020年8数据 '!$K$178:$K$186</c:f>
              <c:numCache>
                <c:formatCode>General</c:formatCode>
                <c:ptCount val="9"/>
                <c:pt idx="0">
                  <c:v>19.3259829059789</c:v>
                </c:pt>
                <c:pt idx="1">
                  <c:v>19.621041666669</c:v>
                </c:pt>
                <c:pt idx="2">
                  <c:v>11.8647118380122</c:v>
                </c:pt>
                <c:pt idx="3">
                  <c:v>10.2286391223051</c:v>
                </c:pt>
                <c:pt idx="4">
                  <c:v>16.8889516908286</c:v>
                </c:pt>
                <c:pt idx="5">
                  <c:v>5.94440123456492</c:v>
                </c:pt>
                <c:pt idx="6">
                  <c:v>12.1497717271657</c:v>
                </c:pt>
                <c:pt idx="7">
                  <c:v>23.851676082866</c:v>
                </c:pt>
                <c:pt idx="8" c:formatCode="0.00_ ">
                  <c:v>5.22566893423684</c:v>
                </c:pt>
              </c:numCache>
            </c:numRef>
          </c:val>
        </c:ser>
        <c:ser>
          <c:idx val="2"/>
          <c:order val="2"/>
          <c:tx>
            <c:strRef>
              <c:f>'2020年8数据 '!$L$177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'2020年8数据 '!$I$178:$I$186</c:f>
              <c:strCache>
                <c:ptCount val="9"/>
                <c:pt idx="0">
                  <c:v>总部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  <c:pt idx="8">
                  <c:v>兴安盟</c:v>
                </c:pt>
              </c:strCache>
            </c:strRef>
          </c:cat>
          <c:val>
            <c:numRef>
              <c:f>'2020年8数据 '!$L$178:$L$186</c:f>
              <c:numCache>
                <c:formatCode>General</c:formatCode>
                <c:ptCount val="9"/>
                <c:pt idx="0">
                  <c:v>17.2457759024854</c:v>
                </c:pt>
                <c:pt idx="1">
                  <c:v>14.1608487654303</c:v>
                </c:pt>
                <c:pt idx="2">
                  <c:v>7.83388888889264</c:v>
                </c:pt>
                <c:pt idx="3">
                  <c:v>13.9692791842497</c:v>
                </c:pt>
                <c:pt idx="4">
                  <c:v>18.2143358585901</c:v>
                </c:pt>
                <c:pt idx="5">
                  <c:v>5.05545255929569</c:v>
                </c:pt>
                <c:pt idx="6">
                  <c:v>18.6250709876496</c:v>
                </c:pt>
                <c:pt idx="7">
                  <c:v>25.3417857142714</c:v>
                </c:pt>
                <c:pt idx="8">
                  <c:v>25.0766640211738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2510848"/>
        <c:axId val="1430995040"/>
      </c:barChart>
      <c:catAx>
        <c:axId val="192251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30995040"/>
        <c:crosses val="autoZero"/>
        <c:auto val="1"/>
        <c:lblAlgn val="ctr"/>
        <c:lblOffset val="100"/>
        <c:noMultiLvlLbl val="0"/>
      </c:catAx>
      <c:valAx>
        <c:axId val="143099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92251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[集中报销汇报数据（202008）.xlsx]2020年8数据 !数据透视表3</c:name>
    <c:fmtId val="-1"/>
  </c:pivotSource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2020年6月-8月本地财务节点审批耗时（小时）</a:t>
            </a:r>
            <a:endParaRPr lang="zh-CN" altLang="en-US"/>
          </a:p>
        </c:rich>
      </c:tx>
      <c:layout>
        <c:manualLayout>
          <c:xMode val="edge"/>
          <c:yMode val="edge"/>
          <c:x val="0.12947208695407"/>
          <c:y val="0.010363887609396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5693230866407"/>
          <c:y val="0.244357438968217"/>
          <c:w val="0.894620486366986"/>
          <c:h val="0.599032703823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'2020年8数据 '!$B$176:$B$177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'2020年8数据 '!$A$178:$A$188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'!$B$178:$B$188</c:f>
              <c:numCache>
                <c:formatCode>0.00_ </c:formatCode>
                <c:ptCount val="10"/>
                <c:pt idx="0">
                  <c:v>17.6304221491272</c:v>
                </c:pt>
                <c:pt idx="1">
                  <c:v>37.7142857142857</c:v>
                </c:pt>
                <c:pt idx="2">
                  <c:v>9.07031084656566</c:v>
                </c:pt>
                <c:pt idx="3">
                  <c:v>25.5051851851814</c:v>
                </c:pt>
                <c:pt idx="4">
                  <c:v>18.8367088293656</c:v>
                </c:pt>
                <c:pt idx="5">
                  <c:v>24.5983989899026</c:v>
                </c:pt>
                <c:pt idx="6">
                  <c:v>11.4686919191937</c:v>
                </c:pt>
                <c:pt idx="7">
                  <c:v>15.2199702380988</c:v>
                </c:pt>
                <c:pt idx="8">
                  <c:v>33.0068724279861</c:v>
                </c:pt>
              </c:numCache>
            </c:numRef>
          </c:val>
        </c:ser>
        <c:ser>
          <c:idx val="1"/>
          <c:order val="1"/>
          <c:tx>
            <c:strRef>
              <c:f>'2020年8数据 '!$C$176:$C$177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'2020年8数据 '!$A$178:$A$188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'!$C$178:$C$188</c:f>
              <c:numCache>
                <c:formatCode>0.00_ </c:formatCode>
                <c:ptCount val="10"/>
                <c:pt idx="0">
                  <c:v>19.3259829059789</c:v>
                </c:pt>
                <c:pt idx="2">
                  <c:v>19.621041666669</c:v>
                </c:pt>
                <c:pt idx="3">
                  <c:v>11.8647118380122</c:v>
                </c:pt>
                <c:pt idx="4">
                  <c:v>10.2286391223051</c:v>
                </c:pt>
                <c:pt idx="5">
                  <c:v>16.8889516908286</c:v>
                </c:pt>
                <c:pt idx="6">
                  <c:v>5.94440123456492</c:v>
                </c:pt>
                <c:pt idx="7">
                  <c:v>12.1497717271657</c:v>
                </c:pt>
                <c:pt idx="8">
                  <c:v>23.851676082866</c:v>
                </c:pt>
                <c:pt idx="9">
                  <c:v>5.22566893423684</c:v>
                </c:pt>
              </c:numCache>
            </c:numRef>
          </c:val>
        </c:ser>
        <c:ser>
          <c:idx val="2"/>
          <c:order val="2"/>
          <c:tx>
            <c:strRef>
              <c:f>'2020年8数据 '!$D$176:$D$177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CC1415"/>
            </a:solidFill>
          </c:spPr>
          <c:invertIfNegative val="0"/>
          <c:dLbls>
            <c:delete val="1"/>
          </c:dLbls>
          <c:cat>
            <c:strRef>
              <c:f>'2020年8数据 '!$A$178:$A$188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'!$D$178:$D$188</c:f>
              <c:numCache>
                <c:formatCode>0.00_ </c:formatCode>
                <c:ptCount val="10"/>
                <c:pt idx="0">
                  <c:v>17.2457759024854</c:v>
                </c:pt>
                <c:pt idx="1">
                  <c:v>300</c:v>
                </c:pt>
                <c:pt idx="2">
                  <c:v>14.1608487654303</c:v>
                </c:pt>
                <c:pt idx="3">
                  <c:v>7.83388888889264</c:v>
                </c:pt>
                <c:pt idx="4">
                  <c:v>13.9692791842497</c:v>
                </c:pt>
                <c:pt idx="5">
                  <c:v>18.2143358585901</c:v>
                </c:pt>
                <c:pt idx="6">
                  <c:v>5.05545255929569</c:v>
                </c:pt>
                <c:pt idx="7">
                  <c:v>18.6250709876496</c:v>
                </c:pt>
                <c:pt idx="8">
                  <c:v>25.3417857142714</c:v>
                </c:pt>
                <c:pt idx="9">
                  <c:v>25.0766640211738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92422336"/>
        <c:axId val="-1392412544"/>
      </c:barChart>
      <c:catAx>
        <c:axId val="-139242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12544"/>
        <c:crosses val="autoZero"/>
        <c:auto val="1"/>
        <c:lblAlgn val="ctr"/>
        <c:lblOffset val="100"/>
        <c:noMultiLvlLbl val="0"/>
      </c:catAx>
      <c:valAx>
        <c:axId val="-13924125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22336"/>
        <c:crosses val="autoZero"/>
        <c:crossBetween val="between"/>
      </c:valAx>
      <c:spPr>
        <a:ln>
          <a:solidFill>
            <a:srgbClr val="BCBCBD"/>
          </a:solidFill>
        </a:ln>
      </c:spPr>
    </c:plotArea>
    <c:legend>
      <c:legendPos val="t"/>
      <c:layout>
        <c:manualLayout>
          <c:xMode val="edge"/>
          <c:yMode val="edge"/>
          <c:x val="0.155738849475499"/>
          <c:y val="0.137386952504204"/>
          <c:w val="0.641569994861501"/>
          <c:h val="0.070000621813207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[集中报销汇报数据（202008）.xlsx]2020年8数据 !数据透视表4</c:name>
    <c:fmtId val="-1"/>
  </c:pivotSource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2020年6月-8月部门经理节点审批耗时（小时）</a:t>
            </a:r>
            <a:endParaRPr lang="zh-CN" altLang="en-US"/>
          </a:p>
        </c:rich>
      </c:tx>
      <c:layout>
        <c:manualLayout>
          <c:xMode val="edge"/>
          <c:yMode val="edge"/>
          <c:x val="0.151600040238804"/>
          <c:y val="0.027195767195767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18005424577509"/>
          <c:y val="0.163492063492063"/>
          <c:w val="0.860734404339662"/>
          <c:h val="0.716613756613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'2020年8数据 '!$B$208:$B$209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'2020年8数据 '!$A$210:$A$220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'!$B$210:$B$220</c:f>
              <c:numCache>
                <c:formatCode>0.00_ </c:formatCode>
                <c:ptCount val="10"/>
                <c:pt idx="0">
                  <c:v>10.1296902356902</c:v>
                </c:pt>
                <c:pt idx="1">
                  <c:v>25.3590740740765</c:v>
                </c:pt>
                <c:pt idx="2">
                  <c:v>40.260050505061</c:v>
                </c:pt>
                <c:pt idx="3">
                  <c:v>6.67004629629082</c:v>
                </c:pt>
                <c:pt idx="4">
                  <c:v>15.221553287988</c:v>
                </c:pt>
                <c:pt idx="5">
                  <c:v>4.2858333333442</c:v>
                </c:pt>
                <c:pt idx="6">
                  <c:v>3.69583333334012</c:v>
                </c:pt>
                <c:pt idx="7">
                  <c:v>6.20160714285573</c:v>
                </c:pt>
                <c:pt idx="8">
                  <c:v>23.6265046296321</c:v>
                </c:pt>
              </c:numCache>
            </c:numRef>
          </c:val>
        </c:ser>
        <c:ser>
          <c:idx val="1"/>
          <c:order val="1"/>
          <c:tx>
            <c:strRef>
              <c:f>'2020年8数据 '!$C$208:$C$209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'2020年8数据 '!$A$210:$A$220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'!$C$210:$C$220</c:f>
              <c:numCache>
                <c:formatCode>0.00_ </c:formatCode>
                <c:ptCount val="10"/>
                <c:pt idx="0">
                  <c:v>6.38880668935361</c:v>
                </c:pt>
                <c:pt idx="2">
                  <c:v>29.8541666666646</c:v>
                </c:pt>
                <c:pt idx="3">
                  <c:v>6.19390211640192</c:v>
                </c:pt>
                <c:pt idx="4">
                  <c:v>34.6257833333267</c:v>
                </c:pt>
                <c:pt idx="5">
                  <c:v>4.90247777775745</c:v>
                </c:pt>
                <c:pt idx="6">
                  <c:v>6.15878858025826</c:v>
                </c:pt>
                <c:pt idx="7">
                  <c:v>5.78643308079865</c:v>
                </c:pt>
                <c:pt idx="8">
                  <c:v>9.82314009660268</c:v>
                </c:pt>
                <c:pt idx="9">
                  <c:v>37.0321560846725</c:v>
                </c:pt>
              </c:numCache>
            </c:numRef>
          </c:val>
        </c:ser>
        <c:ser>
          <c:idx val="2"/>
          <c:order val="2"/>
          <c:tx>
            <c:strRef>
              <c:f>'2020年8数据 '!$D$208:$D$209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CC141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'2020年8数据 '!$A$210:$A$220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'2020年8数据 '!$D$210:$D$220</c:f>
              <c:numCache>
                <c:formatCode>0.00_ </c:formatCode>
                <c:ptCount val="10"/>
                <c:pt idx="0">
                  <c:v>7.54476851851068</c:v>
                </c:pt>
                <c:pt idx="1">
                  <c:v>0.027222222299315</c:v>
                </c:pt>
                <c:pt idx="2">
                  <c:v>6.81800925927819</c:v>
                </c:pt>
                <c:pt idx="3">
                  <c:v>4.6542881944406</c:v>
                </c:pt>
                <c:pt idx="4">
                  <c:v>22.6965091210562</c:v>
                </c:pt>
                <c:pt idx="5">
                  <c:v>2.51169621748379</c:v>
                </c:pt>
                <c:pt idx="6">
                  <c:v>14.3460526315842</c:v>
                </c:pt>
                <c:pt idx="7">
                  <c:v>10.6835725308726</c:v>
                </c:pt>
                <c:pt idx="8">
                  <c:v>0.156574074004311</c:v>
                </c:pt>
                <c:pt idx="9">
                  <c:v>11.0488346883425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92415264"/>
        <c:axId val="-1392421792"/>
      </c:barChart>
      <c:catAx>
        <c:axId val="-139241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21792"/>
        <c:crosses val="autoZero"/>
        <c:auto val="1"/>
        <c:lblAlgn val="ctr"/>
        <c:lblOffset val="100"/>
        <c:noMultiLvlLbl val="0"/>
      </c:catAx>
      <c:valAx>
        <c:axId val="-1392421792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15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132066896876"/>
          <c:y val="0.0835717490441897"/>
          <c:w val="0.652892067200637"/>
          <c:h val="0.063282286564573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[集中报销汇报数据（202008）.xlsx]2020年8数据 !数据透视表5</c:name>
    <c:fmtId val="-1"/>
  </c:pivotSource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2020年6月-8月财务经理节点审批耗时（小时）</a:t>
            </a:r>
            <a:endParaRPr lang="zh-CN" altLang="en-US"/>
          </a:p>
        </c:rich>
      </c:tx>
      <c:layout>
        <c:manualLayout>
          <c:xMode val="edge"/>
          <c:yMode val="edge"/>
          <c:x val="0.121199489455045"/>
          <c:y val="0.0097745419066251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52370916754478"/>
          <c:y val="0.171081794195251"/>
          <c:w val="0.874815595363541"/>
          <c:h val="0.715145118733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'2020年8数据 '!$B$243:$B$244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'2020年8数据 '!$A$245:$A$254</c:f>
              <c:strCache>
                <c:ptCount val="9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  <c:pt idx="8">
                  <c:v>兴安盟</c:v>
                </c:pt>
              </c:strCache>
            </c:strRef>
          </c:cat>
          <c:val>
            <c:numRef>
              <c:f>'2020年8数据 '!$B$245:$B$254</c:f>
              <c:numCache>
                <c:formatCode>0.00_ </c:formatCode>
                <c:ptCount val="9"/>
                <c:pt idx="0">
                  <c:v>0.477777777792653</c:v>
                </c:pt>
                <c:pt idx="1">
                  <c:v>10.571329365077</c:v>
                </c:pt>
                <c:pt idx="2">
                  <c:v>19.9993981481384</c:v>
                </c:pt>
                <c:pt idx="3">
                  <c:v>13.2404745370295</c:v>
                </c:pt>
                <c:pt idx="4">
                  <c:v>23.0418444444356</c:v>
                </c:pt>
                <c:pt idx="5">
                  <c:v>3.81031944444403</c:v>
                </c:pt>
                <c:pt idx="6">
                  <c:v>4.04108796297805</c:v>
                </c:pt>
                <c:pt idx="7">
                  <c:v>2.80881313127677</c:v>
                </c:pt>
              </c:numCache>
            </c:numRef>
          </c:val>
        </c:ser>
        <c:ser>
          <c:idx val="1"/>
          <c:order val="1"/>
          <c:tx>
            <c:strRef>
              <c:f>'2020年8数据 '!$C$243:$C$244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'2020年8数据 '!$A$245:$A$254</c:f>
              <c:strCache>
                <c:ptCount val="9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  <c:pt idx="8">
                  <c:v>兴安盟</c:v>
                </c:pt>
              </c:strCache>
            </c:strRef>
          </c:cat>
          <c:val>
            <c:numRef>
              <c:f>'2020年8数据 '!$C$245:$C$254</c:f>
              <c:numCache>
                <c:formatCode>General</c:formatCode>
                <c:ptCount val="9"/>
                <c:pt idx="1" c:formatCode="0.00_ ">
                  <c:v>14.5715277777635</c:v>
                </c:pt>
                <c:pt idx="2" c:formatCode="0.00_ ">
                  <c:v>12.7972156084642</c:v>
                </c:pt>
                <c:pt idx="3" c:formatCode="0.00_ ">
                  <c:v>17.5599055555626</c:v>
                </c:pt>
                <c:pt idx="4" c:formatCode="0.00_ ">
                  <c:v>12.0844614512515</c:v>
                </c:pt>
                <c:pt idx="5" c:formatCode="0.00_ ">
                  <c:v>6.28795045043807</c:v>
                </c:pt>
                <c:pt idx="6" c:formatCode="0.00_ ">
                  <c:v>3.18685185185002</c:v>
                </c:pt>
                <c:pt idx="7" c:formatCode="0.00_ ">
                  <c:v>2.26564009663011</c:v>
                </c:pt>
                <c:pt idx="8" c:formatCode="0.00_ ">
                  <c:v>1.27814814815065</c:v>
                </c:pt>
              </c:numCache>
            </c:numRef>
          </c:val>
        </c:ser>
        <c:ser>
          <c:idx val="2"/>
          <c:order val="2"/>
          <c:tx>
            <c:strRef>
              <c:f>'2020年8数据 '!$D$243:$D$244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CC141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'2020年8数据 '!$A$245:$A$254</c:f>
              <c:strCache>
                <c:ptCount val="9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  <c:pt idx="8">
                  <c:v>兴安盟</c:v>
                </c:pt>
              </c:strCache>
            </c:strRef>
          </c:cat>
          <c:val>
            <c:numRef>
              <c:f>'2020年8数据 '!$D$245:$D$254</c:f>
              <c:numCache>
                <c:formatCode>0.00_ </c:formatCode>
                <c:ptCount val="9"/>
                <c:pt idx="0">
                  <c:v>0.732499999925494</c:v>
                </c:pt>
                <c:pt idx="1">
                  <c:v>11.4660057471302</c:v>
                </c:pt>
                <c:pt idx="2">
                  <c:v>6.4802508960617</c:v>
                </c:pt>
                <c:pt idx="3">
                  <c:v>15.4360105363955</c:v>
                </c:pt>
                <c:pt idx="4">
                  <c:v>16.7819917257838</c:v>
                </c:pt>
                <c:pt idx="5">
                  <c:v>20.2031798245627</c:v>
                </c:pt>
                <c:pt idx="6">
                  <c:v>2.0913973064056</c:v>
                </c:pt>
                <c:pt idx="7">
                  <c:v>5.97990740748355</c:v>
                </c:pt>
                <c:pt idx="8">
                  <c:v>26.1128549382653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92412000"/>
        <c:axId val="-1392416896"/>
      </c:barChart>
      <c:catAx>
        <c:axId val="-139241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16896"/>
        <c:crosses val="autoZero"/>
        <c:auto val="1"/>
        <c:lblAlgn val="ctr"/>
        <c:lblOffset val="100"/>
        <c:noMultiLvlLbl val="0"/>
      </c:catAx>
      <c:valAx>
        <c:axId val="-1392416896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12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0737618545838"/>
          <c:y val="0.0897097625329815"/>
          <c:w val="0.606111696522655"/>
          <c:h val="0.0367282321899736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5F64-8596-4B84-A576-67C63C12C9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351D8-7DF9-4752-BB2B-7B81839E60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BCAA755-DBB9-436F-8E7D-1D8AF86643C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/>
          <p:cNvSpPr>
            <a:spLocks noGrp="1"/>
          </p:cNvSpPr>
          <p:nvPr>
            <p:ph type="body" sz="quarter" idx="13" hasCustomPrompt="1"/>
          </p:nvPr>
        </p:nvSpPr>
        <p:spPr>
          <a:xfrm>
            <a:off x="446870" y="1732922"/>
            <a:ext cx="4186237" cy="573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kumimoji="1" lang="zh-CN" altLang="en-US" dirty="0"/>
              <a:t>内文或图表的小标题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兰亭黑</a:t>
            </a:r>
            <a:r>
              <a:rPr kumimoji="1" lang="en-US" altLang="zh-CN" dirty="0"/>
              <a:t>-18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0378" y="199292"/>
            <a:ext cx="597952" cy="844726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515938" y="6655443"/>
            <a:ext cx="11676062" cy="202557"/>
          </a:xfrm>
          <a:prstGeom prst="rect">
            <a:avLst/>
          </a:prstGeom>
          <a:solidFill>
            <a:srgbClr val="D7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500554"/>
            <a:ext cx="10054849" cy="517909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一级标题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微软雅黑</a:t>
            </a:r>
            <a:r>
              <a:rPr kumimoji="1" lang="en-US" altLang="zh-CN" dirty="0"/>
              <a:t>-24</a:t>
            </a:r>
            <a:r>
              <a:rPr kumimoji="1" lang="zh-CN" altLang="en-US" dirty="0"/>
              <a:t>号</a:t>
            </a:r>
            <a:r>
              <a:rPr kumimoji="1" lang="en-US" altLang="zh-CN" dirty="0"/>
              <a:t>-</a:t>
            </a:r>
            <a:r>
              <a:rPr kumimoji="1" lang="zh-CN" altLang="en-US" dirty="0"/>
              <a:t>加粗体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5121" y="1004456"/>
            <a:ext cx="6363737" cy="428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ZLanTingHeiS-R-GB" panose="02000000000000000000" pitchFamily="2" charset="-122"/>
                <a:ea typeface="FZLanTingHeiS-R-GB" panose="02000000000000000000" pitchFamily="2" charset="-122"/>
              </a:defRPr>
            </a:lvl1pPr>
          </a:lstStyle>
          <a:p>
            <a:r>
              <a:rPr kumimoji="1" lang="zh-CN" altLang="en-US" dirty="0"/>
              <a:t>二级标题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方正兰亭简体</a:t>
            </a:r>
            <a:r>
              <a:rPr kumimoji="1" lang="en-US" altLang="zh-CN" dirty="0"/>
              <a:t>-20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11593977" y="6299037"/>
            <a:ext cx="495202" cy="23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zh-CN" altLang="en-US" dirty="0"/>
              <a:t>页码</a:t>
            </a:r>
            <a:endParaRPr kumimoji="1" lang="zh-CN" altLang="en-US" dirty="0"/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5" hasCustomPrompt="1"/>
          </p:nvPr>
        </p:nvSpPr>
        <p:spPr>
          <a:xfrm>
            <a:off x="446870" y="2398201"/>
            <a:ext cx="5322887" cy="338466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>
                <a:latin typeface="FZLanTingHeiS-R-GB" panose="02000000000000000000" pitchFamily="2" charset="-122"/>
                <a:ea typeface="FZLanTingHeiS-R-GB" panose="02000000000000000000" pitchFamily="2" charset="-122"/>
              </a:defRPr>
            </a:lvl1pPr>
          </a:lstStyle>
          <a:p>
            <a:r>
              <a:rPr kumimoji="1" lang="zh-CN" altLang="en-US" dirty="0"/>
              <a:t>内容为图文时参见此页示例。</a:t>
            </a:r>
            <a:endParaRPr kumimoji="1" lang="en-US" altLang="zh-CN" dirty="0"/>
          </a:p>
          <a:p>
            <a:r>
              <a:rPr kumimoji="1" lang="zh-CN" altLang="en-US" dirty="0"/>
              <a:t>右图为图表的颜色风格示意，具体使用时根据实际需要参照此风格设计制作。</a:t>
            </a:r>
            <a:endParaRPr kumimoji="1" lang="en-US" altLang="zh-CN" dirty="0"/>
          </a:p>
          <a:p>
            <a:r>
              <a:rPr kumimoji="1" lang="zh-CN" altLang="en-US" dirty="0"/>
              <a:t>内容为文字时，根据文字多少来调整大小间距，原则上不能超过小标题，特殊情况除外。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BCAA755-DBB9-436F-8E7D-1D8AF86643C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343A175-CF42-4863-8485-0BF2AB9C128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343A175-CF42-4863-8485-0BF2AB9C128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emf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1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6.xml"/><Relationship Id="rId1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emf"/><Relationship Id="rId1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977295" y="2658122"/>
            <a:ext cx="667976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报销中心月度报告</a:t>
            </a:r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77295" y="3480388"/>
            <a:ext cx="66797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45" y="553855"/>
            <a:ext cx="796812" cy="11256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73025" y="841375"/>
          <a:ext cx="6026150" cy="60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106660" y="322580"/>
            <a:ext cx="2085340" cy="434340"/>
          </a:xfrm>
        </p:spPr>
        <p:txBody>
          <a:bodyPr/>
          <a:lstStyle/>
          <a:p>
            <a:pPr algn="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财务经理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95005" y="2394497"/>
            <a:ext cx="5824219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ym typeface="+mn-ea"/>
              </a:rPr>
              <a:t>2020</a:t>
            </a:r>
            <a:r>
              <a:rPr lang="zh-CN" altLang="en-US" sz="1600" b="1" dirty="0">
                <a:sym typeface="+mn-ea"/>
              </a:rPr>
              <a:t>年</a:t>
            </a:r>
            <a:r>
              <a:rPr lang="en-US" altLang="zh-CN" sz="1600" b="1" dirty="0"/>
              <a:t>6</a:t>
            </a:r>
            <a:r>
              <a:rPr lang="zh-CN" altLang="zh-CN" sz="1600" b="1" dirty="0"/>
              <a:t>月</a:t>
            </a:r>
            <a:r>
              <a:rPr lang="en-US" altLang="zh-CN" sz="1600" b="1" dirty="0"/>
              <a:t>-8</a:t>
            </a:r>
            <a:r>
              <a:rPr lang="zh-CN" altLang="zh-CN" sz="1600" b="1" dirty="0"/>
              <a:t>月</a:t>
            </a:r>
            <a:r>
              <a:rPr lang="zh-CN" altLang="en-US" sz="1600" b="1" dirty="0">
                <a:sym typeface="+mn-ea"/>
              </a:rPr>
              <a:t>财务经理节点耗时分析：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月归档耗时仅有</a:t>
            </a:r>
            <a:r>
              <a:rPr lang="zh-CN" altLang="en-US" sz="1200" b="1" dirty="0">
                <a:sym typeface="+mn-ea"/>
              </a:rPr>
              <a:t>兴安盟公司</a:t>
            </a:r>
            <a:r>
              <a:rPr lang="zh-CN" altLang="en-US" sz="1200" dirty="0">
                <a:sym typeface="+mn-ea"/>
              </a:rPr>
              <a:t>超过目标值</a:t>
            </a:r>
            <a:r>
              <a:rPr lang="en-US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、整体分析：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在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</a:t>
            </a:r>
            <a:r>
              <a:rPr lang="en-US" altLang="zh-CN" sz="1200" dirty="0">
                <a:sym typeface="+mn-ea"/>
              </a:rPr>
              <a:t>-8</a:t>
            </a:r>
            <a:r>
              <a:rPr lang="zh-CN" altLang="en-US" sz="1200" dirty="0">
                <a:sym typeface="+mn-ea"/>
              </a:rPr>
              <a:t>月中，仅有兴安盟公司在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月耗时超过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小时，其余月份各家耗时均低于目标值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月耗时较</a:t>
            </a:r>
            <a:r>
              <a:rPr lang="en-US" altLang="zh-CN" sz="1200" dirty="0">
                <a:sym typeface="+mn-ea"/>
              </a:rPr>
              <a:t>7</a:t>
            </a:r>
            <a:r>
              <a:rPr lang="zh-CN" altLang="en-US" sz="1200" dirty="0">
                <a:sym typeface="+mn-ea"/>
              </a:rPr>
              <a:t>月呈</a:t>
            </a:r>
            <a:r>
              <a:rPr lang="zh-CN" altLang="en-US" sz="1200" b="1" dirty="0">
                <a:sym typeface="+mn-ea"/>
              </a:rPr>
              <a:t>下降</a:t>
            </a:r>
            <a:r>
              <a:rPr lang="zh-CN" altLang="en-US" sz="1200" dirty="0">
                <a:sym typeface="+mn-ea"/>
              </a:rPr>
              <a:t>趋势的公司</a:t>
            </a:r>
            <a:r>
              <a:rPr lang="en-US" altLang="zh-CN" sz="1200" dirty="0">
                <a:sym typeface="+mn-ea"/>
              </a:rPr>
              <a:t>TOP 3</a:t>
            </a:r>
            <a:r>
              <a:rPr lang="zh-CN" altLang="en-US" sz="1200" dirty="0">
                <a:sym typeface="+mn-ea"/>
              </a:rPr>
              <a:t>：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白城</a:t>
            </a:r>
            <a:r>
              <a:rPr lang="en-US" altLang="zh-CN" sz="1200" dirty="0">
                <a:sym typeface="+mn-ea"/>
              </a:rPr>
              <a:t>-6.32</a:t>
            </a:r>
            <a:r>
              <a:rPr lang="zh-CN" altLang="en-US" sz="1200" dirty="0">
                <a:sym typeface="+mn-ea"/>
              </a:rPr>
              <a:t>小时，酒泉</a:t>
            </a:r>
            <a:r>
              <a:rPr lang="en-US" altLang="zh-CN" sz="1200" dirty="0">
                <a:sym typeface="+mn-ea"/>
              </a:rPr>
              <a:t>-3.11</a:t>
            </a:r>
            <a:r>
              <a:rPr lang="zh-CN" altLang="en-US" sz="1200" dirty="0">
                <a:sym typeface="+mn-ea"/>
              </a:rPr>
              <a:t>小时，阜宁</a:t>
            </a:r>
            <a:r>
              <a:rPr lang="en-US" altLang="zh-CN" sz="1200" dirty="0">
                <a:sym typeface="+mn-ea"/>
              </a:rPr>
              <a:t>-2.12</a:t>
            </a:r>
            <a:r>
              <a:rPr lang="zh-CN" altLang="en-US" sz="1200" dirty="0">
                <a:sym typeface="+mn-ea"/>
              </a:rPr>
              <a:t>小时。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月耗时较</a:t>
            </a:r>
            <a:r>
              <a:rPr lang="en-US" altLang="zh-CN" sz="1200" dirty="0">
                <a:sym typeface="+mn-ea"/>
              </a:rPr>
              <a:t>7</a:t>
            </a:r>
            <a:r>
              <a:rPr lang="zh-CN" altLang="en-US" sz="1200" dirty="0">
                <a:sym typeface="+mn-ea"/>
              </a:rPr>
              <a:t>月呈</a:t>
            </a:r>
            <a:r>
              <a:rPr lang="zh-CN" altLang="en-US" sz="1200" b="1" dirty="0">
                <a:sym typeface="+mn-ea"/>
              </a:rPr>
              <a:t>上升</a:t>
            </a:r>
            <a:r>
              <a:rPr lang="zh-CN" altLang="en-US" sz="1200" dirty="0">
                <a:sym typeface="+mn-ea"/>
              </a:rPr>
              <a:t>趋势的公司</a:t>
            </a:r>
            <a:r>
              <a:rPr lang="en-US" altLang="zh-CN" sz="1200" dirty="0">
                <a:sym typeface="+mn-ea"/>
              </a:rPr>
              <a:t>TOP 3 </a:t>
            </a:r>
            <a:r>
              <a:rPr lang="zh-CN" altLang="en-US" sz="1200" dirty="0">
                <a:sym typeface="+mn-ea"/>
              </a:rPr>
              <a:t>：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兴安盟</a:t>
            </a:r>
            <a:r>
              <a:rPr lang="en-US" altLang="zh-CN" sz="1200" dirty="0">
                <a:sym typeface="+mn-ea"/>
              </a:rPr>
              <a:t>+24.83</a:t>
            </a:r>
            <a:r>
              <a:rPr lang="zh-CN" altLang="en-US" sz="1200" dirty="0">
                <a:sym typeface="+mn-ea"/>
              </a:rPr>
              <a:t>小时，萍乡</a:t>
            </a:r>
            <a:r>
              <a:rPr lang="en-US" altLang="zh-CN" sz="1200" dirty="0">
                <a:sym typeface="+mn-ea"/>
              </a:rPr>
              <a:t>+13.92</a:t>
            </a:r>
            <a:r>
              <a:rPr lang="zh-CN" altLang="en-US" sz="1200" dirty="0">
                <a:sym typeface="+mn-ea"/>
              </a:rPr>
              <a:t>小时，锡林</a:t>
            </a:r>
            <a:r>
              <a:rPr lang="en-US" altLang="zh-CN" sz="1200" dirty="0">
                <a:sym typeface="+mn-ea"/>
              </a:rPr>
              <a:t>+4.70</a:t>
            </a:r>
            <a:r>
              <a:rPr lang="zh-CN" altLang="en-US" sz="1200" dirty="0">
                <a:sym typeface="+mn-ea"/>
              </a:rPr>
              <a:t>小时， 。</a:t>
            </a:r>
            <a:endParaRPr lang="zh-CN" altLang="en-US" sz="1200" dirty="0"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22910" y="2793558"/>
            <a:ext cx="5665470" cy="381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图表 11"/>
          <p:cNvGraphicFramePr/>
          <p:nvPr/>
        </p:nvGraphicFramePr>
        <p:xfrm>
          <a:off x="0" y="874361"/>
          <a:ext cx="6096000" cy="597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013030" y="328200"/>
            <a:ext cx="2178627" cy="423972"/>
          </a:xfrm>
        </p:spPr>
        <p:txBody>
          <a:bodyPr/>
          <a:lstStyle/>
          <a:p>
            <a:pPr algn="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总经理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49035" y="2313305"/>
            <a:ext cx="5731538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</a:t>
            </a:r>
            <a:r>
              <a:rPr lang="en-US" altLang="zh-CN" sz="1600" b="1" dirty="0"/>
              <a:t>6</a:t>
            </a:r>
            <a:r>
              <a:rPr lang="zh-CN" altLang="zh-CN" sz="1600" b="1" dirty="0"/>
              <a:t>月</a:t>
            </a:r>
            <a:r>
              <a:rPr lang="en-US" altLang="zh-CN" sz="1600" b="1" dirty="0"/>
              <a:t>-8</a:t>
            </a:r>
            <a:r>
              <a:rPr lang="zh-CN" altLang="zh-CN" sz="1600" b="1" dirty="0"/>
              <a:t>月</a:t>
            </a:r>
            <a:r>
              <a:rPr lang="zh-CN" altLang="en-US" sz="1600" b="1" dirty="0"/>
              <a:t>总</a:t>
            </a:r>
            <a:r>
              <a:rPr lang="zh-CN" altLang="en-US" sz="1600" b="1" dirty="0">
                <a:sym typeface="+mn-ea"/>
              </a:rPr>
              <a:t>经理节点审批耗时分析</a:t>
            </a:r>
            <a:r>
              <a:rPr lang="zh-CN" altLang="en-US" sz="1600" b="1" dirty="0"/>
              <a:t>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sz="1200" dirty="0"/>
              <a:t>1</a:t>
            </a:r>
            <a:r>
              <a:rPr lang="zh-CN" altLang="en-US" sz="1200" dirty="0"/>
              <a:t>、</a:t>
            </a:r>
            <a:r>
              <a:rPr lang="en-US" altLang="zh-CN" sz="1200" dirty="0"/>
              <a:t>2020</a:t>
            </a:r>
            <a:r>
              <a:rPr lang="zh-CN" altLang="en-US" sz="1200" dirty="0"/>
              <a:t>年</a:t>
            </a:r>
            <a:r>
              <a:rPr lang="en-US" altLang="zh-CN" sz="1200" dirty="0"/>
              <a:t>8</a:t>
            </a:r>
            <a:r>
              <a:rPr lang="zh-CN" altLang="en-US" sz="1200" dirty="0"/>
              <a:t>月归档耗时：酒泉</a:t>
            </a:r>
            <a:r>
              <a:rPr lang="en-US" altLang="zh-CN" sz="1200" dirty="0"/>
              <a:t>40.67</a:t>
            </a:r>
            <a:r>
              <a:rPr lang="zh-CN" altLang="en-US" sz="1200" dirty="0"/>
              <a:t>小时，阜宁</a:t>
            </a:r>
            <a:r>
              <a:rPr lang="en-US" altLang="zh-CN" sz="1200" dirty="0"/>
              <a:t>28.42</a:t>
            </a:r>
            <a:r>
              <a:rPr lang="zh-CN" altLang="en-US" sz="1200" dirty="0"/>
              <a:t>小时，超过目标值</a:t>
            </a:r>
            <a:r>
              <a:rPr lang="en-US" sz="1200" dirty="0"/>
              <a:t>24</a:t>
            </a:r>
            <a:r>
              <a:rPr lang="zh-CN" altLang="en-US" sz="1200" dirty="0"/>
              <a:t>小时。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</a:t>
            </a:r>
            <a:r>
              <a:rPr lang="zh-CN" altLang="en-US" sz="1200" dirty="0"/>
              <a:t>、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月耗时较</a:t>
            </a:r>
            <a:r>
              <a:rPr lang="en-US" altLang="zh-CN" sz="1200" dirty="0">
                <a:sym typeface="+mn-ea"/>
              </a:rPr>
              <a:t>7</a:t>
            </a:r>
            <a:r>
              <a:rPr lang="zh-CN" altLang="en-US" sz="1200" dirty="0">
                <a:sym typeface="+mn-ea"/>
              </a:rPr>
              <a:t>月呈</a:t>
            </a:r>
            <a:r>
              <a:rPr lang="zh-CN" altLang="en-US" sz="1200" b="1" dirty="0">
                <a:sym typeface="+mn-ea"/>
              </a:rPr>
              <a:t>下降</a:t>
            </a:r>
            <a:r>
              <a:rPr lang="zh-CN" altLang="en-US" sz="1200" dirty="0">
                <a:sym typeface="+mn-ea"/>
              </a:rPr>
              <a:t>趋势的公司：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瑞达</a:t>
            </a:r>
            <a:r>
              <a:rPr lang="en-US" altLang="zh-CN" sz="1200" dirty="0">
                <a:sym typeface="+mn-ea"/>
              </a:rPr>
              <a:t>-3.55</a:t>
            </a:r>
            <a:r>
              <a:rPr lang="zh-CN" altLang="en-US" sz="1200" dirty="0">
                <a:sym typeface="+mn-ea"/>
              </a:rPr>
              <a:t>小时，锡林</a:t>
            </a:r>
            <a:r>
              <a:rPr lang="en-US" altLang="zh-CN" sz="1200" dirty="0">
                <a:sym typeface="+mn-ea"/>
              </a:rPr>
              <a:t>-3.52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月耗时较</a:t>
            </a:r>
            <a:r>
              <a:rPr lang="en-US" altLang="zh-CN" sz="1200" dirty="0">
                <a:sym typeface="+mn-ea"/>
              </a:rPr>
              <a:t>7</a:t>
            </a:r>
            <a:r>
              <a:rPr lang="zh-CN" altLang="en-US" sz="1200" dirty="0">
                <a:sym typeface="+mn-ea"/>
              </a:rPr>
              <a:t>月呈</a:t>
            </a:r>
            <a:r>
              <a:rPr lang="zh-CN" altLang="en-US" sz="1200" b="1" dirty="0">
                <a:sym typeface="+mn-ea"/>
              </a:rPr>
              <a:t>上升</a:t>
            </a:r>
            <a:r>
              <a:rPr lang="zh-CN" altLang="en-US" sz="1200" dirty="0">
                <a:sym typeface="+mn-ea"/>
              </a:rPr>
              <a:t>趋势的公司</a:t>
            </a:r>
            <a:r>
              <a:rPr lang="en-US" altLang="zh-CN" sz="1200" dirty="0">
                <a:sym typeface="+mn-ea"/>
              </a:rPr>
              <a:t>TOP 2 </a:t>
            </a:r>
            <a:r>
              <a:rPr lang="zh-CN" altLang="en-US" sz="1200" dirty="0">
                <a:sym typeface="+mn-ea"/>
              </a:rPr>
              <a:t>：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酒泉</a:t>
            </a:r>
            <a:r>
              <a:rPr lang="en-US" altLang="zh-CN" sz="1200" dirty="0">
                <a:sym typeface="+mn-ea"/>
              </a:rPr>
              <a:t>+13.71</a:t>
            </a:r>
            <a:r>
              <a:rPr lang="zh-CN" altLang="en-US" sz="1200" dirty="0">
                <a:sym typeface="+mn-ea"/>
              </a:rPr>
              <a:t>小时，萍乡</a:t>
            </a:r>
            <a:r>
              <a:rPr lang="en-US" altLang="zh-CN" sz="1200" dirty="0">
                <a:sym typeface="+mn-ea"/>
              </a:rPr>
              <a:t>+9.67</a:t>
            </a:r>
            <a:r>
              <a:rPr lang="zh-CN" altLang="en-US" sz="1200" dirty="0">
                <a:sym typeface="+mn-ea"/>
              </a:rPr>
              <a:t>小时。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、整体分析：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阜宁连续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月耗时超过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小时，酒泉连续</a:t>
            </a: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月耗时超过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其余各家耗时连续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月低于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锡林连续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月耗时成下降趋势。</a:t>
            </a:r>
            <a:endParaRPr lang="en-US" altLang="zh-CN" sz="1200" dirty="0">
              <a:sym typeface="+mn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03225" y="3864610"/>
            <a:ext cx="5643880" cy="12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6099810" y="824865"/>
          <a:ext cx="5959475" cy="452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0" y="824865"/>
          <a:ext cx="6096635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051925" y="307340"/>
            <a:ext cx="3140075" cy="434975"/>
          </a:xfrm>
        </p:spPr>
        <p:txBody>
          <a:bodyPr/>
          <a:lstStyle/>
          <a:p>
            <a:pPr algn="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财务稽核、付款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6783" y="824865"/>
            <a:ext cx="4538345" cy="5067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2020年6月-8月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稽核节点审批耗时（小时）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97675" y="824865"/>
            <a:ext cx="45154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2020年6月-8月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付款节点审批耗时（小时）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7904" y="5352022"/>
            <a:ext cx="10720887" cy="14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/>
              <a:t>2020</a:t>
            </a:r>
            <a:r>
              <a:rPr lang="zh-CN" altLang="en-US" sz="1200" dirty="0"/>
              <a:t>年</a:t>
            </a:r>
            <a:r>
              <a:rPr lang="en-US" altLang="zh-CN" sz="1200" dirty="0"/>
              <a:t>6</a:t>
            </a:r>
            <a:r>
              <a:rPr lang="zh-CN" altLang="en-US" sz="1200" dirty="0"/>
              <a:t>月</a:t>
            </a:r>
            <a:r>
              <a:rPr lang="en-US" altLang="zh-CN" sz="1200" dirty="0"/>
              <a:t>-8</a:t>
            </a:r>
            <a:r>
              <a:rPr lang="zh-CN" altLang="en-US" sz="1200" dirty="0"/>
              <a:t>月报销中心稽核、付款</a:t>
            </a:r>
            <a:r>
              <a:rPr lang="zh-CN" altLang="en-US" sz="1200" dirty="0">
                <a:sym typeface="+mn-ea"/>
              </a:rPr>
              <a:t>节点审批耗时分析</a:t>
            </a:r>
            <a:r>
              <a:rPr lang="zh-CN" altLang="en-US" sz="1200" dirty="0"/>
              <a:t>：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稽核节点：北分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月耗时超过目标值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小时。北分仅有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个流程。兴安盟在</a:t>
            </a:r>
            <a:r>
              <a:rPr lang="en-US" altLang="zh-CN" sz="1200" dirty="0">
                <a:sym typeface="+mn-ea"/>
              </a:rPr>
              <a:t>7</a:t>
            </a:r>
            <a:r>
              <a:rPr lang="zh-CN" altLang="en-US" sz="1200" dirty="0">
                <a:sym typeface="+mn-ea"/>
              </a:rPr>
              <a:t>月稽核耗时超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小时，分析原因：</a:t>
            </a:r>
            <a:r>
              <a:rPr lang="en-US" altLang="zh-CN" sz="1200" dirty="0">
                <a:sym typeface="+mn-ea"/>
              </a:rPr>
              <a:t>7</a:t>
            </a:r>
            <a:r>
              <a:rPr lang="zh-CN" altLang="en-US" sz="1200" dirty="0">
                <a:sym typeface="+mn-ea"/>
              </a:rPr>
              <a:t>月兴安盟开始提报流程，前期需调整设置流程各节点，及招商银行付款权限设置，耗时受此影响，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月已恢复正常稽核效率。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稽核节点：</a:t>
            </a:r>
            <a:r>
              <a:rPr lang="zh-CN" altLang="en-US" sz="1200" b="1" dirty="0">
                <a:sym typeface="+mn-ea"/>
              </a:rPr>
              <a:t>除兴安盟外，其余各家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月耗时较</a:t>
            </a:r>
            <a:r>
              <a:rPr lang="en-US" altLang="zh-CN" sz="1200" dirty="0">
                <a:sym typeface="+mn-ea"/>
              </a:rPr>
              <a:t>7</a:t>
            </a:r>
            <a:r>
              <a:rPr lang="zh-CN" altLang="en-US" sz="1200" dirty="0">
                <a:sym typeface="+mn-ea"/>
              </a:rPr>
              <a:t>月有小幅增加。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/>
              <a:t>付款节点：</a:t>
            </a:r>
            <a:r>
              <a:rPr lang="zh-CN" altLang="en-US" sz="1200" dirty="0">
                <a:sym typeface="+mn-ea"/>
              </a:rPr>
              <a:t>均未超目标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</a:t>
            </a:r>
            <a:r>
              <a:rPr lang="zh-CN" altLang="en-US" sz="1200" dirty="0"/>
              <a:t>。</a:t>
            </a:r>
            <a:endParaRPr lang="zh-CN" altLang="en-US" sz="12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536575" y="2993706"/>
            <a:ext cx="11118850" cy="1714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各节点报销耗时分析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75780" y="4198620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/>
          <p:nvPr/>
        </p:nvSpPr>
        <p:spPr>
          <a:xfrm>
            <a:off x="9079865" y="308610"/>
            <a:ext cx="3112135" cy="45593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流程退回情况分析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55026" y="870124"/>
            <a:ext cx="5724939" cy="556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30000"/>
              </a:lnSpc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2020年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月各家稽核量、退回量与退回率分析：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月报销中心稽核流程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301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个，退回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68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个，退回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76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次，其中存在同一流程退回多次的情况。</a:t>
            </a:r>
            <a:endParaRPr lang="en-US" altLang="zh-CN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平均退回率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17.35%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高于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年平均退回率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12.94%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，高于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16.84%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、退回量最高：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总部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24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个。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退回率最高：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邯郸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28.00</a:t>
            </a:r>
            <a:r>
              <a: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%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，稽核</a:t>
            </a:r>
            <a:r>
              <a: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个，退回</a:t>
            </a:r>
            <a:r>
              <a: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个。</a:t>
            </a:r>
            <a:endParaRPr lang="en-US" altLang="zh-CN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30000"/>
              </a:lnSpc>
            </a:pP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流程退回情况分析：</a:t>
            </a: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2020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月份退回流程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68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个。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、退回量较高的公司分析如下：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总部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退回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24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个：其中差旅费流程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个，业务招待费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个，工会经费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个。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）退回原因：发票类别选择错误；报销金额超标；发票明细行填写错误；出差申请与实际业务不一致；补助重复领取等。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）业务招待费等日常费用流程涉及问题：附件问题；发票问题；业务申请问题。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、退回率最高的公司：</a:t>
            </a:r>
            <a:endParaRPr lang="en-US" altLang="zh-CN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邯郸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退回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个，全部为差旅费流程。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）退回原因：发票明细行填写错误；报销金额超标；附件不全；依本地财务要求流程退回。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1" y="764540"/>
          <a:ext cx="6096000" cy="609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476365" y="2168110"/>
            <a:ext cx="5166636" cy="296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退回次数</a:t>
            </a:r>
            <a:r>
              <a:rPr lang="en-US" altLang="zh-CN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76</a:t>
            </a:r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次，退回原因分为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五大类：</a:t>
            </a: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流程填写问题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32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个、制度相关问题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23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个、发票问题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个、附件问题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个、其他问题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、流程填写问题导致的退回量最多，其中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出差起止时间填写错误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及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住宿天数错误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占比最高。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制度相关问题：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补助领取重复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及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报销金额超标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占比最高。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、发票问题：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货物名称开具错误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及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票面信息不完整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占比最高。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、附件问题：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附件不全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占比最高。</a:t>
            </a:r>
            <a:endParaRPr lang="en-US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标题 2"/>
          <p:cNvSpPr txBox="1"/>
          <p:nvPr/>
        </p:nvSpPr>
        <p:spPr>
          <a:xfrm>
            <a:off x="9079865" y="308610"/>
            <a:ext cx="3112135" cy="45593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流程退回情况分析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4055" y="841375"/>
          <a:ext cx="5401945" cy="599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680"/>
                <a:gridCol w="3095625"/>
                <a:gridCol w="1310640"/>
              </a:tblGrid>
              <a:tr h="23812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退回原因分类</a:t>
                      </a:r>
                      <a:endParaRPr lang="zh-CN" altLang="en-US" sz="1000" b="1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具体原因</a:t>
                      </a:r>
                      <a:endParaRPr lang="zh-CN" altLang="en-US" sz="1000" b="1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退回数量</a:t>
                      </a:r>
                      <a:endParaRPr lang="zh-CN" altLang="en-US" sz="1000" b="1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85420">
                <a:tc rowSpan="11"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流程填写问题</a:t>
                      </a:r>
                      <a:b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32个</a:t>
                      </a:r>
                      <a:endParaRPr lang="zh-CN" altLang="en-US" sz="8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住宿天数错误</a:t>
                      </a:r>
                      <a:endParaRPr lang="zh-CN" altLang="en-US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发票类别选择错误</a:t>
                      </a:r>
                      <a:endParaRPr lang="zh-CN" altLang="en-US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出差起止时间填写错误</a:t>
                      </a:r>
                      <a:endParaRPr lang="zh-CN" altLang="en-US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478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出差类别选择错误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报销金额填写错误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流程发票明细行税率填写错误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出差起止时间填写错误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5420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发票明细行金额填写错误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订单类型选择错误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发票类别选择错误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业务申请流程挂载错误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4785">
                <a:tc rowSpan="9"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制度相关问题</a:t>
                      </a:r>
                      <a:b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23个</a:t>
                      </a:r>
                      <a:endParaRPr lang="zh-CN" altLang="en-US" sz="8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补助重复领取</a:t>
                      </a:r>
                      <a:endParaRPr lang="zh-CN" altLang="en-US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报销金额超标</a:t>
                      </a:r>
                      <a:endParaRPr lang="zh-CN" altLang="en-US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车票不闭环</a:t>
                      </a:r>
                      <a:endParaRPr lang="zh-CN" altLang="en-US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5420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业务申请与实际发票不一致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出差延期未申请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业务范围选择错误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出差申请与实际业务不一致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5420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出差申请与发票不符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5420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业务申请与附件不符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rowSpan="6"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发票问题</a:t>
                      </a:r>
                      <a:b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9个</a:t>
                      </a:r>
                      <a:endParaRPr lang="zh-CN" altLang="en-US" sz="8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发票货物名称开具错误</a:t>
                      </a:r>
                      <a:endParaRPr lang="zh-CN" altLang="en-US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5420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发票票面信息不完整</a:t>
                      </a:r>
                      <a:endParaRPr lang="zh-CN" altLang="en-US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发票不合规，纳税人识别号错误</a:t>
                      </a:r>
                      <a:endParaRPr lang="zh-CN" altLang="en-US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发票号码填写错误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发票抬头错误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5420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发票专用章不清晰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rowSpan="4"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附件问题</a:t>
                      </a:r>
                      <a:b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10个</a:t>
                      </a:r>
                      <a:endParaRPr lang="zh-CN" altLang="en-US" sz="8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附件不全</a:t>
                      </a:r>
                      <a:endParaRPr lang="zh-CN" altLang="en-US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5420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附件不合规</a:t>
                      </a:r>
                      <a:endParaRPr lang="zh-CN" altLang="en-US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附件错误</a:t>
                      </a:r>
                      <a:endParaRPr lang="zh-CN" altLang="en-US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5420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附件与发票不一致</a:t>
                      </a:r>
                      <a:endParaRPr lang="zh-CN" altLang="en-US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其他问题2个</a:t>
                      </a:r>
                      <a:endParaRPr lang="zh-CN" altLang="en-US" sz="800" b="0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依本地财务要求流程退回</a:t>
                      </a:r>
                      <a:endParaRPr lang="zh-CN" altLang="en-US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各节点报销耗时分析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66255" y="5175885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91439" y="752475"/>
          <a:ext cx="6050281" cy="610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3235" y="317500"/>
            <a:ext cx="1738748" cy="43497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报销中心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50620" y="818515"/>
            <a:ext cx="395033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-8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月报销中心稽核数量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41085" y="1213485"/>
          <a:ext cx="6062980" cy="528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420"/>
                <a:gridCol w="861695"/>
                <a:gridCol w="878840"/>
                <a:gridCol w="879475"/>
                <a:gridCol w="878840"/>
                <a:gridCol w="878205"/>
                <a:gridCol w="611505"/>
              </a:tblGrid>
              <a:tr h="387350">
                <a:tc gridSpan="7">
                  <a:txBody>
                    <a:bodyPr/>
                    <a:lstStyle/>
                    <a:p>
                      <a:pPr indent="0"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2020年6月-8月各公司稽核流程数量统计</a:t>
                      </a:r>
                      <a:endParaRPr lang="en-US" altLang="zh-CN" sz="15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19050">
                      <a:solidFill>
                        <a:srgbClr val="848587"/>
                      </a:solidFill>
                      <a:prstDash val="solid"/>
                    </a:lnR>
                    <a:lnT w="19050" cap="rnd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  <a:solidFill>
                      <a:srgbClr val="848587"/>
                    </a:solidFill>
                  </a:tcPr>
                </a:tc>
                <a:tc hMerge="1">
                  <a:tcPr>
                    <a:lnT w="19050" cap="rnd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19050" cap="rnd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</a:tcPr>
                </a:tc>
              </a:tr>
              <a:tr h="757555">
                <a:tc rowSpan="2"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稽核会计</a:t>
                      </a:r>
                      <a:endParaRPr lang="zh-CN" altLang="en-US" sz="1500" b="1" spc="120">
                        <a:solidFill>
                          <a:srgbClr val="84858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</a:t>
                      </a:r>
                      <a:endParaRPr lang="zh-CN" altLang="en-US" sz="1500" b="1" spc="120">
                        <a:solidFill>
                          <a:srgbClr val="84858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日常及差旅流程</a:t>
                      </a:r>
                      <a:endParaRPr lang="zh-CN" altLang="en-US" sz="1500" b="1" spc="120">
                        <a:solidFill>
                          <a:srgbClr val="84858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</a:tcPr>
                </a:tc>
                <a:tc hMerge="1">
                  <a:tcPr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付款流程</a:t>
                      </a:r>
                      <a:endParaRPr lang="zh-CN" altLang="en-US" sz="1500" b="1" spc="120">
                        <a:solidFill>
                          <a:srgbClr val="84858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  <a:endParaRPr lang="zh-CN" altLang="en-US" sz="1500" b="1" spc="120">
                        <a:solidFill>
                          <a:srgbClr val="84858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58190">
                <a:tc vMerge="1">
                  <a:tcPr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B w="19050">
                      <a:solidFill>
                        <a:srgbClr val="848587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B w="19050">
                      <a:solidFill>
                        <a:srgbClr val="848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2020年6月</a:t>
                      </a:r>
                      <a:endParaRPr lang="en-US" altLang="zh-CN" sz="1500" b="1" spc="120">
                        <a:solidFill>
                          <a:srgbClr val="84858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2020年7月</a:t>
                      </a:r>
                      <a:endParaRPr lang="en-US" altLang="zh-CN" sz="1500" b="1" spc="120">
                        <a:solidFill>
                          <a:srgbClr val="84858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2020年8月</a:t>
                      </a:r>
                      <a:endParaRPr lang="en-US" altLang="zh-CN" sz="1500" b="1" spc="120">
                        <a:solidFill>
                          <a:srgbClr val="84858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2020年8月</a:t>
                      </a:r>
                      <a:endParaRPr lang="en-US" altLang="zh-CN" sz="1500" b="1" spc="120">
                        <a:solidFill>
                          <a:srgbClr val="84858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B w="19050">
                      <a:solidFill>
                        <a:srgbClr val="848587"/>
                      </a:solidFill>
                      <a:prstDash val="solid"/>
                    </a:lnB>
                  </a:tcPr>
                </a:tc>
              </a:tr>
              <a:tr h="337185">
                <a:tc rowSpan="4"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杨丽华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总部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356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337820">
                <a:tc vMerge="1">
                  <a:tcPr marL="25400" marR="25400" marT="6350" marB="6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北分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37820">
                <a:tc vMerge="1">
                  <a:tcPr marL="25400" marR="25400" marT="6350" marB="6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酒泉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未上收　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337820">
                <a:tc vMerge="1">
                  <a:tcPr marL="25400" marR="25400" marT="6350" marB="6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兴安盟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37820">
                <a:tc rowSpan="4"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张蓉蓉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白城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337185">
                <a:tc vMerge="1">
                  <a:tcPr marL="25400" marR="25400" marT="6350" marB="6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阜宁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未上收</a:t>
                      </a: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131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37820">
                <a:tc vMerge="1">
                  <a:tcPr marL="25400" marR="25400" marT="6350" marB="6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锡林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未上收</a:t>
                      </a: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338455">
                <a:tc vMerge="1">
                  <a:tcPr marL="25400" marR="25400" marT="6350" marB="6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萍乡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未上收</a:t>
                      </a: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37185">
                <a:tc rowSpan="2"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徐艺伦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 cap="rnd">
                      <a:solidFill>
                        <a:srgbClr val="848587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邯郸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未上收</a:t>
                      </a: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337820">
                <a:tc vMerge="1">
                  <a:tcPr marL="25400" marR="25400" marT="6350" marB="6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 cap="rnd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瑞达</a:t>
                      </a:r>
                      <a:endParaRPr lang="zh-CN" altLang="en-US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 cap="rnd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 cap="rnd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 cap="rnd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 cap="rnd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 cap="rnd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3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</a:t>
                      </a:r>
                      <a:endParaRPr lang="en-US" altLang="zh-CN" sz="13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 cap="rnd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6097270" y="836930"/>
          <a:ext cx="6094730" cy="598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76835" y="836930"/>
          <a:ext cx="6017260" cy="602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3235" y="318135"/>
            <a:ext cx="1738748" cy="43497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报销中心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4888" y="838200"/>
            <a:ext cx="408223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1-8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月稽核审批耗时（小时）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82679" y="840123"/>
            <a:ext cx="394624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1-8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月付款审批耗时（小时）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98170" y="1995170"/>
            <a:ext cx="11367135" cy="1524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54" y="372669"/>
            <a:ext cx="7627505" cy="5950870"/>
          </a:xfrm>
          <a:prstGeom prst="rect">
            <a:avLst/>
          </a:prstGeom>
        </p:spPr>
      </p:pic>
      <p:sp>
        <p:nvSpPr>
          <p:cNvPr id="7" name="文本占位符 6"/>
          <p:cNvSpPr txBox="1"/>
          <p:nvPr/>
        </p:nvSpPr>
        <p:spPr>
          <a:xfrm>
            <a:off x="7717659" y="3109711"/>
            <a:ext cx="4055180" cy="319289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800" dirty="0">
                <a:latin typeface="FZLanTingHei-M-GBK" charset="-122"/>
                <a:ea typeface="FZLanTingHei-M-GBK" charset="-122"/>
                <a:cs typeface="FZLanTingHei-M-GBK" charset="-122"/>
              </a:rPr>
              <a:t>谢谢</a:t>
            </a:r>
            <a:endParaRPr lang="zh-CN" altLang="en-US" sz="1800" dirty="0">
              <a:latin typeface="FZLanTingHei-M-GBK" charset="-122"/>
              <a:ea typeface="FZLanTingHei-M-GBK" charset="-122"/>
              <a:cs typeface="FZLanTingHei-M-GBK" charset="-122"/>
            </a:endParaRPr>
          </a:p>
        </p:txBody>
      </p:sp>
      <p:sp>
        <p:nvSpPr>
          <p:cNvPr id="8" name="鲲鹏展翅 比翼齐飞…"/>
          <p:cNvSpPr txBox="1"/>
          <p:nvPr/>
        </p:nvSpPr>
        <p:spPr>
          <a:xfrm>
            <a:off x="5555456" y="2018350"/>
            <a:ext cx="6217382" cy="43751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t">
            <a:spAutoFit/>
          </a:bodyPr>
          <a:lstStyle/>
          <a:p>
            <a:pPr algn="r" defTabSz="457200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zh-CN" altLang="en-US" sz="2800" spc="151" dirty="0">
                <a:latin typeface="FZLanTingHei-M-GBK" charset="-122"/>
                <a:ea typeface="FZLanTingHei-M-GBK" charset="-122"/>
                <a:cs typeface="FZLanTingHei-M-GBK" charset="-122"/>
              </a:rPr>
              <a:t>汇报结束</a:t>
            </a:r>
            <a:endParaRPr lang="zh-CN" altLang="en-US" sz="2800" b="0" kern="1200" spc="151" dirty="0">
              <a:latin typeface="FZLanTingHei-M-GBK" charset="-122"/>
              <a:ea typeface="FZLanTingHei-M-GBK" charset="-122"/>
              <a:cs typeface="FZLanTingHei-M-GBK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70526" y="6064494"/>
            <a:ext cx="1038747" cy="2590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r" defTabSz="457200" hangingPunct="1">
              <a:lnSpc>
                <a:spcPct val="150000"/>
              </a:lnSpc>
            </a:pPr>
            <a:r>
              <a:rPr lang="zh-CN" altLang="en-US" sz="900" b="0" kern="1200" dirty="0">
                <a:solidFill>
                  <a:prstClr val="white">
                    <a:lumMod val="50000"/>
                  </a:prstClr>
                </a:solidFill>
                <a:latin typeface="FZLanTingHei-M-GBK" charset="-122"/>
                <a:ea typeface="FZLanTingHei-M-GBK" charset="-122"/>
                <a:cs typeface="FZLanTingHei-M-GBK" charset="-122"/>
              </a:rPr>
              <a:t>内部资料  严禁外传</a:t>
            </a:r>
            <a:endParaRPr lang="zh-CN" altLang="en-US" sz="900" b="0" kern="1200" dirty="0">
              <a:solidFill>
                <a:prstClr val="white">
                  <a:lumMod val="50000"/>
                </a:prstClr>
              </a:solidFill>
              <a:latin typeface="FZLanTingHei-M-GBK" charset="-122"/>
              <a:ea typeface="FZLanTingHei-M-GBK" charset="-122"/>
              <a:cs typeface="FZLanTingHei-M-GBK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378" y="199292"/>
            <a:ext cx="597952" cy="84472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18651" y="3785603"/>
            <a:ext cx="2458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Thanks</a:t>
            </a:r>
            <a:endParaRPr kumimoji="1" lang="zh-CN" altLang="en-US" sz="4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6651812"/>
            <a:ext cx="12192000" cy="21987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各节点报销耗时分析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66890" y="2244090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50250" y="319405"/>
            <a:ext cx="3841750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全公司报销耗时趋势分析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5220" y="4376319"/>
            <a:ext cx="9926320" cy="232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10</a:t>
            </a:r>
            <a:r>
              <a:rPr lang="zh-CN" altLang="en-US" sz="1400" dirty="0"/>
              <a:t>家公司平均归档耗时分析：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1</a:t>
            </a:r>
            <a:r>
              <a:rPr lang="zh-CN" altLang="en-US" sz="1400" dirty="0"/>
              <a:t>、</a:t>
            </a:r>
            <a:r>
              <a:rPr lang="en-US" altLang="zh-CN" sz="1400" dirty="0"/>
              <a:t>2020</a:t>
            </a:r>
            <a:r>
              <a:rPr lang="zh-CN" altLang="en-US" sz="1400" dirty="0"/>
              <a:t>年</a:t>
            </a:r>
            <a:r>
              <a:rPr lang="en-US" altLang="zh-CN" sz="1400" dirty="0"/>
              <a:t>8</a:t>
            </a:r>
            <a:r>
              <a:rPr lang="zh-CN" altLang="en-US" sz="1400" dirty="0"/>
              <a:t>月平均归档</a:t>
            </a:r>
            <a:r>
              <a:rPr lang="en-US" altLang="zh-CN" sz="1400" dirty="0"/>
              <a:t>6.83</a:t>
            </a:r>
            <a:r>
              <a:rPr lang="zh-CN" altLang="en-US" sz="1400" dirty="0"/>
              <a:t>天，较</a:t>
            </a:r>
            <a:r>
              <a:rPr lang="en-US" altLang="zh-CN" sz="1400" dirty="0"/>
              <a:t>7</a:t>
            </a:r>
            <a:r>
              <a:rPr lang="zh-CN" altLang="en-US" sz="1400" dirty="0"/>
              <a:t>月</a:t>
            </a:r>
            <a:r>
              <a:rPr lang="en-US" altLang="zh-CN" sz="1400" dirty="0"/>
              <a:t>3.95</a:t>
            </a:r>
            <a:r>
              <a:rPr lang="zh-CN" altLang="en-US" sz="1400" dirty="0"/>
              <a:t>天有增加，耗时增加</a:t>
            </a:r>
            <a:r>
              <a:rPr lang="en-US" altLang="zh-CN" sz="1400" dirty="0"/>
              <a:t>2.89</a:t>
            </a:r>
            <a:r>
              <a:rPr lang="zh-CN" altLang="en-US" sz="1400" dirty="0"/>
              <a:t>天。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8</a:t>
            </a:r>
            <a:r>
              <a:rPr lang="zh-CN" altLang="en-US" sz="1400" dirty="0"/>
              <a:t>月归档耗时增幅较大的原因是北分流程耗时增加，北分在</a:t>
            </a:r>
            <a:r>
              <a:rPr lang="en-US" altLang="zh-CN" sz="1400" dirty="0"/>
              <a:t>8</a:t>
            </a:r>
            <a:r>
              <a:rPr lang="zh-CN" altLang="en-US" sz="1400" dirty="0"/>
              <a:t>月仅有</a:t>
            </a:r>
            <a:r>
              <a:rPr lang="en-US" altLang="zh-CN" sz="1400" dirty="0"/>
              <a:t>1</a:t>
            </a:r>
            <a:r>
              <a:rPr lang="zh-CN" altLang="en-US" sz="1400" dirty="0"/>
              <a:t>个流程，耗时</a:t>
            </a:r>
            <a:r>
              <a:rPr lang="en-US" altLang="zh-CN" sz="1400" dirty="0"/>
              <a:t>26.84</a:t>
            </a:r>
            <a:r>
              <a:rPr lang="zh-CN" altLang="en-US" sz="1400" dirty="0"/>
              <a:t>天。很大程度上影响了全公司平均归档天数。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zh-CN" altLang="en-US" sz="1400" dirty="0"/>
              <a:t>除北分</a:t>
            </a:r>
            <a:r>
              <a:rPr lang="en-US" altLang="zh-CN" sz="1400" dirty="0"/>
              <a:t>8</a:t>
            </a:r>
            <a:r>
              <a:rPr lang="zh-CN" altLang="en-US" sz="1400" dirty="0"/>
              <a:t>月外，其余公司平均归档天数为</a:t>
            </a:r>
            <a:r>
              <a:rPr lang="en-US" altLang="zh-CN" sz="1400" dirty="0"/>
              <a:t>4.15</a:t>
            </a:r>
            <a:r>
              <a:rPr lang="zh-CN" altLang="en-US" sz="1400" dirty="0"/>
              <a:t>天，较上月耗时增加</a:t>
            </a:r>
            <a:r>
              <a:rPr lang="en-US" altLang="zh-CN" sz="1400" dirty="0"/>
              <a:t>0.2</a:t>
            </a:r>
            <a:r>
              <a:rPr lang="zh-CN" altLang="en-US" sz="1400" dirty="0"/>
              <a:t>天。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2</a:t>
            </a:r>
            <a:r>
              <a:rPr lang="zh-CN" altLang="en-US" sz="1400" dirty="0"/>
              <a:t>、</a:t>
            </a:r>
            <a:r>
              <a:rPr lang="en-US" altLang="zh-CN" sz="1400" dirty="0"/>
              <a:t>2020</a:t>
            </a:r>
            <a:r>
              <a:rPr lang="zh-CN" altLang="en-US" sz="1400" dirty="0"/>
              <a:t>年</a:t>
            </a:r>
            <a:r>
              <a:rPr lang="en-US" altLang="zh-CN" sz="1400" dirty="0"/>
              <a:t>6</a:t>
            </a:r>
            <a:r>
              <a:rPr lang="zh-CN" altLang="en-US" sz="1400" dirty="0"/>
              <a:t>月</a:t>
            </a:r>
            <a:r>
              <a:rPr lang="en-US" altLang="zh-CN" sz="1400" dirty="0"/>
              <a:t>-8</a:t>
            </a:r>
            <a:r>
              <a:rPr lang="zh-CN" altLang="en-US" sz="1400" dirty="0"/>
              <a:t>月平均归档耗时，整体不稳定</a:t>
            </a:r>
            <a:r>
              <a:rPr lang="zh-CN" altLang="en-US" sz="1400" dirty="0">
                <a:sym typeface="+mn-ea"/>
              </a:rPr>
              <a:t>，</a:t>
            </a:r>
            <a:r>
              <a:rPr lang="en-US" altLang="zh-CN" sz="1400" dirty="0">
                <a:sym typeface="+mn-ea"/>
              </a:rPr>
              <a:t>8</a:t>
            </a:r>
            <a:r>
              <a:rPr lang="zh-CN" altLang="en-US" sz="1400" dirty="0">
                <a:sym typeface="+mn-ea"/>
              </a:rPr>
              <a:t>月耗时增长幅度较大。</a:t>
            </a:r>
            <a:r>
              <a:rPr lang="en-US" altLang="zh-CN" sz="1400" dirty="0">
                <a:sym typeface="+mn-ea"/>
              </a:rPr>
              <a:t>8</a:t>
            </a:r>
            <a:r>
              <a:rPr lang="zh-CN" altLang="en-US" sz="1400" dirty="0">
                <a:sym typeface="+mn-ea"/>
              </a:rPr>
              <a:t>月流程归档耗时高于目标值</a:t>
            </a:r>
            <a:r>
              <a:rPr lang="en-US" altLang="zh-CN" sz="1400" dirty="0">
                <a:sym typeface="+mn-ea"/>
              </a:rPr>
              <a:t>4</a:t>
            </a:r>
            <a:r>
              <a:rPr lang="zh-CN" altLang="en-US" sz="1400" dirty="0">
                <a:sym typeface="+mn-ea"/>
              </a:rPr>
              <a:t>天。</a:t>
            </a:r>
            <a:endParaRPr lang="en-US" altLang="zh-CN" sz="1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/>
              <a:t>3</a:t>
            </a:r>
            <a:r>
              <a:rPr lang="zh-CN" altLang="en-US" sz="1400" dirty="0"/>
              <a:t>、</a:t>
            </a:r>
            <a:r>
              <a:rPr lang="en-US" altLang="zh-CN" sz="1400" dirty="0"/>
              <a:t>2020</a:t>
            </a:r>
            <a:r>
              <a:rPr lang="zh-CN" altLang="en-US" sz="1400" dirty="0"/>
              <a:t>年</a:t>
            </a:r>
            <a:r>
              <a:rPr lang="en-US" altLang="zh-CN" sz="1400" dirty="0"/>
              <a:t>7</a:t>
            </a:r>
            <a:r>
              <a:rPr lang="zh-CN" altLang="en-US" sz="1400" dirty="0"/>
              <a:t>月归档耗时低于去年同期，</a:t>
            </a:r>
            <a:r>
              <a:rPr lang="en-US" altLang="zh-CN" sz="1400" dirty="0"/>
              <a:t>8</a:t>
            </a:r>
            <a:r>
              <a:rPr lang="zh-CN" altLang="en-US" sz="1400" dirty="0"/>
              <a:t>月归档耗时超过去年同期，耗时约为去年同期的</a:t>
            </a:r>
            <a:r>
              <a:rPr lang="en-US" altLang="zh-CN" sz="1400" dirty="0"/>
              <a:t>2</a:t>
            </a:r>
            <a:r>
              <a:rPr lang="zh-CN" altLang="en-US" sz="1400" dirty="0"/>
              <a:t>倍。</a:t>
            </a:r>
            <a:endParaRPr lang="en-US" altLang="zh-CN" sz="1400" dirty="0"/>
          </a:p>
        </p:txBody>
      </p:sp>
      <p:graphicFrame>
        <p:nvGraphicFramePr>
          <p:cNvPr id="4" name="图表 3"/>
          <p:cNvGraphicFramePr/>
          <p:nvPr/>
        </p:nvGraphicFramePr>
        <p:xfrm>
          <a:off x="3224530" y="828040"/>
          <a:ext cx="5727700" cy="337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73415" y="328295"/>
            <a:ext cx="3918585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全公司报销耗时趋势分析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4505559"/>
            <a:ext cx="10232707" cy="1998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综合分析近期</a:t>
            </a:r>
            <a:r>
              <a:rPr lang="en-US" altLang="zh-CN" sz="1400" dirty="0"/>
              <a:t>3</a:t>
            </a:r>
            <a:r>
              <a:rPr lang="zh-CN" altLang="en-US" sz="1400" dirty="0"/>
              <a:t>个月（</a:t>
            </a:r>
            <a:r>
              <a:rPr lang="en-US" altLang="zh-CN" sz="1400" dirty="0"/>
              <a:t>2020</a:t>
            </a:r>
            <a:r>
              <a:rPr lang="zh-CN" altLang="en-US" sz="1400" dirty="0"/>
              <a:t>年</a:t>
            </a:r>
            <a:r>
              <a:rPr lang="en-US" altLang="zh-CN" sz="1400" dirty="0"/>
              <a:t>6</a:t>
            </a:r>
            <a:r>
              <a:rPr lang="zh-CN" altLang="en-US" sz="1400" dirty="0"/>
              <a:t>月</a:t>
            </a:r>
            <a:r>
              <a:rPr lang="en-US" altLang="zh-CN" sz="1400" dirty="0"/>
              <a:t>-8</a:t>
            </a:r>
            <a:r>
              <a:rPr lang="zh-CN" altLang="en-US" sz="1400" dirty="0"/>
              <a:t>月）</a:t>
            </a:r>
            <a:r>
              <a:rPr lang="zh-CN" altLang="en-US" sz="1400" dirty="0">
                <a:sym typeface="+mn-ea"/>
              </a:rPr>
              <a:t>各公司</a:t>
            </a:r>
            <a:r>
              <a:rPr lang="zh-CN" altLang="en-US" sz="1400" dirty="0"/>
              <a:t>归档平均耗时分析：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1</a:t>
            </a:r>
            <a:r>
              <a:rPr lang="zh-CN" altLang="en-US" sz="1400" dirty="0"/>
              <a:t>、</a:t>
            </a:r>
            <a:r>
              <a:rPr lang="en-US" altLang="zh-CN" sz="1400" dirty="0"/>
              <a:t>2020</a:t>
            </a:r>
            <a:r>
              <a:rPr lang="zh-CN" altLang="en-US" sz="1400" dirty="0"/>
              <a:t>年</a:t>
            </a:r>
            <a:r>
              <a:rPr lang="en-US" altLang="zh-CN" sz="1400" dirty="0"/>
              <a:t>6</a:t>
            </a:r>
            <a:r>
              <a:rPr lang="zh-CN" altLang="en-US" sz="1400" dirty="0"/>
              <a:t>月</a:t>
            </a:r>
            <a:r>
              <a:rPr lang="en-US" altLang="zh-CN" sz="1400" dirty="0"/>
              <a:t>-8</a:t>
            </a:r>
            <a:r>
              <a:rPr lang="zh-CN" altLang="en-US" sz="1400" dirty="0"/>
              <a:t>月各月归档耗时</a:t>
            </a:r>
            <a:r>
              <a:rPr lang="zh-CN" altLang="en-US" sz="1400" b="1" dirty="0"/>
              <a:t>均达到</a:t>
            </a:r>
            <a:r>
              <a:rPr lang="zh-CN" altLang="en-US" sz="1400" dirty="0"/>
              <a:t>目标值</a:t>
            </a:r>
            <a:r>
              <a:rPr lang="en-US" altLang="zh-CN" sz="1400" dirty="0"/>
              <a:t>4</a:t>
            </a:r>
            <a:r>
              <a:rPr lang="zh-CN" altLang="en-US" sz="1400" dirty="0"/>
              <a:t>天：邯郸；其余</a:t>
            </a:r>
            <a:r>
              <a:rPr lang="en-US" altLang="zh-CN" sz="1400" dirty="0"/>
              <a:t>9</a:t>
            </a:r>
            <a:r>
              <a:rPr lang="zh-CN" altLang="en-US" sz="1400" dirty="0"/>
              <a:t>家公司均存在个别月份耗时超过目标值的情况。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2</a:t>
            </a:r>
            <a:r>
              <a:rPr lang="zh-CN" altLang="en-US" sz="1400" dirty="0"/>
              <a:t>、</a:t>
            </a:r>
            <a:r>
              <a:rPr lang="en-US" altLang="zh-CN" sz="1400" dirty="0">
                <a:sym typeface="+mn-ea"/>
              </a:rPr>
              <a:t>2020</a:t>
            </a:r>
            <a:r>
              <a:rPr lang="zh-CN" altLang="en-US" sz="1400" dirty="0">
                <a:sym typeface="+mn-ea"/>
              </a:rPr>
              <a:t>年</a:t>
            </a:r>
            <a:r>
              <a:rPr lang="en-US" altLang="zh-CN" sz="1400" dirty="0"/>
              <a:t>6</a:t>
            </a:r>
            <a:r>
              <a:rPr lang="zh-CN" altLang="en-US" sz="1400" dirty="0"/>
              <a:t>月</a:t>
            </a:r>
            <a:r>
              <a:rPr lang="en-US" altLang="zh-CN" sz="1400" dirty="0"/>
              <a:t>-8</a:t>
            </a:r>
            <a:r>
              <a:rPr lang="zh-CN" altLang="en-US" sz="1400" dirty="0"/>
              <a:t>月</a:t>
            </a:r>
            <a:r>
              <a:rPr lang="zh-CN" altLang="en-US" sz="1400" dirty="0">
                <a:sym typeface="+mn-ea"/>
              </a:rPr>
              <a:t>各月归档耗时</a:t>
            </a:r>
            <a:r>
              <a:rPr lang="zh-CN" altLang="en-US" sz="1400" b="1" dirty="0">
                <a:sym typeface="+mn-ea"/>
              </a:rPr>
              <a:t>均超过</a:t>
            </a:r>
            <a:r>
              <a:rPr lang="zh-CN" altLang="en-US" sz="1400" dirty="0">
                <a:sym typeface="+mn-ea"/>
              </a:rPr>
              <a:t>目标值</a:t>
            </a:r>
            <a:r>
              <a:rPr lang="en-US" altLang="zh-CN" sz="1400" dirty="0">
                <a:sym typeface="+mn-ea"/>
              </a:rPr>
              <a:t>4</a:t>
            </a:r>
            <a:r>
              <a:rPr lang="zh-CN" altLang="en-US" sz="1400" dirty="0">
                <a:sym typeface="+mn-ea"/>
              </a:rPr>
              <a:t>天：</a:t>
            </a:r>
            <a:r>
              <a:rPr lang="zh-CN" altLang="en-US" sz="1400" b="1" dirty="0">
                <a:solidFill>
                  <a:schemeClr val="tx1"/>
                </a:solidFill>
                <a:sym typeface="+mn-ea"/>
              </a:rPr>
              <a:t>北分、酒泉、阜宁</a:t>
            </a:r>
            <a:r>
              <a:rPr lang="zh-CN" altLang="en-US" sz="1400" dirty="0">
                <a:sym typeface="+mn-ea"/>
              </a:rPr>
              <a:t>。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3</a:t>
            </a:r>
            <a:r>
              <a:rPr lang="zh-CN" altLang="en-US" sz="1400" dirty="0"/>
              <a:t>、</a:t>
            </a:r>
            <a:r>
              <a:rPr lang="en-US" altLang="zh-CN" sz="1400" dirty="0">
                <a:sym typeface="+mn-ea"/>
              </a:rPr>
              <a:t>2020</a:t>
            </a:r>
            <a:r>
              <a:rPr lang="zh-CN" altLang="en-US" sz="1400" dirty="0">
                <a:sym typeface="+mn-ea"/>
              </a:rPr>
              <a:t>年</a:t>
            </a:r>
            <a:r>
              <a:rPr lang="en-US" altLang="zh-CN" sz="1400" dirty="0"/>
              <a:t>6</a:t>
            </a:r>
            <a:r>
              <a:rPr lang="zh-CN" altLang="en-US" sz="1400" dirty="0"/>
              <a:t>月</a:t>
            </a:r>
            <a:r>
              <a:rPr lang="en-US" altLang="zh-CN" sz="1400" dirty="0"/>
              <a:t>-8</a:t>
            </a:r>
            <a:r>
              <a:rPr lang="zh-CN" altLang="en-US" sz="1400" dirty="0"/>
              <a:t>月</a:t>
            </a:r>
            <a:r>
              <a:rPr lang="zh-CN" altLang="en-US" sz="1400" b="1" dirty="0">
                <a:sym typeface="+mn-ea"/>
              </a:rPr>
              <a:t>平均</a:t>
            </a:r>
            <a:r>
              <a:rPr lang="zh-CN" altLang="en-US" sz="1400" b="1" dirty="0"/>
              <a:t>归档耗时最长</a:t>
            </a:r>
            <a:r>
              <a:rPr lang="zh-CN" altLang="en-US" sz="1400" dirty="0"/>
              <a:t>公司</a:t>
            </a:r>
            <a:r>
              <a:rPr lang="en-US" altLang="zh-CN" sz="1400" dirty="0"/>
              <a:t>TOP 3</a:t>
            </a:r>
            <a:r>
              <a:rPr lang="zh-CN" altLang="en-US" sz="1400" dirty="0"/>
              <a:t>：</a:t>
            </a:r>
            <a:r>
              <a:rPr lang="zh-CN" altLang="en-US" sz="1400" b="1" dirty="0"/>
              <a:t>酒泉</a:t>
            </a:r>
            <a:r>
              <a:rPr lang="en-US" altLang="zh-CN" sz="1400" b="1" dirty="0"/>
              <a:t>6.19</a:t>
            </a:r>
            <a:r>
              <a:rPr lang="zh-CN" altLang="en-US" sz="1400" b="1" dirty="0"/>
              <a:t>天，阜宁</a:t>
            </a:r>
            <a:r>
              <a:rPr lang="en-US" altLang="zh-CN" sz="1400" b="1" dirty="0"/>
              <a:t>5.04</a:t>
            </a:r>
            <a:r>
              <a:rPr lang="zh-CN" altLang="en-US" sz="1400" b="1" dirty="0"/>
              <a:t>天，瑞达</a:t>
            </a:r>
            <a:r>
              <a:rPr lang="en-US" altLang="zh-CN" sz="1400" b="1" dirty="0"/>
              <a:t>4.64</a:t>
            </a:r>
            <a:r>
              <a:rPr lang="zh-CN" altLang="en-US" sz="1400" b="1" dirty="0"/>
              <a:t>天</a:t>
            </a:r>
            <a:r>
              <a:rPr lang="zh-CN" altLang="en-US" sz="1400" dirty="0"/>
              <a:t>。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r>
              <a:rPr lang="en-US" altLang="zh-CN" sz="1400" dirty="0">
                <a:sym typeface="+mn-ea"/>
              </a:rPr>
              <a:t>4</a:t>
            </a:r>
            <a:r>
              <a:rPr lang="zh-CN" altLang="en-US" sz="1400" dirty="0">
                <a:sym typeface="+mn-ea"/>
              </a:rPr>
              <a:t>、</a:t>
            </a:r>
            <a:r>
              <a:rPr lang="en-US" altLang="zh-CN" sz="1400" dirty="0">
                <a:sym typeface="+mn-ea"/>
              </a:rPr>
              <a:t>8</a:t>
            </a:r>
            <a:r>
              <a:rPr lang="zh-CN" altLang="en-US" sz="1400" dirty="0">
                <a:sym typeface="+mn-ea"/>
              </a:rPr>
              <a:t>月归档耗时较</a:t>
            </a:r>
            <a:r>
              <a:rPr lang="en-US" altLang="zh-CN" sz="1400" dirty="0">
                <a:sym typeface="+mn-ea"/>
              </a:rPr>
              <a:t>7</a:t>
            </a:r>
            <a:r>
              <a:rPr lang="zh-CN" altLang="en-US" sz="1400" dirty="0">
                <a:sym typeface="+mn-ea"/>
              </a:rPr>
              <a:t>月有所下降的公司：</a:t>
            </a:r>
            <a:r>
              <a:rPr lang="zh-CN" altLang="en-US" sz="1400" b="1" dirty="0">
                <a:sym typeface="+mn-ea"/>
              </a:rPr>
              <a:t>白城</a:t>
            </a:r>
            <a:r>
              <a:rPr lang="en-US" altLang="zh-CN" sz="1400" b="1" dirty="0">
                <a:sym typeface="+mn-ea"/>
              </a:rPr>
              <a:t>-0.74</a:t>
            </a:r>
            <a:r>
              <a:rPr lang="zh-CN" altLang="en-US" sz="1400" b="1" dirty="0">
                <a:sym typeface="+mn-ea"/>
              </a:rPr>
              <a:t>天，瑞达</a:t>
            </a:r>
            <a:r>
              <a:rPr lang="en-US" altLang="zh-CN" sz="1400" b="1" dirty="0">
                <a:sym typeface="+mn-ea"/>
              </a:rPr>
              <a:t>-0.12</a:t>
            </a:r>
            <a:r>
              <a:rPr lang="zh-CN" altLang="en-US" sz="1400" b="1" dirty="0">
                <a:sym typeface="+mn-ea"/>
              </a:rPr>
              <a:t>天</a:t>
            </a:r>
            <a:r>
              <a:rPr lang="zh-CN" altLang="en-US" sz="1400" dirty="0">
                <a:sym typeface="+mn-ea"/>
              </a:rPr>
              <a:t>。</a:t>
            </a:r>
            <a:endParaRPr lang="en-US" altLang="zh-CN" sz="1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ym typeface="+mn-ea"/>
              </a:rPr>
              <a:t>5</a:t>
            </a:r>
            <a:r>
              <a:rPr lang="zh-CN" altLang="en-US" sz="1400" dirty="0">
                <a:sym typeface="+mn-ea"/>
              </a:rPr>
              <a:t>、</a:t>
            </a:r>
            <a:r>
              <a:rPr lang="en-US" altLang="zh-CN" sz="1400" dirty="0">
                <a:sym typeface="+mn-ea"/>
              </a:rPr>
              <a:t>8</a:t>
            </a:r>
            <a:r>
              <a:rPr lang="zh-CN" altLang="en-US" sz="1400" dirty="0">
                <a:sym typeface="+mn-ea"/>
              </a:rPr>
              <a:t>月归档耗时最高的公司</a:t>
            </a:r>
            <a:r>
              <a:rPr lang="en-US" altLang="zh-CN" sz="1400" dirty="0"/>
              <a:t>TOP 3 </a:t>
            </a:r>
            <a:r>
              <a:rPr lang="zh-CN" altLang="en-US" sz="1400" dirty="0">
                <a:sym typeface="+mn-ea"/>
              </a:rPr>
              <a:t>：北分</a:t>
            </a:r>
            <a:r>
              <a:rPr lang="en-US" altLang="zh-CN" sz="1400" dirty="0">
                <a:sym typeface="+mn-ea"/>
              </a:rPr>
              <a:t>26.84</a:t>
            </a:r>
            <a:r>
              <a:rPr lang="zh-CN" altLang="en-US" sz="1400" dirty="0">
                <a:sym typeface="+mn-ea"/>
              </a:rPr>
              <a:t>天，酒泉</a:t>
            </a:r>
            <a:r>
              <a:rPr lang="en-US" altLang="zh-CN" sz="1400" dirty="0">
                <a:sym typeface="+mn-ea"/>
              </a:rPr>
              <a:t>7.18</a:t>
            </a:r>
            <a:r>
              <a:rPr lang="zh-CN" altLang="en-US" sz="1400" dirty="0">
                <a:sym typeface="+mn-ea"/>
              </a:rPr>
              <a:t>天，阜宁</a:t>
            </a:r>
            <a:r>
              <a:rPr lang="en-US" altLang="zh-CN" sz="1400" dirty="0">
                <a:sym typeface="+mn-ea"/>
              </a:rPr>
              <a:t>5.74</a:t>
            </a:r>
            <a:r>
              <a:rPr lang="zh-CN" altLang="en-US" sz="1400" dirty="0">
                <a:sym typeface="+mn-ea"/>
              </a:rPr>
              <a:t>天。</a:t>
            </a:r>
            <a:endParaRPr lang="en-US" altLang="zh-CN" sz="1400" dirty="0">
              <a:sym typeface="+mn-ea"/>
            </a:endParaRPr>
          </a:p>
        </p:txBody>
      </p:sp>
      <p:graphicFrame>
        <p:nvGraphicFramePr>
          <p:cNvPr id="26" name="图表 25"/>
          <p:cNvGraphicFramePr/>
          <p:nvPr/>
        </p:nvGraphicFramePr>
        <p:xfrm>
          <a:off x="0" y="816610"/>
          <a:ext cx="6052185" cy="350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525" y="5219382"/>
            <a:ext cx="4181475" cy="1628775"/>
          </a:xfrm>
          <a:prstGeom prst="rect">
            <a:avLst/>
          </a:prstGeom>
        </p:spPr>
      </p:pic>
      <p:graphicFrame>
        <p:nvGraphicFramePr>
          <p:cNvPr id="6" name="图表 5"/>
          <p:cNvGraphicFramePr/>
          <p:nvPr/>
        </p:nvGraphicFramePr>
        <p:xfrm>
          <a:off x="6092190" y="816610"/>
          <a:ext cx="6099810" cy="350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各节点报销耗时分析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85940" y="3221355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21508" y="4907843"/>
            <a:ext cx="10333412" cy="167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全公司各节点审批耗时分析</a:t>
            </a:r>
            <a:r>
              <a:rPr lang="zh-CN" altLang="en-US" sz="1400" dirty="0"/>
              <a:t>：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1</a:t>
            </a:r>
            <a:r>
              <a:rPr lang="zh-CN" altLang="en-US" sz="1400" dirty="0"/>
              <a:t>、</a:t>
            </a:r>
            <a:r>
              <a:rPr lang="en-US" altLang="zh-CN" sz="1400" dirty="0"/>
              <a:t>2020</a:t>
            </a:r>
            <a:r>
              <a:rPr lang="zh-CN" altLang="en-US" sz="1400" dirty="0"/>
              <a:t>年</a:t>
            </a:r>
            <a:r>
              <a:rPr lang="en-US" altLang="zh-CN" sz="1400" dirty="0"/>
              <a:t>8</a:t>
            </a:r>
            <a:r>
              <a:rPr lang="zh-CN" altLang="en-US" sz="1400" dirty="0"/>
              <a:t>月全公司平均耗时，仅有申请人节点超过</a:t>
            </a:r>
            <a:r>
              <a:rPr lang="en-US" altLang="zh-CN" sz="1400" dirty="0"/>
              <a:t>24</a:t>
            </a:r>
            <a:r>
              <a:rPr lang="zh-CN" altLang="en-US" sz="1400" dirty="0"/>
              <a:t>小时目标值。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2</a:t>
            </a:r>
            <a:r>
              <a:rPr lang="zh-CN" altLang="en-US" sz="1400" dirty="0"/>
              <a:t>、</a:t>
            </a:r>
            <a:r>
              <a:rPr lang="en-US" altLang="zh-CN" sz="1400" dirty="0">
                <a:sym typeface="+mn-ea"/>
              </a:rPr>
              <a:t>8</a:t>
            </a:r>
            <a:r>
              <a:rPr lang="zh-CN" altLang="en-US" sz="1400" dirty="0">
                <a:sym typeface="+mn-ea"/>
              </a:rPr>
              <a:t>月审批耗时较</a:t>
            </a:r>
            <a:r>
              <a:rPr lang="en-US" altLang="zh-CN" sz="1400" dirty="0">
                <a:sym typeface="+mn-ea"/>
              </a:rPr>
              <a:t>7</a:t>
            </a:r>
            <a:r>
              <a:rPr lang="zh-CN" altLang="en-US" sz="1400" dirty="0">
                <a:sym typeface="+mn-ea"/>
              </a:rPr>
              <a:t>月有所</a:t>
            </a:r>
            <a:r>
              <a:rPr lang="zh-CN" altLang="en-US" sz="1400" b="1" dirty="0">
                <a:sym typeface="+mn-ea"/>
              </a:rPr>
              <a:t>下降</a:t>
            </a:r>
            <a:r>
              <a:rPr lang="zh-CN" altLang="en-US" sz="1400" dirty="0">
                <a:sym typeface="+mn-ea"/>
              </a:rPr>
              <a:t>的节点：主管高管</a:t>
            </a:r>
            <a:r>
              <a:rPr lang="en-US" altLang="zh-CN" sz="1400" dirty="0">
                <a:sym typeface="+mn-ea"/>
              </a:rPr>
              <a:t>-3.05</a:t>
            </a:r>
            <a:r>
              <a:rPr lang="zh-CN" altLang="en-US" sz="1400" dirty="0">
                <a:sym typeface="+mn-ea"/>
              </a:rPr>
              <a:t>小时，部门经理</a:t>
            </a:r>
            <a:r>
              <a:rPr lang="en-US" altLang="zh-CN" sz="1400" dirty="0">
                <a:sym typeface="+mn-ea"/>
              </a:rPr>
              <a:t>-2.50</a:t>
            </a:r>
            <a:r>
              <a:rPr lang="zh-CN" altLang="en-US" sz="1400" dirty="0">
                <a:sym typeface="+mn-ea"/>
              </a:rPr>
              <a:t>小时</a:t>
            </a:r>
            <a:r>
              <a:rPr lang="zh-CN" altLang="en-US" sz="1400" dirty="0"/>
              <a:t>。 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>
                <a:sym typeface="+mn-ea"/>
              </a:rPr>
              <a:t>3</a:t>
            </a:r>
            <a:r>
              <a:rPr lang="zh-CN" altLang="en-US" sz="1400" dirty="0">
                <a:sym typeface="+mn-ea"/>
              </a:rPr>
              <a:t>、</a:t>
            </a:r>
            <a:r>
              <a:rPr lang="en-US" altLang="zh-CN" sz="1400" dirty="0">
                <a:sym typeface="+mn-ea"/>
              </a:rPr>
              <a:t>8</a:t>
            </a:r>
            <a:r>
              <a:rPr lang="zh-CN" altLang="en-US" sz="1400" dirty="0">
                <a:sym typeface="+mn-ea"/>
              </a:rPr>
              <a:t>月审批耗时较</a:t>
            </a:r>
            <a:r>
              <a:rPr lang="en-US" altLang="zh-CN" sz="1400" dirty="0">
                <a:sym typeface="+mn-ea"/>
              </a:rPr>
              <a:t>7</a:t>
            </a:r>
            <a:r>
              <a:rPr lang="zh-CN" altLang="en-US" sz="1400" dirty="0">
                <a:sym typeface="+mn-ea"/>
              </a:rPr>
              <a:t>月有所</a:t>
            </a:r>
            <a:r>
              <a:rPr lang="zh-CN" altLang="en-US" sz="1400" b="1" dirty="0">
                <a:sym typeface="+mn-ea"/>
              </a:rPr>
              <a:t>增长</a:t>
            </a:r>
            <a:r>
              <a:rPr lang="zh-CN" altLang="en-US" sz="1400" dirty="0">
                <a:sym typeface="+mn-ea"/>
              </a:rPr>
              <a:t>的节点</a:t>
            </a:r>
            <a:r>
              <a:rPr lang="en-US" altLang="zh-CN" sz="1400" dirty="0">
                <a:sym typeface="+mn-ea"/>
              </a:rPr>
              <a:t>TOP 3</a:t>
            </a:r>
            <a:r>
              <a:rPr lang="zh-CN" altLang="en-US" sz="1400" dirty="0">
                <a:sym typeface="+mn-ea"/>
              </a:rPr>
              <a:t>：申请人</a:t>
            </a:r>
            <a:r>
              <a:rPr lang="en-US" altLang="zh-CN" sz="1400" dirty="0">
                <a:sym typeface="+mn-ea"/>
              </a:rPr>
              <a:t>+22.44</a:t>
            </a:r>
            <a:r>
              <a:rPr lang="zh-CN" altLang="en-US" sz="1400" dirty="0">
                <a:sym typeface="+mn-ea"/>
              </a:rPr>
              <a:t>小时，</a:t>
            </a:r>
            <a:r>
              <a:rPr lang="zh-CN" altLang="en-US" sz="1400" dirty="0"/>
              <a:t>财务经理</a:t>
            </a:r>
            <a:r>
              <a:rPr lang="en-US" altLang="zh-CN" sz="1400" dirty="0">
                <a:sym typeface="+mn-ea"/>
              </a:rPr>
              <a:t>+4.73</a:t>
            </a:r>
            <a:r>
              <a:rPr lang="zh-CN" altLang="en-US" sz="1400" dirty="0">
                <a:sym typeface="+mn-ea"/>
              </a:rPr>
              <a:t>小时，</a:t>
            </a:r>
            <a:r>
              <a:rPr lang="zh-CN" altLang="en-US" sz="1400" dirty="0"/>
              <a:t>总经理</a:t>
            </a:r>
            <a:r>
              <a:rPr lang="en-US" altLang="zh-CN" sz="1400" dirty="0">
                <a:sym typeface="+mn-ea"/>
              </a:rPr>
              <a:t>+4.48</a:t>
            </a:r>
            <a:r>
              <a:rPr lang="zh-CN" altLang="en-US" sz="1400" dirty="0">
                <a:sym typeface="+mn-ea"/>
              </a:rPr>
              <a:t>小时。</a:t>
            </a:r>
            <a:endParaRPr lang="en-US" altLang="zh-CN" sz="1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ym typeface="+mn-ea"/>
              </a:rPr>
              <a:t>4</a:t>
            </a:r>
            <a:r>
              <a:rPr lang="zh-CN" altLang="en-US" sz="1400" dirty="0">
                <a:sym typeface="+mn-ea"/>
              </a:rPr>
              <a:t>、整体分析：</a:t>
            </a:r>
            <a:r>
              <a:rPr lang="en-US" altLang="zh-CN" sz="1400" dirty="0"/>
              <a:t> 2020</a:t>
            </a:r>
            <a:r>
              <a:rPr lang="zh-CN" altLang="en-US" sz="1400" dirty="0"/>
              <a:t>年</a:t>
            </a:r>
            <a:r>
              <a:rPr lang="en-US" altLang="zh-CN" sz="1400" dirty="0"/>
              <a:t>6-8</a:t>
            </a:r>
            <a:r>
              <a:rPr lang="zh-CN" altLang="en-US" sz="1400" dirty="0"/>
              <a:t>月审批耗时较高的节点有：申请人节点、本地财务节点。</a:t>
            </a:r>
            <a:endParaRPr lang="en-US" altLang="zh-CN" sz="1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900035" y="328295"/>
            <a:ext cx="4291965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全公司各节点审批耗时分析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2781300" y="834390"/>
          <a:ext cx="6629400" cy="380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0" y="855980"/>
          <a:ext cx="6083300" cy="6002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467340" y="319405"/>
            <a:ext cx="1724660" cy="438785"/>
          </a:xfrm>
        </p:spPr>
        <p:txBody>
          <a:bodyPr/>
          <a:lstStyle/>
          <a:p>
            <a:pPr algn="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99201" y="957319"/>
            <a:ext cx="5533390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</a:t>
            </a:r>
            <a:r>
              <a:rPr lang="en-US" altLang="zh-CN" sz="1600" b="1" i="0" u="none" strike="noStrike" baseline="0" dirty="0">
                <a:effectLst/>
              </a:rPr>
              <a:t>6</a:t>
            </a:r>
            <a:r>
              <a:rPr lang="zh-CN" altLang="zh-CN" sz="1600" b="1" i="0" u="none" strike="noStrike" baseline="0" dirty="0">
                <a:effectLst/>
              </a:rPr>
              <a:t>月-</a:t>
            </a:r>
            <a:r>
              <a:rPr lang="en-US" altLang="zh-CN" sz="1600" b="1" i="0" u="none" strike="noStrike" baseline="0" dirty="0">
                <a:effectLst/>
              </a:rPr>
              <a:t>8</a:t>
            </a:r>
            <a:r>
              <a:rPr lang="zh-CN" altLang="zh-CN" sz="1600" b="1" i="0" u="none" strike="noStrike" baseline="0" dirty="0">
                <a:effectLst/>
              </a:rPr>
              <a:t>月</a:t>
            </a:r>
            <a:r>
              <a:rPr lang="zh-CN" altLang="en-US" sz="1600" b="1" dirty="0"/>
              <a:t>申请人节点耗时分析：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</a:t>
            </a:r>
            <a:r>
              <a:rPr lang="en-US" altLang="zh-CN" sz="1200" dirty="0"/>
              <a:t>2020</a:t>
            </a:r>
            <a:r>
              <a:rPr lang="zh-CN" altLang="en-US" sz="1200" dirty="0"/>
              <a:t>年</a:t>
            </a:r>
            <a:r>
              <a:rPr lang="en-US" altLang="zh-CN" sz="1200" dirty="0"/>
              <a:t>8</a:t>
            </a:r>
            <a:r>
              <a:rPr lang="zh-CN" altLang="en-US" sz="1200" dirty="0"/>
              <a:t>月申请人节点归档耗时超过目标值</a:t>
            </a:r>
            <a:r>
              <a:rPr lang="en-US" sz="1200" dirty="0"/>
              <a:t>24</a:t>
            </a:r>
            <a:r>
              <a:rPr lang="zh-CN" altLang="en-US" sz="1200" dirty="0"/>
              <a:t>小时的公司</a:t>
            </a:r>
            <a:r>
              <a:rPr lang="en-US" altLang="zh-CN" sz="1200" dirty="0"/>
              <a:t>TOP 3</a:t>
            </a:r>
            <a:r>
              <a:rPr lang="zh-CN" altLang="en-US" sz="1200" dirty="0"/>
              <a:t>：酒泉</a:t>
            </a:r>
            <a:r>
              <a:rPr lang="en-US" altLang="zh-CN" sz="1200" dirty="0"/>
              <a:t>69.16h</a:t>
            </a:r>
            <a:r>
              <a:rPr lang="zh-CN" altLang="en-US" sz="1200" dirty="0"/>
              <a:t>（</a:t>
            </a:r>
            <a:r>
              <a:rPr lang="en-US" altLang="zh-CN" sz="1200" dirty="0"/>
              <a:t>2.88</a:t>
            </a:r>
            <a:r>
              <a:rPr lang="zh-CN" altLang="en-US" sz="1200" dirty="0"/>
              <a:t>天） 、总部</a:t>
            </a:r>
            <a:r>
              <a:rPr lang="en-US" altLang="zh-CN" sz="1200" dirty="0"/>
              <a:t>55.62h</a:t>
            </a:r>
            <a:r>
              <a:rPr lang="zh-CN" altLang="en-US" sz="1200" dirty="0"/>
              <a:t>（</a:t>
            </a:r>
            <a:r>
              <a:rPr lang="en-US" altLang="zh-CN" sz="1200" dirty="0"/>
              <a:t>2.32</a:t>
            </a:r>
            <a:r>
              <a:rPr lang="zh-CN" altLang="en-US" sz="1200" dirty="0"/>
              <a:t>天）、萍乡</a:t>
            </a:r>
            <a:r>
              <a:rPr lang="en-US" altLang="zh-CN" sz="1200" dirty="0"/>
              <a:t>44.53h</a:t>
            </a:r>
            <a:r>
              <a:rPr lang="zh-CN" altLang="en-US" sz="1200" dirty="0"/>
              <a:t>（</a:t>
            </a:r>
            <a:r>
              <a:rPr lang="en-US" altLang="zh-CN" sz="1200" dirty="0"/>
              <a:t>1.85</a:t>
            </a:r>
            <a:r>
              <a:rPr lang="zh-CN" altLang="en-US" sz="1200" dirty="0"/>
              <a:t>天）。</a:t>
            </a:r>
            <a:endParaRPr lang="zh-CN" altLang="en-US" sz="1200" b="1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</a:t>
            </a:r>
            <a:r>
              <a:rPr lang="zh-CN" altLang="en-US" sz="1200" dirty="0"/>
              <a:t>、整体分析：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zh-CN" altLang="en-US" sz="1200" b="1" dirty="0"/>
              <a:t>仅有锡林、邯郸、兴安盟</a:t>
            </a:r>
            <a:r>
              <a:rPr lang="zh-CN" altLang="en-US" sz="1200" dirty="0"/>
              <a:t>，在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</a:t>
            </a:r>
            <a:r>
              <a:rPr lang="en-US" altLang="zh-CN" sz="1200" dirty="0">
                <a:sym typeface="+mn-ea"/>
              </a:rPr>
              <a:t>-8</a:t>
            </a:r>
            <a:r>
              <a:rPr lang="zh-CN" altLang="en-US" sz="1200" dirty="0">
                <a:sym typeface="+mn-ea"/>
              </a:rPr>
              <a:t>月各月的耗时均</a:t>
            </a:r>
            <a:r>
              <a:rPr lang="zh-CN" altLang="en-US" sz="1200" b="1" dirty="0">
                <a:sym typeface="+mn-ea"/>
              </a:rPr>
              <a:t>低于</a:t>
            </a:r>
            <a:r>
              <a:rPr lang="zh-CN" altLang="en-US" sz="1200" dirty="0">
                <a:sym typeface="+mn-ea"/>
              </a:rPr>
              <a:t>目标值</a:t>
            </a:r>
            <a:r>
              <a:rPr lang="en-US" altLang="zh-CN" sz="1200" dirty="0">
                <a:sym typeface="+mn-ea"/>
              </a:rPr>
              <a:t>24h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其中瑞达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月申请人节点耗时最高为</a:t>
            </a:r>
            <a:r>
              <a:rPr lang="en-US" altLang="zh-CN" sz="1200" dirty="0">
                <a:sym typeface="+mn-ea"/>
              </a:rPr>
              <a:t>96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天）。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ym typeface="+mn-ea"/>
              </a:rPr>
              <a:t>酒泉</a:t>
            </a:r>
            <a:r>
              <a:rPr lang="zh-CN" altLang="en-US" sz="1200" dirty="0">
                <a:sym typeface="+mn-ea"/>
              </a:rPr>
              <a:t>申请人节点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月耗时</a:t>
            </a:r>
            <a:r>
              <a:rPr lang="en-US" altLang="zh-CN" sz="1200" dirty="0">
                <a:sym typeface="+mn-ea"/>
              </a:rPr>
              <a:t>TOP 3</a:t>
            </a:r>
            <a:r>
              <a:rPr lang="zh-CN" altLang="en-US" sz="1200" dirty="0">
                <a:sym typeface="+mn-ea"/>
              </a:rPr>
              <a:t>：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YPCL202007310152</a:t>
            </a:r>
            <a:r>
              <a:rPr lang="zh-CN" altLang="en-US" sz="1200" dirty="0">
                <a:sym typeface="+mn-ea"/>
              </a:rPr>
              <a:t>刘海波报销费用</a:t>
            </a:r>
            <a:r>
              <a:rPr lang="en-US" altLang="zh-CN" sz="1200" dirty="0">
                <a:sym typeface="+mn-ea"/>
              </a:rPr>
              <a:t>-</a:t>
            </a:r>
            <a:r>
              <a:rPr lang="zh-CN" altLang="en-US" sz="1200" dirty="0">
                <a:sym typeface="+mn-ea"/>
              </a:rPr>
              <a:t>差旅费，耗时</a:t>
            </a:r>
            <a:r>
              <a:rPr lang="en-US" altLang="zh-CN" sz="1200" dirty="0">
                <a:sym typeface="+mn-ea"/>
              </a:rPr>
              <a:t>18</a:t>
            </a:r>
            <a:r>
              <a:rPr lang="zh-CN" altLang="en-US" sz="1200" dirty="0">
                <a:sym typeface="+mn-ea"/>
              </a:rPr>
              <a:t>天；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YPCL202007310153</a:t>
            </a:r>
            <a:r>
              <a:rPr lang="zh-CN" altLang="en-US" sz="1200" dirty="0">
                <a:sym typeface="+mn-ea"/>
              </a:rPr>
              <a:t>朱辉报销费用</a:t>
            </a:r>
            <a:r>
              <a:rPr lang="en-US" altLang="zh-CN" sz="1200" dirty="0">
                <a:sym typeface="+mn-ea"/>
              </a:rPr>
              <a:t>-</a:t>
            </a:r>
            <a:r>
              <a:rPr lang="zh-CN" altLang="en-US" sz="1200" dirty="0">
                <a:sym typeface="+mn-ea"/>
              </a:rPr>
              <a:t>差旅费，耗时</a:t>
            </a:r>
            <a:r>
              <a:rPr lang="en-US" altLang="zh-CN" sz="1200" dirty="0">
                <a:sym typeface="+mn-ea"/>
              </a:rPr>
              <a:t>18</a:t>
            </a:r>
            <a:r>
              <a:rPr lang="zh-CN" altLang="en-US" sz="1200" dirty="0">
                <a:sym typeface="+mn-ea"/>
              </a:rPr>
              <a:t>天；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YPCL202007310154</a:t>
            </a:r>
            <a:r>
              <a:rPr lang="zh-CN" altLang="en-US" sz="1200" dirty="0">
                <a:sym typeface="+mn-ea"/>
              </a:rPr>
              <a:t>辛作录报销费用</a:t>
            </a:r>
            <a:r>
              <a:rPr lang="en-US" altLang="zh-CN" sz="1200" dirty="0">
                <a:sym typeface="+mn-ea"/>
              </a:rPr>
              <a:t>-</a:t>
            </a:r>
            <a:r>
              <a:rPr lang="zh-CN" altLang="en-US" sz="1200" dirty="0">
                <a:sym typeface="+mn-ea"/>
              </a:rPr>
              <a:t>差旅费，耗时</a:t>
            </a:r>
            <a:r>
              <a:rPr lang="en-US" altLang="zh-CN" sz="1200" dirty="0">
                <a:sym typeface="+mn-ea"/>
              </a:rPr>
              <a:t>18</a:t>
            </a:r>
            <a:r>
              <a:rPr lang="zh-CN" altLang="en-US" sz="1200" dirty="0">
                <a:sym typeface="+mn-ea"/>
              </a:rPr>
              <a:t>天。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ym typeface="+mn-ea"/>
              </a:rPr>
              <a:t>总部</a:t>
            </a:r>
            <a:r>
              <a:rPr lang="zh-CN" altLang="en-US" sz="1200" dirty="0">
                <a:sym typeface="+mn-ea"/>
              </a:rPr>
              <a:t>申请人节点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月耗时</a:t>
            </a:r>
            <a:r>
              <a:rPr lang="en-US" altLang="zh-CN" sz="1200" dirty="0">
                <a:sym typeface="+mn-ea"/>
              </a:rPr>
              <a:t>TOP 3</a:t>
            </a:r>
            <a:r>
              <a:rPr lang="zh-CN" altLang="en-US" sz="1200" dirty="0">
                <a:sym typeface="+mn-ea"/>
              </a:rPr>
              <a:t>：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YPCL202001200156</a:t>
            </a:r>
            <a:r>
              <a:rPr lang="zh-CN" altLang="en-US" sz="1200" dirty="0">
                <a:sym typeface="+mn-ea"/>
              </a:rPr>
              <a:t>李永国报销费用</a:t>
            </a:r>
            <a:r>
              <a:rPr lang="en-US" altLang="zh-CN" sz="1200" dirty="0">
                <a:sym typeface="+mn-ea"/>
              </a:rPr>
              <a:t>-</a:t>
            </a:r>
            <a:r>
              <a:rPr lang="zh-CN" altLang="en-US" sz="1200" dirty="0">
                <a:sym typeface="+mn-ea"/>
              </a:rPr>
              <a:t>差旅费，耗时</a:t>
            </a:r>
            <a:r>
              <a:rPr lang="en-US" altLang="zh-CN" sz="1200" dirty="0">
                <a:sym typeface="+mn-ea"/>
              </a:rPr>
              <a:t>121</a:t>
            </a:r>
            <a:r>
              <a:rPr lang="zh-CN" altLang="en-US" sz="1200" dirty="0">
                <a:sym typeface="+mn-ea"/>
              </a:rPr>
              <a:t>天；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YPRC202005210111</a:t>
            </a:r>
            <a:r>
              <a:rPr lang="zh-CN" altLang="en-US" sz="1200" dirty="0">
                <a:sym typeface="+mn-ea"/>
              </a:rPr>
              <a:t>韩利强报销费用</a:t>
            </a:r>
            <a:r>
              <a:rPr lang="en-US" altLang="zh-CN" sz="1200" dirty="0">
                <a:sym typeface="+mn-ea"/>
              </a:rPr>
              <a:t>-</a:t>
            </a:r>
            <a:r>
              <a:rPr lang="zh-CN" altLang="en-US" sz="1200" dirty="0">
                <a:sym typeface="+mn-ea"/>
              </a:rPr>
              <a:t>业务招待费，耗时</a:t>
            </a:r>
            <a:r>
              <a:rPr lang="en-US" altLang="zh-CN" sz="1200" dirty="0">
                <a:sym typeface="+mn-ea"/>
              </a:rPr>
              <a:t>58</a:t>
            </a:r>
            <a:r>
              <a:rPr lang="zh-CN" altLang="en-US" sz="1200" dirty="0">
                <a:sym typeface="+mn-ea"/>
              </a:rPr>
              <a:t>天，备注经与餐饮方多次沟通，已更换合规发票。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YPRC202006230132</a:t>
            </a:r>
            <a:r>
              <a:rPr lang="zh-CN" altLang="en-US" sz="1200" dirty="0">
                <a:sym typeface="+mn-ea"/>
              </a:rPr>
              <a:t>韩利强报销费用</a:t>
            </a:r>
            <a:r>
              <a:rPr lang="en-US" altLang="zh-CN" sz="1200" dirty="0">
                <a:sym typeface="+mn-ea"/>
              </a:rPr>
              <a:t>-</a:t>
            </a:r>
            <a:r>
              <a:rPr lang="zh-CN" altLang="en-US" sz="1200" dirty="0">
                <a:sym typeface="+mn-ea"/>
              </a:rPr>
              <a:t>业务招待费，耗时</a:t>
            </a:r>
            <a:r>
              <a:rPr lang="en-US" altLang="zh-CN" sz="1200" dirty="0">
                <a:sym typeface="+mn-ea"/>
              </a:rPr>
              <a:t>34</a:t>
            </a:r>
            <a:r>
              <a:rPr lang="zh-CN" altLang="en-US" sz="1200" dirty="0">
                <a:sym typeface="+mn-ea"/>
              </a:rPr>
              <a:t>天。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ym typeface="+mn-ea"/>
              </a:rPr>
              <a:t>萍乡</a:t>
            </a:r>
            <a:r>
              <a:rPr lang="zh-CN" altLang="en-US" sz="1200" dirty="0">
                <a:sym typeface="+mn-ea"/>
              </a:rPr>
              <a:t>申请人节点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月耗时</a:t>
            </a:r>
            <a:r>
              <a:rPr lang="en-US" altLang="zh-CN" sz="1200" dirty="0">
                <a:sym typeface="+mn-ea"/>
              </a:rPr>
              <a:t>TOP 2</a:t>
            </a:r>
            <a:r>
              <a:rPr lang="zh-CN" altLang="en-US" sz="1200" dirty="0">
                <a:sym typeface="+mn-ea"/>
              </a:rPr>
              <a:t>：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YPRC202005300176</a:t>
            </a:r>
            <a:r>
              <a:rPr lang="zh-CN" altLang="en-US" sz="1200" dirty="0">
                <a:sym typeface="+mn-ea"/>
              </a:rPr>
              <a:t>胡浩报销费用</a:t>
            </a:r>
            <a:r>
              <a:rPr lang="en-US" altLang="zh-CN" sz="1200" dirty="0">
                <a:sym typeface="+mn-ea"/>
              </a:rPr>
              <a:t>-</a:t>
            </a:r>
            <a:r>
              <a:rPr lang="zh-CN" altLang="en-US" sz="1200" dirty="0">
                <a:sym typeface="+mn-ea"/>
              </a:rPr>
              <a:t>招聘费，耗时</a:t>
            </a:r>
            <a:r>
              <a:rPr lang="en-US" altLang="zh-CN" sz="1200" dirty="0">
                <a:sym typeface="+mn-ea"/>
              </a:rPr>
              <a:t>44</a:t>
            </a:r>
            <a:r>
              <a:rPr lang="zh-CN" altLang="en-US" sz="1200" dirty="0">
                <a:sym typeface="+mn-ea"/>
              </a:rPr>
              <a:t>天；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YPCL202007150075</a:t>
            </a:r>
            <a:r>
              <a:rPr lang="zh-CN" altLang="en-US" sz="1200" dirty="0">
                <a:sym typeface="+mn-ea"/>
              </a:rPr>
              <a:t>敖华新报销费用</a:t>
            </a:r>
            <a:r>
              <a:rPr lang="en-US" altLang="zh-CN" sz="1200" dirty="0">
                <a:sym typeface="+mn-ea"/>
              </a:rPr>
              <a:t>-</a:t>
            </a:r>
            <a:r>
              <a:rPr lang="zh-CN" altLang="en-US" sz="1200" dirty="0">
                <a:sym typeface="+mn-ea"/>
              </a:rPr>
              <a:t>差旅费，耗时</a:t>
            </a:r>
            <a:r>
              <a:rPr lang="en-US" altLang="zh-CN" sz="1200" dirty="0">
                <a:sym typeface="+mn-ea"/>
              </a:rPr>
              <a:t>29</a:t>
            </a:r>
            <a:r>
              <a:rPr lang="zh-CN" altLang="en-US" sz="1200" dirty="0">
                <a:sym typeface="+mn-ea"/>
              </a:rPr>
              <a:t>天。</a:t>
            </a:r>
            <a:endParaRPr lang="zh-CN" altLang="en-US" sz="1200" dirty="0"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27685" y="5081905"/>
            <a:ext cx="5266055" cy="1206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/>
        </p:nvGraphicFramePr>
        <p:xfrm>
          <a:off x="0" y="3581400"/>
          <a:ext cx="6031865" cy="3268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10073005" y="310515"/>
            <a:ext cx="2130425" cy="445135"/>
          </a:xfrm>
        </p:spPr>
        <p:txBody>
          <a:bodyPr/>
          <a:lstStyle/>
          <a:p>
            <a:pPr algn="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本地财务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92996" y="1455664"/>
            <a:ext cx="58559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</a:t>
            </a:r>
            <a:r>
              <a:rPr lang="en-US" altLang="zh-CN" sz="1600" b="1" dirty="0"/>
              <a:t>6</a:t>
            </a:r>
            <a:r>
              <a:rPr lang="zh-CN" altLang="zh-CN" sz="1600" b="1" dirty="0"/>
              <a:t>月</a:t>
            </a:r>
            <a:r>
              <a:rPr lang="en-US" altLang="zh-CN" sz="1600" b="1" dirty="0"/>
              <a:t>-8</a:t>
            </a:r>
            <a:r>
              <a:rPr lang="zh-CN" altLang="zh-CN" sz="1600" b="1" dirty="0"/>
              <a:t>月</a:t>
            </a:r>
            <a:r>
              <a:rPr lang="zh-CN" altLang="en-US" sz="1600" b="1" dirty="0"/>
              <a:t>本地财务节点耗时分析：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</a:t>
            </a:r>
            <a:r>
              <a:rPr lang="en-US" altLang="zh-CN" sz="1200" dirty="0"/>
              <a:t>2020</a:t>
            </a:r>
            <a:r>
              <a:rPr lang="zh-CN" altLang="en-US" sz="1200" dirty="0"/>
              <a:t>年</a:t>
            </a:r>
            <a:r>
              <a:rPr lang="en-US" altLang="zh-CN" sz="1200" dirty="0"/>
              <a:t>8</a:t>
            </a:r>
            <a:r>
              <a:rPr lang="zh-CN" altLang="en-US" sz="1200" dirty="0"/>
              <a:t>月归档耗时</a:t>
            </a:r>
            <a:r>
              <a:rPr lang="zh-CN" altLang="en-US" sz="1200" b="1" dirty="0"/>
              <a:t>超过</a:t>
            </a:r>
            <a:r>
              <a:rPr lang="zh-CN" altLang="en-US" sz="1200" dirty="0"/>
              <a:t>目标值</a:t>
            </a:r>
            <a:r>
              <a:rPr lang="en-US" altLang="zh-CN" sz="1200" dirty="0"/>
              <a:t>24</a:t>
            </a:r>
            <a:r>
              <a:rPr lang="zh-CN" altLang="en-US" sz="1200" dirty="0"/>
              <a:t>小时的公司：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zh-CN" altLang="en-US" sz="1200" dirty="0"/>
              <a:t>北分</a:t>
            </a:r>
            <a:r>
              <a:rPr lang="en-US" altLang="zh-CN" sz="1200" dirty="0"/>
              <a:t>300</a:t>
            </a:r>
            <a:r>
              <a:rPr lang="zh-CN" altLang="en-US" sz="1200" dirty="0"/>
              <a:t>小时，瑞达</a:t>
            </a:r>
            <a:r>
              <a:rPr lang="en-US" altLang="zh-CN" sz="1200" dirty="0"/>
              <a:t>25.34</a:t>
            </a:r>
            <a:r>
              <a:rPr lang="zh-CN" altLang="en-US" sz="1200" dirty="0"/>
              <a:t>小时，兴安盟</a:t>
            </a:r>
            <a:r>
              <a:rPr lang="en-US" altLang="zh-CN" sz="1200" dirty="0"/>
              <a:t>25.08</a:t>
            </a:r>
            <a:r>
              <a:rPr lang="zh-CN" altLang="en-US" sz="1200" dirty="0"/>
              <a:t>小时。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、整体分析：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北分在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月仅有一个流程，本地财务节点耗时</a:t>
            </a:r>
            <a:r>
              <a:rPr lang="en-US" altLang="zh-CN" sz="1200" dirty="0">
                <a:sym typeface="+mn-ea"/>
              </a:rPr>
              <a:t>300</a:t>
            </a:r>
            <a:r>
              <a:rPr lang="zh-CN" altLang="en-US" sz="1200" dirty="0">
                <a:sym typeface="+mn-ea"/>
              </a:rPr>
              <a:t>小时，</a:t>
            </a:r>
            <a:r>
              <a:rPr lang="en-US" altLang="zh-CN" sz="1200" dirty="0">
                <a:sym typeface="+mn-ea"/>
              </a:rPr>
              <a:t>96</a:t>
            </a:r>
            <a:r>
              <a:rPr lang="zh-CN" altLang="en-US" sz="1200" dirty="0">
                <a:sym typeface="+mn-ea"/>
              </a:rPr>
              <a:t>天。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除北分外，</a:t>
            </a:r>
            <a:r>
              <a:rPr lang="zh-CN" altLang="en-US" sz="1200" b="1" dirty="0">
                <a:sym typeface="+mn-ea"/>
              </a:rPr>
              <a:t>瑞达、兴安盟</a:t>
            </a:r>
            <a:r>
              <a:rPr lang="zh-CN" altLang="en-US" sz="1200" dirty="0">
                <a:sym typeface="+mn-ea"/>
              </a:rPr>
              <a:t>，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月该节点平均耗时略高。其余</a:t>
            </a:r>
            <a:r>
              <a:rPr lang="en-US" altLang="zh-CN" sz="1200" dirty="0">
                <a:sym typeface="+mn-ea"/>
              </a:rPr>
              <a:t>7</a:t>
            </a:r>
            <a:r>
              <a:rPr lang="zh-CN" altLang="en-US" sz="1200" dirty="0">
                <a:sym typeface="+mn-ea"/>
              </a:rPr>
              <a:t>家公司耗时低于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月耗时较</a:t>
            </a:r>
            <a:r>
              <a:rPr lang="en-US" altLang="zh-CN" sz="1200" dirty="0">
                <a:sym typeface="+mn-ea"/>
              </a:rPr>
              <a:t>7</a:t>
            </a:r>
            <a:r>
              <a:rPr lang="zh-CN" altLang="en-US" sz="1200" dirty="0">
                <a:sym typeface="+mn-ea"/>
              </a:rPr>
              <a:t>月呈</a:t>
            </a:r>
            <a:r>
              <a:rPr lang="zh-CN" altLang="en-US" sz="1200" b="1" dirty="0">
                <a:sym typeface="+mn-ea"/>
              </a:rPr>
              <a:t>下降</a:t>
            </a:r>
            <a:r>
              <a:rPr lang="zh-CN" altLang="en-US" sz="1200" dirty="0">
                <a:sym typeface="+mn-ea"/>
              </a:rPr>
              <a:t>趋势的公司</a:t>
            </a:r>
            <a:r>
              <a:rPr lang="en-US" altLang="zh-CN" sz="1200" dirty="0">
                <a:sym typeface="+mn-ea"/>
              </a:rPr>
              <a:t>TOP 3</a:t>
            </a:r>
            <a:r>
              <a:rPr lang="zh-CN" altLang="en-US" sz="1200" dirty="0">
                <a:sym typeface="+mn-ea"/>
              </a:rPr>
              <a:t>：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酒泉</a:t>
            </a:r>
            <a:r>
              <a:rPr lang="en-US" altLang="zh-CN" sz="1200" dirty="0">
                <a:sym typeface="+mn-ea"/>
              </a:rPr>
              <a:t>-5.46</a:t>
            </a:r>
            <a:r>
              <a:rPr lang="zh-CN" altLang="en-US" sz="1200" dirty="0">
                <a:sym typeface="+mn-ea"/>
              </a:rPr>
              <a:t>小时，白城</a:t>
            </a:r>
            <a:r>
              <a:rPr lang="en-US" altLang="zh-CN" sz="1200" dirty="0">
                <a:sym typeface="+mn-ea"/>
              </a:rPr>
              <a:t>-4.03</a:t>
            </a:r>
            <a:r>
              <a:rPr lang="zh-CN" altLang="en-US" sz="1200" dirty="0">
                <a:sym typeface="+mn-ea"/>
              </a:rPr>
              <a:t>小时，总部</a:t>
            </a:r>
            <a:r>
              <a:rPr lang="en-US" altLang="zh-CN" sz="1200" dirty="0">
                <a:sym typeface="+mn-ea"/>
              </a:rPr>
              <a:t>-2.08</a:t>
            </a:r>
            <a:r>
              <a:rPr lang="zh-CN" altLang="en-US" sz="1200" dirty="0">
                <a:sym typeface="+mn-ea"/>
              </a:rPr>
              <a:t>小时。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月耗时较</a:t>
            </a:r>
            <a:r>
              <a:rPr lang="en-US" altLang="zh-CN" sz="1200" dirty="0">
                <a:sym typeface="+mn-ea"/>
              </a:rPr>
              <a:t>7</a:t>
            </a:r>
            <a:r>
              <a:rPr lang="zh-CN" altLang="en-US" sz="1200" dirty="0">
                <a:sym typeface="+mn-ea"/>
              </a:rPr>
              <a:t>月呈</a:t>
            </a:r>
            <a:r>
              <a:rPr lang="zh-CN" altLang="en-US" sz="1200" b="1" dirty="0">
                <a:sym typeface="+mn-ea"/>
              </a:rPr>
              <a:t>上升</a:t>
            </a:r>
            <a:r>
              <a:rPr lang="zh-CN" altLang="en-US" sz="1200" dirty="0">
                <a:sym typeface="+mn-ea"/>
              </a:rPr>
              <a:t>趋势的公司</a:t>
            </a:r>
            <a:r>
              <a:rPr lang="en-US" altLang="zh-CN" sz="1200" dirty="0">
                <a:sym typeface="+mn-ea"/>
              </a:rPr>
              <a:t>TOP 3 </a:t>
            </a:r>
            <a:r>
              <a:rPr lang="zh-CN" altLang="en-US" sz="1200" dirty="0">
                <a:sym typeface="+mn-ea"/>
              </a:rPr>
              <a:t>：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北分</a:t>
            </a:r>
            <a:r>
              <a:rPr lang="en-US" altLang="zh-CN" sz="1200" dirty="0">
                <a:sym typeface="+mn-ea"/>
              </a:rPr>
              <a:t>+300</a:t>
            </a:r>
            <a:r>
              <a:rPr lang="zh-CN" altLang="en-US" sz="1200" dirty="0">
                <a:sym typeface="+mn-ea"/>
              </a:rPr>
              <a:t>小时，兴安盟</a:t>
            </a:r>
            <a:r>
              <a:rPr lang="en-US" altLang="zh-CN" sz="1200" dirty="0">
                <a:sym typeface="+mn-ea"/>
              </a:rPr>
              <a:t>+19.85</a:t>
            </a:r>
            <a:r>
              <a:rPr lang="zh-CN" altLang="en-US" sz="1200" dirty="0">
                <a:sym typeface="+mn-ea"/>
              </a:rPr>
              <a:t>小时，邯郸</a:t>
            </a:r>
            <a:r>
              <a:rPr lang="en-US" altLang="zh-CN" sz="1200" dirty="0">
                <a:sym typeface="+mn-ea"/>
              </a:rPr>
              <a:t>+6.48</a:t>
            </a:r>
            <a:r>
              <a:rPr lang="zh-CN" altLang="en-US" sz="1200" dirty="0">
                <a:sym typeface="+mn-ea"/>
              </a:rPr>
              <a:t>小时。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、整体分析：</a:t>
            </a:r>
            <a:r>
              <a:rPr lang="en-US" altLang="zh-CN" sz="1200" b="1" dirty="0">
                <a:sym typeface="+mn-ea"/>
              </a:rPr>
              <a:t>6</a:t>
            </a:r>
            <a:r>
              <a:rPr lang="zh-CN" altLang="en-US" sz="1200" b="1" dirty="0">
                <a:sym typeface="+mn-ea"/>
              </a:rPr>
              <a:t>月</a:t>
            </a:r>
            <a:r>
              <a:rPr lang="en-US" altLang="zh-CN" sz="1200" b="1" dirty="0">
                <a:sym typeface="+mn-ea"/>
              </a:rPr>
              <a:t>-8</a:t>
            </a:r>
            <a:r>
              <a:rPr lang="zh-CN" altLang="en-US" sz="1200" b="1" dirty="0">
                <a:sym typeface="+mn-ea"/>
              </a:rPr>
              <a:t>月该节点耗时呈下降</a:t>
            </a:r>
            <a:r>
              <a:rPr lang="zh-CN" altLang="en-US" sz="1200" dirty="0">
                <a:sym typeface="+mn-ea"/>
              </a:rPr>
              <a:t>趋势的公司：白城、萍乡。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北分流程各节点流转耗时如图所示：</a:t>
            </a:r>
            <a:endParaRPr lang="en-US" altLang="zh-CN" sz="1200" dirty="0"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92735" y="4983425"/>
            <a:ext cx="5739130" cy="317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" name="图表 1"/>
          <p:cNvGraphicFramePr/>
          <p:nvPr/>
        </p:nvGraphicFramePr>
        <p:xfrm>
          <a:off x="0" y="822960"/>
          <a:ext cx="6031865" cy="275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95" y="5353478"/>
            <a:ext cx="5953389" cy="9292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-635" y="849630"/>
          <a:ext cx="6087110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909375" y="309150"/>
            <a:ext cx="2282536" cy="445366"/>
          </a:xfrm>
        </p:spPr>
        <p:txBody>
          <a:bodyPr/>
          <a:lstStyle/>
          <a:p>
            <a:pPr algn="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部门经理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680200" y="2644775"/>
            <a:ext cx="49561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ym typeface="+mn-ea"/>
              </a:rPr>
              <a:t>2020</a:t>
            </a:r>
            <a:r>
              <a:rPr lang="zh-CN" altLang="en-US" sz="1600" b="1" dirty="0">
                <a:sym typeface="+mn-ea"/>
              </a:rPr>
              <a:t>年</a:t>
            </a:r>
            <a:r>
              <a:rPr lang="en-US" altLang="zh-CN" sz="1600" b="1" dirty="0"/>
              <a:t>6</a:t>
            </a:r>
            <a:r>
              <a:rPr lang="zh-CN" altLang="zh-CN" sz="1600" b="1" dirty="0"/>
              <a:t>月</a:t>
            </a:r>
            <a:r>
              <a:rPr lang="en-US" altLang="zh-CN" sz="1600" b="1" dirty="0"/>
              <a:t>-8</a:t>
            </a:r>
            <a:r>
              <a:rPr lang="zh-CN" altLang="zh-CN" sz="1600" b="1" dirty="0"/>
              <a:t>月</a:t>
            </a:r>
            <a:r>
              <a:rPr lang="zh-CN" altLang="en-US" sz="1600" b="1" dirty="0">
                <a:sym typeface="+mn-ea"/>
              </a:rPr>
              <a:t>部门经理节点耗时分析：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月归档耗时</a:t>
            </a:r>
            <a:r>
              <a:rPr lang="zh-CN" altLang="en-US" sz="1200" b="1" dirty="0">
                <a:sym typeface="+mn-ea"/>
              </a:rPr>
              <a:t>无公司</a:t>
            </a:r>
            <a:r>
              <a:rPr lang="zh-CN" altLang="en-US" sz="1200" dirty="0">
                <a:sym typeface="+mn-ea"/>
              </a:rPr>
              <a:t>超过目标值</a:t>
            </a:r>
            <a:r>
              <a:rPr lang="en-US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</a:t>
            </a:r>
            <a:r>
              <a:rPr lang="zh-CN" altLang="en-US" sz="1200" b="1" dirty="0">
                <a:sym typeface="+mn-ea"/>
              </a:rPr>
              <a:t>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、整体分析：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ym typeface="+mn-ea"/>
              </a:rPr>
              <a:t>酒泉、阜宁、兴安盟</a:t>
            </a:r>
            <a:r>
              <a:rPr lang="zh-CN" altLang="en-US" sz="1200" dirty="0">
                <a:sym typeface="+mn-ea"/>
              </a:rPr>
              <a:t>耗时不稳定。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ym typeface="+mn-ea"/>
              </a:rPr>
              <a:t>酒泉、白城</a:t>
            </a:r>
            <a:r>
              <a:rPr lang="zh-CN" altLang="en-US" sz="1200" dirty="0">
                <a:sym typeface="+mn-ea"/>
              </a:rPr>
              <a:t>在</a:t>
            </a:r>
            <a:r>
              <a:rPr lang="en-US" altLang="zh-CN" sz="1200" dirty="0">
                <a:sym typeface="+mn-ea"/>
              </a:rPr>
              <a:t>6-8</a:t>
            </a:r>
            <a:r>
              <a:rPr lang="zh-CN" altLang="en-US" sz="1200" dirty="0">
                <a:sym typeface="+mn-ea"/>
              </a:rPr>
              <a:t>月该节点耗时呈</a:t>
            </a:r>
            <a:r>
              <a:rPr lang="zh-CN" altLang="en-US" sz="1200" b="1" dirty="0">
                <a:sym typeface="+mn-ea"/>
              </a:rPr>
              <a:t>下降</a:t>
            </a:r>
            <a:r>
              <a:rPr lang="zh-CN" altLang="en-US" sz="1200" dirty="0">
                <a:sym typeface="+mn-ea"/>
              </a:rPr>
              <a:t>趋势。</a:t>
            </a:r>
            <a:endParaRPr lang="en-US" altLang="zh-CN" sz="1200" dirty="0"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15620" y="3914775"/>
            <a:ext cx="5323205" cy="12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6c8f872e-f230-4b23-8cdf-855d20c5c84a}"/>
  <p:tag name="TABLE_RECT" val="31.2616*27.175*438.85*485.65"/>
  <p:tag name="TABLE_EMPHASIZE_COLOR" val="6579300"/>
  <p:tag name="TABLE_ONEKEY_SKIN_IDX" val="0"/>
  <p:tag name="TABLE_SKINIDX" val="-1"/>
  <p:tag name="TABLE_COLORIDX" val="l"/>
</p:tagLst>
</file>

<file path=ppt/tags/tag2.xml><?xml version="1.0" encoding="utf-8"?>
<p:tagLst xmlns:p="http://schemas.openxmlformats.org/presentationml/2006/main">
  <p:tag name="KSO_WM_UNIT_TABLE_BEAUTIFY" val="smartTable{aed79fb2-13b4-4a39-a884-d348fa2c1976}"/>
  <p:tag name="TABLE_RECT" val="428.292*95.5673*450.9*374.95"/>
  <p:tag name="TABLE_EMPHASIZE_COLOR" val="8684935"/>
  <p:tag name="TABLE_ONEKEY_SKIN_IDX" val="1"/>
  <p:tag name="TABLE_SKINIDX" val="0"/>
  <p:tag name="TABLE_COLORIDX" val="l"/>
  <p:tag name="TABLE_COLOR_RGB" val="0x000000*0xFFFFFF*0x44546A*0xE6E5E5*0x848587*0x738499*0x817CA0*0x9B819F*0xA7878C*0xAB968B"/>
</p:tagLst>
</file>

<file path=ppt/theme/theme1.xml><?xml version="1.0" encoding="utf-8"?>
<a:theme xmlns:a="http://schemas.openxmlformats.org/drawingml/2006/main" name="2019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019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2019LOGO</Template>
  <TotalTime>0</TotalTime>
  <Words>4275</Words>
  <Application>WPS 演示</Application>
  <PresentationFormat>宽屏</PresentationFormat>
  <Paragraphs>572</Paragraphs>
  <Slides>19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等线</vt:lpstr>
      <vt:lpstr>等线 Light</vt:lpstr>
      <vt:lpstr>Lantinghei SC Demibold</vt:lpstr>
      <vt:lpstr>微软雅黑</vt:lpstr>
      <vt:lpstr>FZLanTingHeiS-R-GB</vt:lpstr>
      <vt:lpstr>FZLanTingHei-M-GBK</vt:lpstr>
      <vt:lpstr>Arial Unicode MS</vt:lpstr>
      <vt:lpstr>2019LOGO</vt:lpstr>
      <vt:lpstr>1_2019LOGO</vt:lpstr>
      <vt:lpstr>PowerPoint 演示文稿</vt:lpstr>
      <vt:lpstr>PowerPoint 演示文稿</vt:lpstr>
      <vt:lpstr>全公司报销耗时趋势分析</vt:lpstr>
      <vt:lpstr>全公司报销耗时趋势分析</vt:lpstr>
      <vt:lpstr>PowerPoint 演示文稿</vt:lpstr>
      <vt:lpstr>全公司各节点审批耗时分析</vt:lpstr>
      <vt:lpstr>1-申请人</vt:lpstr>
      <vt:lpstr>2-本地财务</vt:lpstr>
      <vt:lpstr>3-部门经理</vt:lpstr>
      <vt:lpstr>4-财务经理</vt:lpstr>
      <vt:lpstr>5-总经理</vt:lpstr>
      <vt:lpstr>6-财务稽核、付款</vt:lpstr>
      <vt:lpstr>PowerPoint 演示文稿</vt:lpstr>
      <vt:lpstr>PowerPoint 演示文稿</vt:lpstr>
      <vt:lpstr>PowerPoint 演示文稿</vt:lpstr>
      <vt:lpstr>PowerPoint 演示文稿</vt:lpstr>
      <vt:lpstr>报销中心</vt:lpstr>
      <vt:lpstr>报销中心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huangxl</dc:creator>
  <cp:lastModifiedBy>Margaret</cp:lastModifiedBy>
  <cp:revision>1240</cp:revision>
  <dcterms:created xsi:type="dcterms:W3CDTF">2018-03-14T01:39:00Z</dcterms:created>
  <dcterms:modified xsi:type="dcterms:W3CDTF">2020-09-01T12:02:58Z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