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10.xml" ContentType="application/vnd.ms-office.chartcolorstyle+xml"/>
  <Override PartName="/ppt/charts/colors11.xml" ContentType="application/vnd.ms-office.chartcolorstyle+xml"/>
  <Override PartName="/ppt/charts/colors12.xml" ContentType="application/vnd.ms-office.chartcolorstyle+xml"/>
  <Override PartName="/ppt/charts/colors13.xml" ContentType="application/vnd.ms-office.chartcolorstyle+xml"/>
  <Override PartName="/ppt/charts/colors14.xml" ContentType="application/vnd.ms-office.chartcolorstyle+xml"/>
  <Override PartName="/ppt/charts/colors15.xml" ContentType="application/vnd.ms-office.chartcolorstyle+xml"/>
  <Override PartName="/ppt/charts/colors16.xml" ContentType="application/vnd.ms-office.chartcolorstyle+xml"/>
  <Override PartName="/ppt/charts/colors17.xml" ContentType="application/vnd.ms-office.chartcolorstyle+xml"/>
  <Override PartName="/ppt/charts/colors18.xml" ContentType="application/vnd.ms-office.chartcolorstyle+xml"/>
  <Override PartName="/ppt/charts/colors19.xml" ContentType="application/vnd.ms-office.chartcolorstyle+xml"/>
  <Override PartName="/ppt/charts/colors2.xml" ContentType="application/vnd.ms-office.chartcolorstyle+xml"/>
  <Override PartName="/ppt/charts/colors20.xml" ContentType="application/vnd.ms-office.chartcolorstyle+xml"/>
  <Override PartName="/ppt/charts/colors21.xml" ContentType="application/vnd.ms-office.chartcolorstyle+xml"/>
  <Override PartName="/ppt/charts/colors22.xml" ContentType="application/vnd.ms-office.chartcolorstyle+xml"/>
  <Override PartName="/ppt/charts/colors23.xml" ContentType="application/vnd.ms-office.chartcolorstyle+xml"/>
  <Override PartName="/ppt/charts/colors24.xml" ContentType="application/vnd.ms-office.chartcolorstyle+xml"/>
  <Override PartName="/ppt/charts/colors25.xml" ContentType="application/vnd.ms-office.chartcolorstyle+xml"/>
  <Override PartName="/ppt/charts/colors26.xml" ContentType="application/vnd.ms-office.chartcolorstyle+xml"/>
  <Override PartName="/ppt/charts/colors27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colors9.xml" ContentType="application/vnd.ms-office.chartcolorstyle+xml"/>
  <Override PartName="/ppt/charts/style1.xml" ContentType="application/vnd.ms-office.chartstyle+xml"/>
  <Override PartName="/ppt/charts/style10.xml" ContentType="application/vnd.ms-office.chartstyle+xml"/>
  <Override PartName="/ppt/charts/style11.xml" ContentType="application/vnd.ms-office.chartstyle+xml"/>
  <Override PartName="/ppt/charts/style12.xml" ContentType="application/vnd.ms-office.chartstyle+xml"/>
  <Override PartName="/ppt/charts/style13.xml" ContentType="application/vnd.ms-office.chartstyle+xml"/>
  <Override PartName="/ppt/charts/style14.xml" ContentType="application/vnd.ms-office.chartstyle+xml"/>
  <Override PartName="/ppt/charts/style15.xml" ContentType="application/vnd.ms-office.chartstyle+xml"/>
  <Override PartName="/ppt/charts/style16.xml" ContentType="application/vnd.ms-office.chartstyle+xml"/>
  <Override PartName="/ppt/charts/style17.xml" ContentType="application/vnd.ms-office.chartstyle+xml"/>
  <Override PartName="/ppt/charts/style18.xml" ContentType="application/vnd.ms-office.chartstyle+xml"/>
  <Override PartName="/ppt/charts/style19.xml" ContentType="application/vnd.ms-office.chartstyle+xml"/>
  <Override PartName="/ppt/charts/style2.xml" ContentType="application/vnd.ms-office.chartstyle+xml"/>
  <Override PartName="/ppt/charts/style20.xml" ContentType="application/vnd.ms-office.chartstyle+xml"/>
  <Override PartName="/ppt/charts/style21.xml" ContentType="application/vnd.ms-office.chartstyle+xml"/>
  <Override PartName="/ppt/charts/style22.xml" ContentType="application/vnd.ms-office.chartstyle+xml"/>
  <Override PartName="/ppt/charts/style23.xml" ContentType="application/vnd.ms-office.chartstyle+xml"/>
  <Override PartName="/ppt/charts/style24.xml" ContentType="application/vnd.ms-office.chartstyle+xml"/>
  <Override PartName="/ppt/charts/style25.xml" ContentType="application/vnd.ms-office.chartstyle+xml"/>
  <Override PartName="/ppt/charts/style26.xml" ContentType="application/vnd.ms-office.chartstyle+xml"/>
  <Override PartName="/ppt/charts/style27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Override PartName="/ppt/commentAuthors.xml" ContentType="application/vnd.openxmlformats-officedocument.presentationml.commentAuthors+xml"/>
  <Override PartName="/ppt/drawings/drawing1.xml" ContentType="application/vnd.openxmlformats-officedocument.drawingml.chartshap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2" r:id="rId3"/>
  </p:sldMasterIdLst>
  <p:notesMasterIdLst>
    <p:notesMasterId r:id="rId7"/>
  </p:notesMasterIdLst>
  <p:handoutMasterIdLst>
    <p:handoutMasterId r:id="rId28"/>
  </p:handoutMasterIdLst>
  <p:sldIdLst>
    <p:sldId id="424" r:id="rId4"/>
    <p:sldId id="427" r:id="rId5"/>
    <p:sldId id="384" r:id="rId6"/>
    <p:sldId id="326" r:id="rId8"/>
    <p:sldId id="445" r:id="rId9"/>
    <p:sldId id="426" r:id="rId10"/>
    <p:sldId id="334" r:id="rId11"/>
    <p:sldId id="392" r:id="rId12"/>
    <p:sldId id="371" r:id="rId13"/>
    <p:sldId id="337" r:id="rId14"/>
    <p:sldId id="399" r:id="rId15"/>
    <p:sldId id="352" r:id="rId16"/>
    <p:sldId id="462" r:id="rId17"/>
    <p:sldId id="463" r:id="rId18"/>
    <p:sldId id="464" r:id="rId19"/>
    <p:sldId id="465" r:id="rId20"/>
    <p:sldId id="428" r:id="rId21"/>
    <p:sldId id="411" r:id="rId22"/>
    <p:sldId id="431" r:id="rId23"/>
    <p:sldId id="429" r:id="rId24"/>
    <p:sldId id="350" r:id="rId25"/>
    <p:sldId id="396" r:id="rId26"/>
    <p:sldId id="430" r:id="rId2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 思遥" initials="李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808382"/>
    <a:srgbClr val="F2F2F2"/>
    <a:srgbClr val="BCBCBD"/>
    <a:srgbClr val="D0C4A2"/>
    <a:srgbClr val="CC1415"/>
    <a:srgbClr val="BE0000"/>
    <a:srgbClr val="D59B9A"/>
    <a:srgbClr val="FFFFFF"/>
    <a:srgbClr val="951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4" autoAdjust="0"/>
    <p:restoredTop sz="87575" autoAdjust="0"/>
  </p:normalViewPr>
  <p:slideViewPr>
    <p:cSldViewPr snapToGrid="0" showGuides="1">
      <p:cViewPr varScale="1">
        <p:scale>
          <a:sx n="83" d="100"/>
          <a:sy n="83" d="100"/>
        </p:scale>
        <p:origin x="619" y="58"/>
      </p:cViewPr>
      <p:guideLst>
        <p:guide orient="horz" pos="2160"/>
        <p:guide pos="39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D:\A&#24352;&#33993;&#33993;\04&#36153;&#29992;&#25253;&#34920;\&#38598;&#20013;&#25253;&#38144;&#27719;&#25253;&#25968;&#25454;&#65288;202006&#65289;R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file:///D:\A&#24352;&#33993;&#33993;\04&#36153;&#29992;&#25253;&#34920;\&#38598;&#20013;&#25253;&#38144;&#27719;&#25253;&#25968;&#25454;&#65288;202006&#65289;R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oleObject" Target="file:///D:\A&#24352;&#33993;&#33993;\04&#36153;&#29992;&#25253;&#34920;\&#38598;&#20013;&#25253;&#38144;&#27719;&#25253;&#25968;&#25454;&#65288;202006&#65289;R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oleObject" Target="file:///D:\A&#24352;&#33993;&#33993;\04&#36153;&#29992;&#25253;&#34920;\&#38598;&#20013;&#25253;&#38144;&#27719;&#25253;&#25968;&#25454;&#65288;202006&#65289;R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microsoft.com/office/2011/relationships/chartStyle" Target="style12.xml"/><Relationship Id="rId1" Type="http://schemas.openxmlformats.org/officeDocument/2006/relationships/oleObject" Target="file:///D:\A&#24352;&#33993;&#33993;\04&#36153;&#29992;&#25253;&#34920;\&#38598;&#20013;&#25253;&#38144;&#27719;&#25253;&#25968;&#25454;&#65288;202006&#65289;R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microsoft.com/office/2011/relationships/chartStyle" Target="style13.xml"/><Relationship Id="rId1" Type="http://schemas.openxmlformats.org/officeDocument/2006/relationships/oleObject" Target="file:///D:\A&#24352;&#33993;&#33993;\04&#36153;&#29992;&#25253;&#34920;\&#38598;&#20013;&#25253;&#38144;&#27719;&#25253;&#25968;&#25454;&#65288;202006&#65289;R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microsoft.com/office/2011/relationships/chartStyle" Target="style14.xml"/><Relationship Id="rId1" Type="http://schemas.openxmlformats.org/officeDocument/2006/relationships/oleObject" Target="file:///D:\A&#24352;&#33993;&#33993;\04&#36153;&#29992;&#25253;&#34920;\&#38598;&#20013;&#25253;&#38144;&#27719;&#25253;&#25968;&#25454;&#65288;202006&#65289;R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ColorStyle" Target="colors15.xml"/><Relationship Id="rId2" Type="http://schemas.microsoft.com/office/2011/relationships/chartStyle" Target="style15.xml"/><Relationship Id="rId1" Type="http://schemas.openxmlformats.org/officeDocument/2006/relationships/oleObject" Target="file:///D:\A&#24352;&#33993;&#33993;\04&#36153;&#29992;&#25253;&#34920;\&#38598;&#20013;&#25253;&#38144;&#27719;&#25253;&#25968;&#25454;&#65288;202006&#65289;R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microsoft.com/office/2011/relationships/chartStyle" Target="style16.xml"/><Relationship Id="rId1" Type="http://schemas.openxmlformats.org/officeDocument/2006/relationships/oleObject" Target="file:///D:\A&#24352;&#33993;&#33993;\04&#36153;&#29992;&#25253;&#34920;\&#38598;&#20013;&#25253;&#38144;&#27719;&#25253;&#25968;&#25454;&#65288;202006&#65289;R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ColorStyle" Target="colors17.xml"/><Relationship Id="rId2" Type="http://schemas.microsoft.com/office/2011/relationships/chartStyle" Target="style17.xml"/><Relationship Id="rId1" Type="http://schemas.openxmlformats.org/officeDocument/2006/relationships/oleObject" Target="file:///D:\A&#24352;&#33993;&#33993;\04&#36153;&#29992;&#25253;&#34920;\&#38598;&#20013;&#25253;&#38144;&#27719;&#25253;&#25968;&#25454;&#65288;202006&#65289;R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ColorStyle" Target="colors18.xml"/><Relationship Id="rId2" Type="http://schemas.microsoft.com/office/2011/relationships/chartStyle" Target="style18.xml"/><Relationship Id="rId1" Type="http://schemas.openxmlformats.org/officeDocument/2006/relationships/oleObject" Target="file:///D:\A&#24352;&#33993;&#33993;\04&#36153;&#29992;&#25253;&#34920;\&#38598;&#20013;&#25253;&#38144;&#27719;&#25253;&#25968;&#25454;&#65288;202006&#65289;R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D:\A&#24352;&#33993;&#33993;\04&#36153;&#29992;&#25253;&#34920;\&#38598;&#20013;&#25253;&#38144;&#27719;&#25253;&#25968;&#25454;&#65288;202006&#65289;R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ColorStyle" Target="colors19.xml"/><Relationship Id="rId2" Type="http://schemas.microsoft.com/office/2011/relationships/chartStyle" Target="style19.xml"/><Relationship Id="rId1" Type="http://schemas.openxmlformats.org/officeDocument/2006/relationships/oleObject" Target="file:///D:\A&#24352;&#33993;&#33993;\04&#36153;&#29992;&#25253;&#34920;\&#38598;&#20013;&#25253;&#38144;&#27719;&#25253;&#25968;&#25454;&#65288;202006&#65289;R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ColorStyle" Target="colors20.xml"/><Relationship Id="rId2" Type="http://schemas.microsoft.com/office/2011/relationships/chartStyle" Target="style20.xml"/><Relationship Id="rId1" Type="http://schemas.openxmlformats.org/officeDocument/2006/relationships/oleObject" Target="file:///D:\A&#24352;&#33993;&#33993;\04&#36153;&#29992;&#25253;&#34920;\&#38598;&#20013;&#25253;&#38144;&#27719;&#25253;&#25968;&#25454;&#65288;202006&#65289;R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ColorStyle" Target="colors21.xml"/><Relationship Id="rId2" Type="http://schemas.microsoft.com/office/2011/relationships/chartStyle" Target="style21.xml"/><Relationship Id="rId1" Type="http://schemas.openxmlformats.org/officeDocument/2006/relationships/oleObject" Target="file:///D:\A&#24352;&#33993;&#33993;\04&#36153;&#29992;&#25253;&#34920;\&#38598;&#20013;&#25253;&#38144;&#27719;&#25253;&#25968;&#25454;&#65288;202006&#65289;R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ColorStyle" Target="colors22.xml"/><Relationship Id="rId2" Type="http://schemas.microsoft.com/office/2011/relationships/chartStyle" Target="style22.xml"/><Relationship Id="rId1" Type="http://schemas.openxmlformats.org/officeDocument/2006/relationships/oleObject" Target="file:///D:\A&#24352;&#33993;&#33993;\04&#36153;&#29992;&#25253;&#34920;\&#38598;&#20013;&#25253;&#38144;&#27719;&#25253;&#25968;&#25454;&#65288;202006&#65289;R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&#24352;&#33993;&#33993;\04&#36153;&#29992;&#25253;&#34920;\&#38598;&#20013;&#25253;&#38144;&#27719;&#25253;&#25968;&#25454;&#65288;202006&#65289;R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ColorStyle" Target="colors23.xml"/><Relationship Id="rId2" Type="http://schemas.microsoft.com/office/2011/relationships/chartStyle" Target="style23.xml"/><Relationship Id="rId1" Type="http://schemas.openxmlformats.org/officeDocument/2006/relationships/oleObject" Target="file:///D:\A&#24352;&#33993;&#33993;\04&#36153;&#29992;&#25253;&#34920;\&#38598;&#20013;&#25253;&#38144;&#27719;&#25253;&#25968;&#25454;&#65288;202006&#65289;R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ColorStyle" Target="colors24.xml"/><Relationship Id="rId2" Type="http://schemas.microsoft.com/office/2011/relationships/chartStyle" Target="style24.xml"/><Relationship Id="rId1" Type="http://schemas.openxmlformats.org/officeDocument/2006/relationships/oleObject" Target="file:///D:\A&#24352;&#33993;&#33993;\04&#36153;&#29992;&#25253;&#34920;\&#38598;&#20013;&#25253;&#38144;&#27719;&#25253;&#25968;&#25454;&#65288;202006&#65289;R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ColorStyle" Target="colors25.xml"/><Relationship Id="rId2" Type="http://schemas.microsoft.com/office/2011/relationships/chartStyle" Target="style25.xml"/><Relationship Id="rId1" Type="http://schemas.openxmlformats.org/officeDocument/2006/relationships/oleObject" Target="file:///D:\A&#24352;&#33993;&#33993;\04&#36153;&#29992;&#25253;&#34920;\&#38598;&#20013;&#25253;&#38144;&#27719;&#25253;&#25968;&#25454;&#65288;202006&#65289;R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ColorStyle" Target="colors26.xml"/><Relationship Id="rId2" Type="http://schemas.microsoft.com/office/2011/relationships/chartStyle" Target="style26.xml"/><Relationship Id="rId1" Type="http://schemas.openxmlformats.org/officeDocument/2006/relationships/oleObject" Target="file:///D:\A&#24352;&#33993;&#33993;\04&#36153;&#29992;&#25253;&#34920;\&#38598;&#20013;&#25253;&#38144;&#27719;&#25253;&#25968;&#25454;&#65288;202006&#65289;R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ColorStyle" Target="colors27.xml"/><Relationship Id="rId2" Type="http://schemas.microsoft.com/office/2011/relationships/chartStyle" Target="style27.xml"/><Relationship Id="rId1" Type="http://schemas.openxmlformats.org/officeDocument/2006/relationships/oleObject" Target="file:///D:\A&#24352;&#33993;&#33993;\04&#36153;&#29992;&#25253;&#34920;\&#38598;&#20013;&#25253;&#38144;&#27719;&#25253;&#25968;&#25454;&#65288;202006&#65289;R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A&#24352;&#33993;&#33993;\04&#36153;&#29992;&#25253;&#34920;\&#38598;&#20013;&#25253;&#38144;&#27719;&#25253;&#25968;&#25454;&#65288;202006&#65289;R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D:\A&#24352;&#33993;&#33993;\04&#36153;&#29992;&#25253;&#34920;\&#38598;&#20013;&#25253;&#38144;&#27719;&#25253;&#25968;&#25454;&#65288;202006&#65289;R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D:\A&#24352;&#33993;&#33993;\04&#36153;&#29992;&#25253;&#34920;\&#38598;&#20013;&#25253;&#38144;&#27719;&#25253;&#25968;&#25454;&#65288;202006&#65289;R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D:\A&#24352;&#33993;&#33993;\04&#36153;&#29992;&#25253;&#34920;\&#38598;&#20013;&#25253;&#38144;&#27719;&#25253;&#25968;&#25454;&#65288;202006&#65289;R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D:\A&#24352;&#33993;&#33993;\04&#36153;&#29992;&#25253;&#34920;\&#38598;&#20013;&#25253;&#38144;&#27719;&#25253;&#25968;&#25454;&#65288;202006&#65289;R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D:\A&#24352;&#33993;&#33993;\04&#36153;&#29992;&#25253;&#34920;\&#38598;&#20013;&#25253;&#38144;&#27719;&#25253;&#25968;&#25454;&#65288;202006&#65289;R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D:\A&#24352;&#33993;&#33993;\04&#36153;&#29992;&#25253;&#34920;\&#38598;&#20013;&#25253;&#38144;&#27719;&#25253;&#25968;&#25454;&#65288;202006&#65289;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 dirty="0">
                <a:solidFill>
                  <a:schemeClr val="tx1"/>
                </a:solidFill>
              </a:rPr>
              <a:t>2020</a:t>
            </a:r>
            <a:r>
              <a:rPr lang="zh-CN" altLang="en-US" sz="1800" dirty="0">
                <a:solidFill>
                  <a:schemeClr val="tx1"/>
                </a:solidFill>
              </a:rPr>
              <a:t>年上半年全公司平均归档耗时（天）</a:t>
            </a:r>
            <a:endParaRPr lang="zh-CN" altLang="en-US" sz="1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49825188408049"/>
          <c:y val="0.025297369743675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'[集中报销汇报数据（202006）R.xlsx]2020年数据'!$R$3</c:f>
              <c:strCache>
                <c:ptCount val="1"/>
                <c:pt idx="0">
                  <c:v>2020年耗时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'[集中报销汇报数据（202006）R.xlsx]2020年数据'!$S$2:$X$2</c:f>
              <c:strCache>
                <c:ptCount val="6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</c:strCache>
            </c:strRef>
          </c:cat>
          <c:val>
            <c:numRef>
              <c:f>'[集中报销汇报数据（202006）R.xlsx]2020年数据'!$S$3:$X$3</c:f>
              <c:numCache>
                <c:formatCode>0.00_ </c:formatCode>
                <c:ptCount val="6"/>
                <c:pt idx="0">
                  <c:v>3.59808831369192</c:v>
                </c:pt>
                <c:pt idx="1">
                  <c:v>3.87158025045395</c:v>
                </c:pt>
                <c:pt idx="2">
                  <c:v>6.02510892094006</c:v>
                </c:pt>
                <c:pt idx="3">
                  <c:v>5.56</c:v>
                </c:pt>
                <c:pt idx="4" c:formatCode="General">
                  <c:v>5.29</c:v>
                </c:pt>
                <c:pt idx="5" c:formatCode="General">
                  <c:v>4.63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'[集中报销汇报数据（202006）R.xlsx]2020年数据'!$R$6</c:f>
              <c:strCache>
                <c:ptCount val="1"/>
                <c:pt idx="0">
                  <c:v>2019年同期耗时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'[集中报销汇报数据（202006）R.xlsx]2020年数据'!$S$2:$X$2</c:f>
              <c:strCache>
                <c:ptCount val="6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</c:strCache>
            </c:strRef>
          </c:cat>
          <c:val>
            <c:numRef>
              <c:f>'[集中报销汇报数据（202006）R.xlsx]2020年数据'!$S$6:$X$6</c:f>
              <c:numCache>
                <c:formatCode>0.00_ </c:formatCode>
                <c:ptCount val="6"/>
                <c:pt idx="0">
                  <c:v>3.78155845845331</c:v>
                </c:pt>
                <c:pt idx="1">
                  <c:v>3.51636494197095</c:v>
                </c:pt>
                <c:pt idx="2">
                  <c:v>4.22602043147274</c:v>
                </c:pt>
                <c:pt idx="3">
                  <c:v>4.18</c:v>
                </c:pt>
                <c:pt idx="4" c:formatCode="General">
                  <c:v>3.68</c:v>
                </c:pt>
                <c:pt idx="5" c:formatCode="General">
                  <c:v>4.28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9949484"/>
        <c:axId val="72729564"/>
      </c:barChart>
      <c:lineChart>
        <c:grouping val="standard"/>
        <c:varyColors val="0"/>
        <c:ser>
          <c:idx val="1"/>
          <c:order val="1"/>
          <c:tx>
            <c:strRef>
              <c:f>'[集中报销汇报数据（202006）R.xlsx]2020年数据'!$R$4</c:f>
              <c:strCache>
                <c:ptCount val="1"/>
                <c:pt idx="0">
                  <c:v>标准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'[集中报销汇报数据（202006）R.xlsx]2020年数据'!$S$2:$X$2</c:f>
              <c:strCache>
                <c:ptCount val="6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</c:strCache>
            </c:strRef>
          </c:cat>
          <c:val>
            <c:numRef>
              <c:f>'[集中报销汇报数据（202006）R.xlsx]2020年数据'!$S$4:$X$4</c:f>
              <c:numCache>
                <c:formatCode>0.00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 c:formatCode="General">
                  <c:v>4</c:v>
                </c:pt>
                <c:pt idx="5" c:formatCode="General">
                  <c:v>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'[集中报销汇报数据（202006）R.xlsx]2020年数据'!$R$5</c:f>
              <c:strCache>
                <c:ptCount val="1"/>
                <c:pt idx="0">
                  <c:v>2020年平均耗时</c:v>
                </c:pt>
              </c:strCache>
            </c:strRef>
          </c:tx>
          <c:spPr>
            <a:ln w="28575" cap="rnd">
              <a:solidFill>
                <a:srgbClr val="D0C4A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0162463252359585"/>
                  <c:y val="-0.024160652651396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'[集中报销汇报数据（202006）R.xlsx]2020年数据'!$S$2:$X$2</c:f>
              <c:strCache>
                <c:ptCount val="6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</c:strCache>
            </c:strRef>
          </c:cat>
          <c:val>
            <c:numRef>
              <c:f>'[集中报销汇报数据（202006）R.xlsx]2020年数据'!$S$5:$X$5</c:f>
              <c:numCache>
                <c:formatCode>0.00_ </c:formatCode>
                <c:ptCount val="6"/>
                <c:pt idx="0">
                  <c:v>4.83</c:v>
                </c:pt>
                <c:pt idx="1">
                  <c:v>4.83</c:v>
                </c:pt>
                <c:pt idx="2">
                  <c:v>4.83</c:v>
                </c:pt>
                <c:pt idx="3">
                  <c:v>4.83</c:v>
                </c:pt>
                <c:pt idx="4">
                  <c:v>4.83</c:v>
                </c:pt>
                <c:pt idx="5">
                  <c:v>4.83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559949484"/>
        <c:axId val="72729564"/>
      </c:lineChart>
      <c:catAx>
        <c:axId val="5599494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2729564"/>
        <c:crosses val="autoZero"/>
        <c:auto val="1"/>
        <c:lblAlgn val="ctr"/>
        <c:lblOffset val="100"/>
        <c:noMultiLvlLbl val="0"/>
      </c:catAx>
      <c:valAx>
        <c:axId val="727295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599494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BCBCBD"/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2020</a:t>
            </a:r>
            <a:r>
              <a:rPr lang="zh-CN" altLang="en-US"/>
              <a:t>年上半年酒泉平均归档耗时（天）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'[集中报销汇报数据（202006）R.xlsx]5）输出表-汇总（工作时长）'!$R$338</c:f>
              <c:strCache>
                <c:ptCount val="1"/>
                <c:pt idx="0">
                  <c:v>酒泉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0157894736842105"/>
                  <c:y val="0.040116703136396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'[集中报销汇报数据（202006）R.xlsx]5）输出表-汇总（工作时长）'!$S$337:$X$337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'[集中报销汇报数据（202006）R.xlsx]5）输出表-汇总（工作时长）'!$S$338:$X$338</c:f>
              <c:numCache>
                <c:formatCode>0.00_ </c:formatCode>
                <c:ptCount val="6"/>
                <c:pt idx="0">
                  <c:v>4.73458896719682</c:v>
                </c:pt>
                <c:pt idx="1">
                  <c:v>5.6464832559981</c:v>
                </c:pt>
                <c:pt idx="2">
                  <c:v>5.92032346075766</c:v>
                </c:pt>
                <c:pt idx="3">
                  <c:v>6.18043582092254</c:v>
                </c:pt>
                <c:pt idx="4">
                  <c:v>4.19160804838359</c:v>
                </c:pt>
                <c:pt idx="5">
                  <c:v>5.04120354215988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7348252"/>
        <c:axId val="960567316"/>
      </c:barChart>
      <c:lineChart>
        <c:grouping val="standard"/>
        <c:varyColors val="0"/>
        <c:ser>
          <c:idx val="1"/>
          <c:order val="1"/>
          <c:tx>
            <c:strRef>
              <c:f>'[集中报销汇报数据（202006）R.xlsx]5）输出表-汇总（工作时长）'!$R$339</c:f>
              <c:strCache>
                <c:ptCount val="1"/>
                <c:pt idx="0">
                  <c:v>全公司平均归档耗时</c:v>
                </c:pt>
              </c:strCache>
            </c:strRef>
          </c:tx>
          <c:spPr>
            <a:ln w="28575" cap="rnd">
              <a:solidFill>
                <a:srgbClr val="D0C4A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0C4A2"/>
              </a:solidFill>
              <a:ln w="9525">
                <a:solidFill>
                  <a:srgbClr val="D0C4A2"/>
                </a:solidFill>
              </a:ln>
              <a:effectLst/>
            </c:spPr>
          </c:marker>
          <c:dLbls>
            <c:delete val="1"/>
          </c:dLbls>
          <c:cat>
            <c:strRef>
              <c:f>'[集中报销汇报数据（202006）R.xlsx]5）输出表-汇总（工作时长）'!$S$337:$X$337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'[集中报销汇报数据（202006）R.xlsx]5）输出表-汇总（工作时长）'!$S$339:$X$339</c:f>
              <c:numCache>
                <c:formatCode>0.00_ </c:formatCode>
                <c:ptCount val="6"/>
                <c:pt idx="0">
                  <c:v>3.59808831369915</c:v>
                </c:pt>
                <c:pt idx="1">
                  <c:v>3.87158025046233</c:v>
                </c:pt>
                <c:pt idx="2">
                  <c:v>6.02510892093068</c:v>
                </c:pt>
                <c:pt idx="3">
                  <c:v>5.55585899408007</c:v>
                </c:pt>
                <c:pt idx="4">
                  <c:v>5.29144102974793</c:v>
                </c:pt>
                <c:pt idx="5">
                  <c:v>4.63217748524415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'[集中报销汇报数据（202006）R.xlsx]5）输出表-汇总（工作时长）'!$R$340</c:f>
              <c:strCache>
                <c:ptCount val="1"/>
                <c:pt idx="0">
                  <c:v>目标归档耗时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'[集中报销汇报数据（202006）R.xlsx]5）输出表-汇总（工作时长）'!$S$337:$X$337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'[集中报销汇报数据（202006）R.xlsx]5）输出表-汇总（工作时长）'!$S$340:$X$340</c:f>
              <c:numCache>
                <c:formatCode>0.00_ 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7348252"/>
        <c:axId val="960567316"/>
      </c:lineChart>
      <c:catAx>
        <c:axId val="9473482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60567316"/>
        <c:crosses val="autoZero"/>
        <c:auto val="1"/>
        <c:lblAlgn val="ctr"/>
        <c:lblOffset val="100"/>
        <c:noMultiLvlLbl val="0"/>
      </c:catAx>
      <c:valAx>
        <c:axId val="9605673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473482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BCBCBD"/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2020年上半年白城各节点审批耗时（小时）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78130566907681"/>
          <c:y val="0.118734973182911"/>
          <c:w val="0.90195955150372"/>
          <c:h val="0.4874052154614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'[集中报销汇报数据（202006）R.xlsx]5）输出表-汇总（工作时长）'!$J$365</c:f>
              <c:strCache>
                <c:ptCount val="1"/>
                <c:pt idx="0">
                  <c:v>2020年1月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'[集中报销汇报数据（202006）R.xlsx]5）输出表-汇总（工作时长）'!$I$366:$I$373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</c:v>
                </c:pt>
                <c:pt idx="3">
                  <c:v>4-财务经理审批</c:v>
                </c:pt>
                <c:pt idx="4">
                  <c:v>5.1-成本中心分管/主管高管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'[集中报销汇报数据（202006）R.xlsx]5）输出表-汇总（工作时长）'!$J$366:$J$373</c:f>
              <c:numCache>
                <c:formatCode>0.00_ </c:formatCode>
                <c:ptCount val="8"/>
                <c:pt idx="0">
                  <c:v>1.06948611119588</c:v>
                </c:pt>
                <c:pt idx="1">
                  <c:v>17.6491666666615</c:v>
                </c:pt>
                <c:pt idx="2">
                  <c:v>17.0197076025744</c:v>
                </c:pt>
                <c:pt idx="3">
                  <c:v>6.93111111107895</c:v>
                </c:pt>
                <c:pt idx="5">
                  <c:v>18.169269005814</c:v>
                </c:pt>
                <c:pt idx="6">
                  <c:v>22.6312865496086</c:v>
                </c:pt>
                <c:pt idx="7">
                  <c:v>9.39354938282243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'[集中报销汇报数据（202006）R.xlsx]5）输出表-汇总（工作时长）'!$K$365</c:f>
              <c:strCache>
                <c:ptCount val="1"/>
                <c:pt idx="0">
                  <c:v>2020年2月</c:v>
                </c:pt>
              </c:strCache>
            </c:strRef>
          </c:tx>
          <c:spPr>
            <a:solidFill>
              <a:srgbClr val="80838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'[集中报销汇报数据（202006）R.xlsx]5）输出表-汇总（工作时长）'!$I$366:$I$373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</c:v>
                </c:pt>
                <c:pt idx="3">
                  <c:v>4-财务经理审批</c:v>
                </c:pt>
                <c:pt idx="4">
                  <c:v>5.1-成本中心分管/主管高管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'[集中报销汇报数据（202006）R.xlsx]5）输出表-汇总（工作时长）'!$K$366:$K$373</c:f>
              <c:numCache>
                <c:formatCode>0.00_ </c:formatCode>
                <c:ptCount val="8"/>
                <c:pt idx="0">
                  <c:v>4.63807407408022</c:v>
                </c:pt>
                <c:pt idx="1">
                  <c:v>14.9695751632714</c:v>
                </c:pt>
                <c:pt idx="2">
                  <c:v>29.2655092592322</c:v>
                </c:pt>
                <c:pt idx="3">
                  <c:v>8.85363636415621</c:v>
                </c:pt>
                <c:pt idx="4">
                  <c:v>7.27214285726326</c:v>
                </c:pt>
                <c:pt idx="5">
                  <c:v>23.5307870364049</c:v>
                </c:pt>
                <c:pt idx="6">
                  <c:v>11.8837731485837</c:v>
                </c:pt>
                <c:pt idx="7">
                  <c:v>1.0989444443956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'[集中报销汇报数据（202006）R.xlsx]5）输出表-汇总（工作时长）'!$L$365</c:f>
              <c:strCache>
                <c:ptCount val="1"/>
                <c:pt idx="0">
                  <c:v>2020年3月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'[集中报销汇报数据（202006）R.xlsx]5）输出表-汇总（工作时长）'!$I$366:$I$373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</c:v>
                </c:pt>
                <c:pt idx="3">
                  <c:v>4-财务经理审批</c:v>
                </c:pt>
                <c:pt idx="4">
                  <c:v>5.1-成本中心分管/主管高管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'[集中报销汇报数据（202006）R.xlsx]5）输出表-汇总（工作时长）'!$L$366:$L$373</c:f>
              <c:numCache>
                <c:formatCode>0.00_ </c:formatCode>
                <c:ptCount val="8"/>
                <c:pt idx="0">
                  <c:v>0</c:v>
                </c:pt>
                <c:pt idx="1">
                  <c:v>38.4062654318987</c:v>
                </c:pt>
                <c:pt idx="2">
                  <c:v>18.1900617285476</c:v>
                </c:pt>
                <c:pt idx="3">
                  <c:v>16.1519135805235</c:v>
                </c:pt>
                <c:pt idx="4">
                  <c:v>27.5081481483649</c:v>
                </c:pt>
                <c:pt idx="5">
                  <c:v>38.2928703701279</c:v>
                </c:pt>
                <c:pt idx="6">
                  <c:v>6.5841666663182</c:v>
                </c:pt>
                <c:pt idx="7">
                  <c:v>12.4247222221068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'[集中报销汇报数据（202006）R.xlsx]5）输出表-汇总（工作时长）'!$M$365</c:f>
              <c:strCache>
                <c:ptCount val="1"/>
                <c:pt idx="0">
                  <c:v>2020年4月</c:v>
                </c:pt>
              </c:strCache>
            </c:strRef>
          </c:tx>
          <c:spPr>
            <a:solidFill>
              <a:srgbClr val="D59B9A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'[集中报销汇报数据（202006）R.xlsx]5）输出表-汇总（工作时长）'!$I$366:$I$373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</c:v>
                </c:pt>
                <c:pt idx="3">
                  <c:v>4-财务经理审批</c:v>
                </c:pt>
                <c:pt idx="4">
                  <c:v>5.1-成本中心分管/主管高管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'[集中报销汇报数据（202006）R.xlsx]5）输出表-汇总（工作时长）'!$M$366:$M$373</c:f>
              <c:numCache>
                <c:formatCode>0.00_ </c:formatCode>
                <c:ptCount val="8"/>
                <c:pt idx="0">
                  <c:v>81.9646052631525</c:v>
                </c:pt>
                <c:pt idx="1">
                  <c:v>19.4715020576324</c:v>
                </c:pt>
                <c:pt idx="2">
                  <c:v>29.4938888888635</c:v>
                </c:pt>
                <c:pt idx="3">
                  <c:v>4.61182291667865</c:v>
                </c:pt>
                <c:pt idx="4">
                  <c:v>1.10423611105944</c:v>
                </c:pt>
                <c:pt idx="5">
                  <c:v>15.9097222222273</c:v>
                </c:pt>
                <c:pt idx="6">
                  <c:v>15.1951709401776</c:v>
                </c:pt>
                <c:pt idx="7">
                  <c:v>2.32426767677746</c:v>
                </c:pt>
              </c:numCache>
            </c:numRef>
          </c:val>
        </c:ser>
        <c:ser>
          <c:idx val="4"/>
          <c:order val="4"/>
          <c:tx>
            <c:strRef>
              <c:f>'[集中报销汇报数据（202006）R.xlsx]5）输出表-汇总（工作时长）'!$N$365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D0C4A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'[集中报销汇报数据（202006）R.xlsx]5）输出表-汇总（工作时长）'!$I$366:$I$373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</c:v>
                </c:pt>
                <c:pt idx="3">
                  <c:v>4-财务经理审批</c:v>
                </c:pt>
                <c:pt idx="4">
                  <c:v>5.1-成本中心分管/主管高管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'[集中报销汇报数据（202006）R.xlsx]5）输出表-汇总（工作时长）'!$N$366:$N$373</c:f>
              <c:numCache>
                <c:formatCode>0.00_ </c:formatCode>
                <c:ptCount val="8"/>
                <c:pt idx="0">
                  <c:v>4.51028769841027</c:v>
                </c:pt>
                <c:pt idx="1">
                  <c:v>33.274232026157</c:v>
                </c:pt>
                <c:pt idx="2">
                  <c:v>15.6735905349617</c:v>
                </c:pt>
                <c:pt idx="3">
                  <c:v>25.9370959595782</c:v>
                </c:pt>
                <c:pt idx="4">
                  <c:v>14.9306481481763</c:v>
                </c:pt>
                <c:pt idx="5">
                  <c:v>52.6667735042977</c:v>
                </c:pt>
                <c:pt idx="6">
                  <c:v>7.82970085467633</c:v>
                </c:pt>
                <c:pt idx="7">
                  <c:v>8.75309722222737</c:v>
                </c:pt>
              </c:numCache>
            </c:numRef>
          </c:val>
        </c:ser>
        <c:ser>
          <c:idx val="5"/>
          <c:order val="5"/>
          <c:tx>
            <c:strRef>
              <c:f>'[集中报销汇报数据（202006）R.xlsx]5）输出表-汇总（工作时长）'!$O$365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'[集中报销汇报数据（202006）R.xlsx]5）输出表-汇总（工作时长）'!$I$366:$I$373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</c:v>
                </c:pt>
                <c:pt idx="3">
                  <c:v>4-财务经理审批</c:v>
                </c:pt>
                <c:pt idx="4">
                  <c:v>5.1-成本中心分管/主管高管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'[集中报销汇报数据（202006）R.xlsx]5）输出表-汇总（工作时长）'!$O$366:$O$373</c:f>
              <c:numCache>
                <c:formatCode>0.00_ </c:formatCode>
                <c:ptCount val="8"/>
                <c:pt idx="0">
                  <c:v>0.127243589748664</c:v>
                </c:pt>
                <c:pt idx="1">
                  <c:v>45.9093333333265</c:v>
                </c:pt>
                <c:pt idx="2">
                  <c:v>6.67004629629082</c:v>
                </c:pt>
                <c:pt idx="3">
                  <c:v>19.9993981481384</c:v>
                </c:pt>
                <c:pt idx="4">
                  <c:v>1.20861111109843</c:v>
                </c:pt>
                <c:pt idx="5">
                  <c:v>7.56967592597357</c:v>
                </c:pt>
                <c:pt idx="6">
                  <c:v>7.95669191915923</c:v>
                </c:pt>
                <c:pt idx="7">
                  <c:v>3.38888888887013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5968893"/>
        <c:axId val="910911587"/>
      </c:barChart>
      <c:lineChart>
        <c:grouping val="standard"/>
        <c:varyColors val="0"/>
        <c:ser>
          <c:idx val="6"/>
          <c:order val="6"/>
          <c:tx>
            <c:strRef>
              <c:f>'[集中报销汇报数据（202006）R.xlsx]5）输出表-汇总（工作时长）'!$P$365</c:f>
              <c:strCache>
                <c:ptCount val="1"/>
                <c:pt idx="0">
                  <c:v>各节点平均耗时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'[集中报销汇报数据（202006）R.xlsx]5）输出表-汇总（工作时长）'!$I$366:$I$373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</c:v>
                </c:pt>
                <c:pt idx="3">
                  <c:v>4-财务经理审批</c:v>
                </c:pt>
                <c:pt idx="4">
                  <c:v>5.1-成本中心分管/主管高管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'[集中报销汇报数据（202006）R.xlsx]5）输出表-汇总（工作时长）'!$P$366:$P$373</c:f>
              <c:numCache>
                <c:formatCode>0.00_ </c:formatCode>
                <c:ptCount val="8"/>
                <c:pt idx="0">
                  <c:v>15.3849494560979</c:v>
                </c:pt>
                <c:pt idx="1">
                  <c:v>28.2800124464913</c:v>
                </c:pt>
                <c:pt idx="2">
                  <c:v>19.3854673850784</c:v>
                </c:pt>
                <c:pt idx="3">
                  <c:v>13.7474963466923</c:v>
                </c:pt>
                <c:pt idx="4">
                  <c:v>10.4047572751925</c:v>
                </c:pt>
                <c:pt idx="5">
                  <c:v>26.0231830108076</c:v>
                </c:pt>
                <c:pt idx="6">
                  <c:v>12.0134650130873</c:v>
                </c:pt>
                <c:pt idx="7">
                  <c:v>6.23057830619996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545968893"/>
        <c:axId val="910911587"/>
      </c:lineChart>
      <c:catAx>
        <c:axId val="54596889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10911587"/>
        <c:crosses val="autoZero"/>
        <c:auto val="1"/>
        <c:lblAlgn val="ctr"/>
        <c:lblOffset val="100"/>
        <c:noMultiLvlLbl val="0"/>
      </c:catAx>
      <c:valAx>
        <c:axId val="9109115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45968893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BCBCBD"/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2020年上半年白城平均归档耗时（天）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'[集中报销汇报数据（202006）R.xlsx]5）输出表-汇总（工作时长）'!$R$365</c:f>
              <c:strCache>
                <c:ptCount val="1"/>
                <c:pt idx="0">
                  <c:v>白城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'[集中报销汇报数据（202006）R.xlsx]5）输出表-汇总（工作时长）'!$S$364:$X$364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'[集中报销汇报数据（202006）R.xlsx]5）输出表-汇总（工作时长）'!$S$365:$X$365</c:f>
              <c:numCache>
                <c:formatCode>0.00_ </c:formatCode>
                <c:ptCount val="6"/>
                <c:pt idx="0">
                  <c:v>3.86931568457316</c:v>
                </c:pt>
                <c:pt idx="1">
                  <c:v>4.22968509780782</c:v>
                </c:pt>
                <c:pt idx="2">
                  <c:v>6.56492283949532</c:v>
                </c:pt>
                <c:pt idx="3">
                  <c:v>7.0864673365237</c:v>
                </c:pt>
                <c:pt idx="4">
                  <c:v>6.81564274785353</c:v>
                </c:pt>
                <c:pt idx="5">
                  <c:v>3.86791205052524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0794455"/>
        <c:axId val="685735207"/>
      </c:barChart>
      <c:lineChart>
        <c:grouping val="standard"/>
        <c:varyColors val="0"/>
        <c:ser>
          <c:idx val="1"/>
          <c:order val="1"/>
          <c:tx>
            <c:strRef>
              <c:f>'[集中报销汇报数据（202006）R.xlsx]5）输出表-汇总（工作时长）'!$R$366</c:f>
              <c:strCache>
                <c:ptCount val="1"/>
                <c:pt idx="0">
                  <c:v>全公司平均归档耗时</c:v>
                </c:pt>
              </c:strCache>
            </c:strRef>
          </c:tx>
          <c:spPr>
            <a:ln w="28575" cap="rnd">
              <a:solidFill>
                <a:srgbClr val="D0C4A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0C4A2"/>
              </a:solidFill>
              <a:ln w="9525">
                <a:solidFill>
                  <a:srgbClr val="D0C4A2"/>
                </a:solidFill>
              </a:ln>
              <a:effectLst/>
            </c:spPr>
          </c:marker>
          <c:dLbls>
            <c:delete val="1"/>
          </c:dLbls>
          <c:cat>
            <c:strRef>
              <c:f>'[集中报销汇报数据（202006）R.xlsx]5）输出表-汇总（工作时长）'!$S$364:$X$364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'[集中报销汇报数据（202006）R.xlsx]5）输出表-汇总（工作时长）'!$S$366:$X$366</c:f>
              <c:numCache>
                <c:formatCode>0.00_ </c:formatCode>
                <c:ptCount val="6"/>
                <c:pt idx="0">
                  <c:v>3.59808831369915</c:v>
                </c:pt>
                <c:pt idx="1">
                  <c:v>3.87158025046233</c:v>
                </c:pt>
                <c:pt idx="2">
                  <c:v>6.02510892093068</c:v>
                </c:pt>
                <c:pt idx="3">
                  <c:v>5.55585899408007</c:v>
                </c:pt>
                <c:pt idx="4">
                  <c:v>5.29144102974793</c:v>
                </c:pt>
                <c:pt idx="5">
                  <c:v>4.63217748524415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'[集中报销汇报数据（202006）R.xlsx]5）输出表-汇总（工作时长）'!$R$367</c:f>
              <c:strCache>
                <c:ptCount val="1"/>
                <c:pt idx="0">
                  <c:v>目标归档耗时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'[集中报销汇报数据（202006）R.xlsx]5）输出表-汇总（工作时长）'!$S$364:$X$364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'[集中报销汇报数据（202006）R.xlsx]5）输出表-汇总（工作时长）'!$S$367:$X$367</c:f>
              <c:numCache>
                <c:formatCode>0.00_ 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0794455"/>
        <c:axId val="685735207"/>
      </c:lineChart>
      <c:catAx>
        <c:axId val="62079445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85735207"/>
        <c:crosses val="autoZero"/>
        <c:auto val="1"/>
        <c:lblAlgn val="ctr"/>
        <c:lblOffset val="100"/>
        <c:noMultiLvlLbl val="0"/>
      </c:catAx>
      <c:valAx>
        <c:axId val="685735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20794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BCBCBD"/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2020年上半年阜宁平均归档耗时（天）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'[集中报销汇报数据（202006）R.xlsx]5）输出表-汇总（工作时长）'!$R$429</c:f>
              <c:strCache>
                <c:ptCount val="1"/>
                <c:pt idx="0">
                  <c:v>阜宁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'[集中报销汇报数据（202006）R.xlsx]5）输出表-汇总（工作时长）'!$S$428:$X$428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'[集中报销汇报数据（202006）R.xlsx]5）输出表-汇总（工作时长）'!$S$429:$X$429</c:f>
              <c:numCache>
                <c:formatCode>0.00_ </c:formatCode>
                <c:ptCount val="6"/>
                <c:pt idx="0">
                  <c:v>4.61617065519399</c:v>
                </c:pt>
                <c:pt idx="1">
                  <c:v>3.63989865846301</c:v>
                </c:pt>
                <c:pt idx="2">
                  <c:v>5.22003371763247</c:v>
                </c:pt>
                <c:pt idx="3">
                  <c:v>4.67264564326971</c:v>
                </c:pt>
                <c:pt idx="4">
                  <c:v>7.43993981294173</c:v>
                </c:pt>
                <c:pt idx="5">
                  <c:v>4.58544814860318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585887"/>
        <c:axId val="17141702"/>
      </c:barChart>
      <c:lineChart>
        <c:grouping val="standard"/>
        <c:varyColors val="0"/>
        <c:ser>
          <c:idx val="1"/>
          <c:order val="1"/>
          <c:tx>
            <c:strRef>
              <c:f>'[集中报销汇报数据（202006）R.xlsx]5）输出表-汇总（工作时长）'!$R$430</c:f>
              <c:strCache>
                <c:ptCount val="1"/>
                <c:pt idx="0">
                  <c:v>全公司平均归档耗时</c:v>
                </c:pt>
              </c:strCache>
            </c:strRef>
          </c:tx>
          <c:spPr>
            <a:ln w="28575" cap="rnd">
              <a:solidFill>
                <a:srgbClr val="D0C4A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0C4A2"/>
              </a:solidFill>
              <a:ln w="9525">
                <a:solidFill>
                  <a:srgbClr val="D0C4A2"/>
                </a:solidFill>
              </a:ln>
              <a:effectLst/>
            </c:spPr>
          </c:marker>
          <c:dLbls>
            <c:delete val="1"/>
          </c:dLbls>
          <c:cat>
            <c:strRef>
              <c:f>'[集中报销汇报数据（202006）R.xlsx]5）输出表-汇总（工作时长）'!$S$428:$X$428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'[集中报销汇报数据（202006）R.xlsx]5）输出表-汇总（工作时长）'!$S$430:$X$430</c:f>
              <c:numCache>
                <c:formatCode>0.00_ </c:formatCode>
                <c:ptCount val="6"/>
                <c:pt idx="0">
                  <c:v>3.59808831369915</c:v>
                </c:pt>
                <c:pt idx="1">
                  <c:v>3.87158025046233</c:v>
                </c:pt>
                <c:pt idx="2">
                  <c:v>6.02510892093068</c:v>
                </c:pt>
                <c:pt idx="3">
                  <c:v>5.55585899408007</c:v>
                </c:pt>
                <c:pt idx="4">
                  <c:v>5.29144102974793</c:v>
                </c:pt>
                <c:pt idx="5">
                  <c:v>4.63217748524415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'[集中报销汇报数据（202006）R.xlsx]5）输出表-汇总（工作时长）'!$R$431</c:f>
              <c:strCache>
                <c:ptCount val="1"/>
                <c:pt idx="0">
                  <c:v>目标归档耗时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'[集中报销汇报数据（202006）R.xlsx]5）输出表-汇总（工作时长）'!$S$428:$X$428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'[集中报销汇报数据（202006）R.xlsx]5）输出表-汇总（工作时长）'!$S$431:$X$431</c:f>
              <c:numCache>
                <c:formatCode>0.00_ 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585887"/>
        <c:axId val="17141702"/>
      </c:lineChart>
      <c:catAx>
        <c:axId val="10258588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7141702"/>
        <c:crosses val="autoZero"/>
        <c:auto val="1"/>
        <c:lblAlgn val="ctr"/>
        <c:lblOffset val="100"/>
        <c:noMultiLvlLbl val="0"/>
      </c:catAx>
      <c:valAx>
        <c:axId val="1714170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02585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BCBCBD"/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2020年上半年阜宁各节点审批耗时（小时）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753421773004843"/>
          <c:y val="0.141504178272981"/>
          <c:w val="0.901495051589808"/>
          <c:h val="0.497010213556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'[集中报销汇报数据（202006）R.xlsx]5）输出表-汇总（工作时长）'!$J$430</c:f>
              <c:strCache>
                <c:ptCount val="1"/>
                <c:pt idx="0">
                  <c:v>2020年1月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'[集中报销汇报数据（202006）R.xlsx]5）输出表-汇总（工作时长）'!$I$431:$I$437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'[集中报销汇报数据（202006）R.xlsx]5）输出表-汇总（工作时长）'!$J$431:$J$437</c:f>
              <c:numCache>
                <c:formatCode>0.00_ </c:formatCode>
                <c:ptCount val="7"/>
                <c:pt idx="0">
                  <c:v>19.6667512076851</c:v>
                </c:pt>
                <c:pt idx="1">
                  <c:v>34.4254436728055</c:v>
                </c:pt>
                <c:pt idx="2">
                  <c:v>17.9461346515997</c:v>
                </c:pt>
                <c:pt idx="3">
                  <c:v>2.85077212811882</c:v>
                </c:pt>
                <c:pt idx="4">
                  <c:v>15.7132862523342</c:v>
                </c:pt>
                <c:pt idx="5">
                  <c:v>13.3175282484163</c:v>
                </c:pt>
                <c:pt idx="6">
                  <c:v>6.86817956369591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'[集中报销汇报数据（202006）R.xlsx]5）输出表-汇总（工作时长）'!$K$430</c:f>
              <c:strCache>
                <c:ptCount val="1"/>
                <c:pt idx="0">
                  <c:v>2020年2月</c:v>
                </c:pt>
              </c:strCache>
            </c:strRef>
          </c:tx>
          <c:spPr>
            <a:solidFill>
              <a:srgbClr val="80838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'[集中报销汇报数据（202006）R.xlsx]5）输出表-汇总（工作时长）'!$I$431:$I$437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'[集中报销汇报数据（202006）R.xlsx]5）输出表-汇总（工作时长）'!$K$431:$K$437</c:f>
              <c:numCache>
                <c:formatCode>0.00_ </c:formatCode>
                <c:ptCount val="7"/>
                <c:pt idx="0">
                  <c:v>8.07380208329596</c:v>
                </c:pt>
                <c:pt idx="1">
                  <c:v>20.7844360269056</c:v>
                </c:pt>
                <c:pt idx="2">
                  <c:v>29.7061111112837</c:v>
                </c:pt>
                <c:pt idx="3">
                  <c:v>5.38075854686814</c:v>
                </c:pt>
                <c:pt idx="4">
                  <c:v>4.89319958849551</c:v>
                </c:pt>
                <c:pt idx="5">
                  <c:v>12.6345061727334</c:v>
                </c:pt>
                <c:pt idx="6">
                  <c:v>5.88475427353002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'[集中报销汇报数据（202006）R.xlsx]5）输出表-汇总（工作时长）'!$L$430</c:f>
              <c:strCache>
                <c:ptCount val="1"/>
                <c:pt idx="0">
                  <c:v>2020年3月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'[集中报销汇报数据（202006）R.xlsx]5）输出表-汇总（工作时长）'!$I$431:$I$437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'[集中报销汇报数据（202006）R.xlsx]5）输出表-汇总（工作时长）'!$L$431:$L$437</c:f>
              <c:numCache>
                <c:formatCode>0.00_ </c:formatCode>
                <c:ptCount val="7"/>
                <c:pt idx="0">
                  <c:v>12.0409656084403</c:v>
                </c:pt>
                <c:pt idx="1">
                  <c:v>28.7848263889828</c:v>
                </c:pt>
                <c:pt idx="2">
                  <c:v>24.3656894841302</c:v>
                </c:pt>
                <c:pt idx="3">
                  <c:v>19.2651313130342</c:v>
                </c:pt>
                <c:pt idx="4">
                  <c:v>13.2558680555916</c:v>
                </c:pt>
                <c:pt idx="5">
                  <c:v>15.2586061507484</c:v>
                </c:pt>
                <c:pt idx="6">
                  <c:v>12.3097222222516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'[集中报销汇报数据（202006）R.xlsx]5）输出表-汇总（工作时长）'!$M$430</c:f>
              <c:strCache>
                <c:ptCount val="1"/>
                <c:pt idx="0">
                  <c:v>2020年4月</c:v>
                </c:pt>
              </c:strCache>
            </c:strRef>
          </c:tx>
          <c:spPr>
            <a:solidFill>
              <a:srgbClr val="D59B9A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'[集中报销汇报数据（202006）R.xlsx]5）输出表-汇总（工作时长）'!$I$431:$I$437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'[集中报销汇报数据（202006）R.xlsx]5）输出表-汇总（工作时长）'!$M$431:$M$437</c:f>
              <c:numCache>
                <c:formatCode>0.00_ </c:formatCode>
                <c:ptCount val="7"/>
                <c:pt idx="0">
                  <c:v>8.71196969696426</c:v>
                </c:pt>
                <c:pt idx="1">
                  <c:v>34.54911111111</c:v>
                </c:pt>
                <c:pt idx="2">
                  <c:v>19.8848850574818</c:v>
                </c:pt>
                <c:pt idx="3">
                  <c:v>20.8216452991474</c:v>
                </c:pt>
                <c:pt idx="4">
                  <c:v>16.4210536398479</c:v>
                </c:pt>
                <c:pt idx="5">
                  <c:v>7.98120689653423</c:v>
                </c:pt>
                <c:pt idx="6">
                  <c:v>3.77362373738751</c:v>
                </c:pt>
              </c:numCache>
            </c:numRef>
          </c:val>
        </c:ser>
        <c:ser>
          <c:idx val="4"/>
          <c:order val="4"/>
          <c:tx>
            <c:strRef>
              <c:f>'[集中报销汇报数据（202006）R.xlsx]5）输出表-汇总（工作时长）'!$N$430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D0C4A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'[集中报销汇报数据（202006）R.xlsx]5）输出表-汇总（工作时长）'!$I$431:$I$437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'[集中报销汇报数据（202006）R.xlsx]5）输出表-汇总（工作时长）'!$N$431:$N$437</c:f>
              <c:numCache>
                <c:formatCode>0.00_ </c:formatCode>
                <c:ptCount val="7"/>
                <c:pt idx="0">
                  <c:v>16.8980202821909</c:v>
                </c:pt>
                <c:pt idx="1">
                  <c:v>72.1895045045011</c:v>
                </c:pt>
                <c:pt idx="2">
                  <c:v>14.3195555555592</c:v>
                </c:pt>
                <c:pt idx="3">
                  <c:v>27.5777777777823</c:v>
                </c:pt>
                <c:pt idx="4">
                  <c:v>17.7100617284046</c:v>
                </c:pt>
                <c:pt idx="5">
                  <c:v>11.8218364197431</c:v>
                </c:pt>
                <c:pt idx="6">
                  <c:v>18.0417992424204</c:v>
                </c:pt>
              </c:numCache>
            </c:numRef>
          </c:val>
        </c:ser>
        <c:ser>
          <c:idx val="5"/>
          <c:order val="5"/>
          <c:tx>
            <c:strRef>
              <c:f>'[集中报销汇报数据（202006）R.xlsx]5）输出表-汇总（工作时长）'!$O$430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</c:dLbl>
            <c:dLbl>
              <c:idx val="6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'[集中报销汇报数据（202006）R.xlsx]5）输出表-汇总（工作时长）'!$I$431:$I$437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'[集中报销汇报数据（202006）R.xlsx]5）输出表-汇总（工作时长）'!$O$431:$O$437</c:f>
              <c:numCache>
                <c:formatCode>0.00_ </c:formatCode>
                <c:ptCount val="7"/>
                <c:pt idx="0">
                  <c:v>12.2323282828332</c:v>
                </c:pt>
                <c:pt idx="1">
                  <c:v>33.4874823633166</c:v>
                </c:pt>
                <c:pt idx="2">
                  <c:v>15.221553287988</c:v>
                </c:pt>
                <c:pt idx="3">
                  <c:v>13.2404745370295</c:v>
                </c:pt>
                <c:pt idx="4">
                  <c:v>25.5707029478556</c:v>
                </c:pt>
                <c:pt idx="5">
                  <c:v>7.80123582765536</c:v>
                </c:pt>
                <c:pt idx="6">
                  <c:v>2.49697831979805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9155777"/>
        <c:axId val="231202878"/>
      </c:barChart>
      <c:lineChart>
        <c:grouping val="standard"/>
        <c:varyColors val="0"/>
        <c:ser>
          <c:idx val="6"/>
          <c:order val="6"/>
          <c:tx>
            <c:strRef>
              <c:f>'[集中报销汇报数据（202006）R.xlsx]5）输出表-汇总（工作时长）'!$P$430</c:f>
              <c:strCache>
                <c:ptCount val="1"/>
                <c:pt idx="0">
                  <c:v>各节点平均耗时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'[集中报销汇报数据（202006）R.xlsx]5）输出表-汇总（工作时长）'!$I$431:$I$437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'[集中报销汇报数据（202006）R.xlsx]5）输出表-汇总（工作时长）'!$P$431:$P$437</c:f>
              <c:numCache>
                <c:formatCode>0.00_ </c:formatCode>
                <c:ptCount val="7"/>
                <c:pt idx="0">
                  <c:v>12.9373061935683</c:v>
                </c:pt>
                <c:pt idx="1">
                  <c:v>37.3701340112703</c:v>
                </c:pt>
                <c:pt idx="2">
                  <c:v>20.2406548580071</c:v>
                </c:pt>
                <c:pt idx="3">
                  <c:v>14.8560932669967</c:v>
                </c:pt>
                <c:pt idx="4">
                  <c:v>15.5940287020882</c:v>
                </c:pt>
                <c:pt idx="5">
                  <c:v>11.4691532859718</c:v>
                </c:pt>
                <c:pt idx="6">
                  <c:v>8.22917622651392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339155777"/>
        <c:axId val="231202878"/>
      </c:lineChart>
      <c:catAx>
        <c:axId val="33915577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31202878"/>
        <c:crosses val="autoZero"/>
        <c:auto val="1"/>
        <c:lblAlgn val="ctr"/>
        <c:lblOffset val="100"/>
        <c:noMultiLvlLbl val="0"/>
      </c:catAx>
      <c:valAx>
        <c:axId val="23120287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39155777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BCBCBD"/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2020年上半年锡林平均归档耗时（天）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'[集中报销汇报数据（202006）R.xlsx]5）输出表-汇总（工作时长）'!$R$396</c:f>
              <c:strCache>
                <c:ptCount val="1"/>
                <c:pt idx="0">
                  <c:v>锡林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'[集中报销汇报数据（202006）R.xlsx]5）输出表-汇总（工作时长）'!$S$395:$X$395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'[集中报销汇报数据（202006）R.xlsx]5）输出表-汇总（工作时长）'!$S$396:$X$396</c:f>
              <c:numCache>
                <c:formatCode>0.00_ </c:formatCode>
                <c:ptCount val="6"/>
                <c:pt idx="0">
                  <c:v>2.42563389811228</c:v>
                </c:pt>
                <c:pt idx="1">
                  <c:v>3.16778649072055</c:v>
                </c:pt>
                <c:pt idx="2">
                  <c:v>4.12318809712561</c:v>
                </c:pt>
                <c:pt idx="3">
                  <c:v>3.48142053810725</c:v>
                </c:pt>
                <c:pt idx="4">
                  <c:v>4.44937076812892</c:v>
                </c:pt>
                <c:pt idx="5">
                  <c:v>4.24234479831804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7419480"/>
        <c:axId val="938527303"/>
      </c:barChart>
      <c:lineChart>
        <c:grouping val="standard"/>
        <c:varyColors val="0"/>
        <c:ser>
          <c:idx val="1"/>
          <c:order val="1"/>
          <c:tx>
            <c:strRef>
              <c:f>'[集中报销汇报数据（202006）R.xlsx]5）输出表-汇总（工作时长）'!$R$397</c:f>
              <c:strCache>
                <c:ptCount val="1"/>
                <c:pt idx="0">
                  <c:v>全公司平均归档耗时</c:v>
                </c:pt>
              </c:strCache>
            </c:strRef>
          </c:tx>
          <c:spPr>
            <a:ln w="28575" cap="rnd">
              <a:solidFill>
                <a:srgbClr val="D0C4A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0C4A2"/>
              </a:solidFill>
              <a:ln w="9525">
                <a:solidFill>
                  <a:srgbClr val="D0C4A2"/>
                </a:solidFill>
              </a:ln>
              <a:effectLst/>
            </c:spPr>
          </c:marker>
          <c:dLbls>
            <c:delete val="1"/>
          </c:dLbls>
          <c:cat>
            <c:strRef>
              <c:f>'[集中报销汇报数据（202006）R.xlsx]5）输出表-汇总（工作时长）'!$S$395:$X$395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'[集中报销汇报数据（202006）R.xlsx]5）输出表-汇总（工作时长）'!$S$397:$X$397</c:f>
              <c:numCache>
                <c:formatCode>0.00_ </c:formatCode>
                <c:ptCount val="6"/>
                <c:pt idx="0">
                  <c:v>3.59808831369915</c:v>
                </c:pt>
                <c:pt idx="1">
                  <c:v>3.87158025046233</c:v>
                </c:pt>
                <c:pt idx="2">
                  <c:v>6.02510892093068</c:v>
                </c:pt>
                <c:pt idx="3">
                  <c:v>5.55585899408007</c:v>
                </c:pt>
                <c:pt idx="4">
                  <c:v>5.29144102974793</c:v>
                </c:pt>
                <c:pt idx="5">
                  <c:v>4.63217748524415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'[集中报销汇报数据（202006）R.xlsx]5）输出表-汇总（工作时长）'!$R$398</c:f>
              <c:strCache>
                <c:ptCount val="1"/>
                <c:pt idx="0">
                  <c:v>目标归档耗时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'[集中报销汇报数据（202006）R.xlsx]5）输出表-汇总（工作时长）'!$S$395:$X$395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'[集中报销汇报数据（202006）R.xlsx]5）输出表-汇总（工作时长）'!$S$398:$X$398</c:f>
              <c:numCache>
                <c:formatCode>0.00_ 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19480"/>
        <c:axId val="938527303"/>
      </c:lineChart>
      <c:catAx>
        <c:axId val="527419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38527303"/>
        <c:crosses val="autoZero"/>
        <c:auto val="1"/>
        <c:lblAlgn val="ctr"/>
        <c:lblOffset val="100"/>
        <c:noMultiLvlLbl val="0"/>
      </c:catAx>
      <c:valAx>
        <c:axId val="938527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27419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BCBCBD"/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2020年上半年锡林各节点审批耗时（小时）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752312867956266"/>
          <c:y val="0.141241890639481"/>
          <c:w val="0.901640033641716"/>
          <c:h val="0.4979425393883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'[集中报销汇报数据（202006）R.xlsx]5）输出表-汇总（工作时长）'!$J$396</c:f>
              <c:strCache>
                <c:ptCount val="1"/>
                <c:pt idx="0">
                  <c:v>2020年1月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'[集中报销汇报数据（202006）R.xlsx]5）输出表-汇总（工作时长）'!$I$397:$I$403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'[集中报销汇报数据（202006）R.xlsx]5）输出表-汇总（工作时长）'!$J$397:$J$403</c:f>
              <c:numCache>
                <c:formatCode>0.00_ </c:formatCode>
                <c:ptCount val="7"/>
                <c:pt idx="0">
                  <c:v>0.0605059524054275</c:v>
                </c:pt>
                <c:pt idx="1">
                  <c:v>15.763888888799</c:v>
                </c:pt>
                <c:pt idx="2">
                  <c:v>1.28423976617571</c:v>
                </c:pt>
                <c:pt idx="3">
                  <c:v>16.8972807017792</c:v>
                </c:pt>
                <c:pt idx="4">
                  <c:v>1.29618421021396</c:v>
                </c:pt>
                <c:pt idx="5">
                  <c:v>14.5323099415615</c:v>
                </c:pt>
                <c:pt idx="6">
                  <c:v>8.38080409375988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'[集中报销汇报数据（202006）R.xlsx]5）输出表-汇总（工作时长）'!$K$396</c:f>
              <c:strCache>
                <c:ptCount val="1"/>
                <c:pt idx="0">
                  <c:v>2020年2月</c:v>
                </c:pt>
              </c:strCache>
            </c:strRef>
          </c:tx>
          <c:spPr>
            <a:solidFill>
              <a:srgbClr val="80838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'[集中报销汇报数据（202006）R.xlsx]5）输出表-汇总（工作时长）'!$I$397:$I$403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'[集中报销汇报数据（202006）R.xlsx]5）输出表-汇总（工作时长）'!$K$397:$K$403</c:f>
              <c:numCache>
                <c:formatCode>0.00_ </c:formatCode>
                <c:ptCount val="7"/>
                <c:pt idx="0">
                  <c:v>7.34582491591044</c:v>
                </c:pt>
                <c:pt idx="1">
                  <c:v>42.7869669669622</c:v>
                </c:pt>
                <c:pt idx="2">
                  <c:v>0.970176767782753</c:v>
                </c:pt>
                <c:pt idx="3">
                  <c:v>9.3915404041049</c:v>
                </c:pt>
                <c:pt idx="4">
                  <c:v>7.03765151510015</c:v>
                </c:pt>
                <c:pt idx="5">
                  <c:v>6.77385100983454</c:v>
                </c:pt>
                <c:pt idx="6">
                  <c:v>1.72086419759823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'[集中报销汇报数据（202006）R.xlsx]5）输出表-汇总（工作时长）'!$L$396</c:f>
              <c:strCache>
                <c:ptCount val="1"/>
                <c:pt idx="0">
                  <c:v>2020年3月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'[集中报销汇报数据（202006）R.xlsx]5）输出表-汇总（工作时长）'!$I$397:$I$403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'[集中报销汇报数据（202006）R.xlsx]5）输出表-汇总（工作时长）'!$L$397:$L$403</c:f>
              <c:numCache>
                <c:formatCode>0.00_ </c:formatCode>
                <c:ptCount val="7"/>
                <c:pt idx="0">
                  <c:v>3.57580749367413</c:v>
                </c:pt>
                <c:pt idx="1">
                  <c:v>13.7847222220165</c:v>
                </c:pt>
                <c:pt idx="2">
                  <c:v>2.01518253958784</c:v>
                </c:pt>
                <c:pt idx="3">
                  <c:v>55.2016746032917</c:v>
                </c:pt>
                <c:pt idx="4">
                  <c:v>2.16712962931276</c:v>
                </c:pt>
                <c:pt idx="5">
                  <c:v>15.4363468015588</c:v>
                </c:pt>
                <c:pt idx="6">
                  <c:v>6.77565104157293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'[集中报销汇报数据（202006）R.xlsx]5）输出表-汇总（工作时长）'!$M$396</c:f>
              <c:strCache>
                <c:ptCount val="1"/>
                <c:pt idx="0">
                  <c:v>2020年4月</c:v>
                </c:pt>
              </c:strCache>
            </c:strRef>
          </c:tx>
          <c:spPr>
            <a:solidFill>
              <a:srgbClr val="D59B9A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'[集中报销汇报数据（202006）R.xlsx]5）输出表-汇总（工作时长）'!$I$397:$I$403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'[集中报销汇报数据（202006）R.xlsx]5）输出表-汇总（工作时长）'!$M$397:$M$403</c:f>
              <c:numCache>
                <c:formatCode>0.00_ </c:formatCode>
                <c:ptCount val="7"/>
                <c:pt idx="0">
                  <c:v>6.08723404255517</c:v>
                </c:pt>
                <c:pt idx="1">
                  <c:v>15.6330502136787</c:v>
                </c:pt>
                <c:pt idx="2">
                  <c:v>4.55775641025796</c:v>
                </c:pt>
                <c:pt idx="3">
                  <c:v>31.1971125731009</c:v>
                </c:pt>
                <c:pt idx="4">
                  <c:v>2.41836336336407</c:v>
                </c:pt>
                <c:pt idx="5">
                  <c:v>22.1862462462442</c:v>
                </c:pt>
                <c:pt idx="6">
                  <c:v>1.47433006537304</c:v>
                </c:pt>
              </c:numCache>
            </c:numRef>
          </c:val>
        </c:ser>
        <c:ser>
          <c:idx val="4"/>
          <c:order val="4"/>
          <c:tx>
            <c:strRef>
              <c:f>'[集中报销汇报数据（202006）R.xlsx]5）输出表-汇总（工作时长）'!$N$396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D0C4A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'[集中报销汇报数据（202006）R.xlsx]5）输出表-汇总（工作时长）'!$I$397:$I$403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'[集中报销汇报数据（202006）R.xlsx]5）输出表-汇总（工作时长）'!$N$397:$N$403</c:f>
              <c:numCache>
                <c:formatCode>0.00_ </c:formatCode>
                <c:ptCount val="7"/>
                <c:pt idx="0">
                  <c:v>18.9875336700299</c:v>
                </c:pt>
                <c:pt idx="1">
                  <c:v>15.0502046783689</c:v>
                </c:pt>
                <c:pt idx="2">
                  <c:v>3.76907222223119</c:v>
                </c:pt>
                <c:pt idx="3">
                  <c:v>45.5906619385301</c:v>
                </c:pt>
                <c:pt idx="4">
                  <c:v>1.64306134259095</c:v>
                </c:pt>
                <c:pt idx="5">
                  <c:v>11.4568923611041</c:v>
                </c:pt>
                <c:pt idx="6">
                  <c:v>10.287472222239</c:v>
                </c:pt>
              </c:numCache>
            </c:numRef>
          </c:val>
        </c:ser>
        <c:ser>
          <c:idx val="5"/>
          <c:order val="5"/>
          <c:tx>
            <c:strRef>
              <c:f>'[集中报销汇报数据（202006）R.xlsx]5）输出表-汇总（工作时长）'!$O$396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'[集中报销汇报数据（202006）R.xlsx]5）输出表-汇总（工作时长）'!$I$397:$I$403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'[集中报销汇报数据（202006）R.xlsx]5）输出表-汇总（工作时长）'!$O$397:$O$403</c:f>
              <c:numCache>
                <c:formatCode>0.00_ </c:formatCode>
                <c:ptCount val="7"/>
                <c:pt idx="0">
                  <c:v>8.4412547892646</c:v>
                </c:pt>
                <c:pt idx="1">
                  <c:v>45.0970648148214</c:v>
                </c:pt>
                <c:pt idx="2">
                  <c:v>4.2858333333442</c:v>
                </c:pt>
                <c:pt idx="3">
                  <c:v>23.0418444444356</c:v>
                </c:pt>
                <c:pt idx="4">
                  <c:v>6.92888888887682</c:v>
                </c:pt>
                <c:pt idx="5">
                  <c:v>7.11300925927208</c:v>
                </c:pt>
                <c:pt idx="6">
                  <c:v>6.90837962961814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6635046"/>
        <c:axId val="304342922"/>
      </c:barChart>
      <c:lineChart>
        <c:grouping val="standard"/>
        <c:varyColors val="0"/>
        <c:ser>
          <c:idx val="6"/>
          <c:order val="6"/>
          <c:tx>
            <c:strRef>
              <c:f>'[集中报销汇报数据（202006）R.xlsx]5）输出表-汇总（工作时长）'!$P$396</c:f>
              <c:strCache>
                <c:ptCount val="1"/>
                <c:pt idx="0">
                  <c:v>各节点平均耗时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'[集中报销汇报数据（202006）R.xlsx]5）输出表-汇总（工作时长）'!$I$397:$I$403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'[集中报销汇报数据（202006）R.xlsx]5）输出表-汇总（工作时长）'!$P$397:$P$403</c:f>
              <c:numCache>
                <c:formatCode>0.00_ </c:formatCode>
                <c:ptCount val="7"/>
                <c:pt idx="0">
                  <c:v>7.41636014397328</c:v>
                </c:pt>
                <c:pt idx="1">
                  <c:v>24.6859829641078</c:v>
                </c:pt>
                <c:pt idx="2">
                  <c:v>2.81371017322994</c:v>
                </c:pt>
                <c:pt idx="3">
                  <c:v>30.2200191108737</c:v>
                </c:pt>
                <c:pt idx="4">
                  <c:v>3.58187982490978</c:v>
                </c:pt>
                <c:pt idx="5">
                  <c:v>12.9164426032625</c:v>
                </c:pt>
                <c:pt idx="6">
                  <c:v>5.92458354169354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516635046"/>
        <c:axId val="304342922"/>
      </c:lineChart>
      <c:catAx>
        <c:axId val="51663504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04342922"/>
        <c:crosses val="autoZero"/>
        <c:auto val="1"/>
        <c:lblAlgn val="ctr"/>
        <c:lblOffset val="100"/>
        <c:noMultiLvlLbl val="0"/>
      </c:catAx>
      <c:valAx>
        <c:axId val="30434292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1663504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BCBCBD"/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2020年上半年萍乡各节点审批耗时（小时）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74994760008384"/>
          <c:y val="0.140720221606648"/>
          <c:w val="0.901949276881157"/>
          <c:h val="0.4997968605724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'[集中报销汇报数据（202006）R.xlsx]5）输出表-汇总（工作时长）'!$J$458</c:f>
              <c:strCache>
                <c:ptCount val="1"/>
                <c:pt idx="0">
                  <c:v>2020年1月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'[集中报销汇报数据（202006）R.xlsx]5）输出表-汇总（工作时长）'!$I$459:$I$466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'[集中报销汇报数据（202006）R.xlsx]5）输出表-汇总（工作时长）'!$J$459:$J$466</c:f>
              <c:numCache>
                <c:formatCode>0.00_ </c:formatCode>
                <c:ptCount val="8"/>
                <c:pt idx="0">
                  <c:v>2.75521604933116</c:v>
                </c:pt>
                <c:pt idx="1">
                  <c:v>4.24837719296461</c:v>
                </c:pt>
                <c:pt idx="2">
                  <c:v>32.8128104579382</c:v>
                </c:pt>
                <c:pt idx="3">
                  <c:v>10.5678594770759</c:v>
                </c:pt>
                <c:pt idx="4">
                  <c:v>8.81111111043722</c:v>
                </c:pt>
                <c:pt idx="5">
                  <c:v>1.49459150327739</c:v>
                </c:pt>
                <c:pt idx="6">
                  <c:v>17.8112908496576</c:v>
                </c:pt>
                <c:pt idx="7">
                  <c:v>7.48434027781696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'[集中报销汇报数据（202006）R.xlsx]5）输出表-汇总（工作时长）'!$K$458</c:f>
              <c:strCache>
                <c:ptCount val="1"/>
                <c:pt idx="0">
                  <c:v>2020年2月</c:v>
                </c:pt>
              </c:strCache>
            </c:strRef>
          </c:tx>
          <c:spPr>
            <a:solidFill>
              <a:srgbClr val="80838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'[集中报销汇报数据（202006）R.xlsx]5）输出表-汇总（工作时长）'!$I$459:$I$466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'[集中报销汇报数据（202006）R.xlsx]5）输出表-汇总（工作时长）'!$K$459:$K$466</c:f>
              <c:numCache>
                <c:formatCode>0.00_ </c:formatCode>
                <c:ptCount val="8"/>
                <c:pt idx="0">
                  <c:v>0.471666666278907</c:v>
                </c:pt>
                <c:pt idx="1">
                  <c:v>6.82840277822834</c:v>
                </c:pt>
                <c:pt idx="2">
                  <c:v>16.7373611099756</c:v>
                </c:pt>
                <c:pt idx="3">
                  <c:v>7.27840277757788</c:v>
                </c:pt>
                <c:pt idx="4">
                  <c:v>0.0200000015320256</c:v>
                </c:pt>
                <c:pt idx="5">
                  <c:v>2.77090277888055</c:v>
                </c:pt>
                <c:pt idx="6">
                  <c:v>5.4132638885494</c:v>
                </c:pt>
                <c:pt idx="7">
                  <c:v>5.54826388924267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'[集中报销汇报数据（202006）R.xlsx]5）输出表-汇总（工作时长）'!$L$458</c:f>
              <c:strCache>
                <c:ptCount val="1"/>
                <c:pt idx="0">
                  <c:v>2020年3月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'[集中报销汇报数据（202006）R.xlsx]5）输出表-汇总（工作时长）'!$I$459:$I$466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'[集中报销汇报数据（202006）R.xlsx]5）输出表-汇总（工作时长）'!$L$459:$L$466</c:f>
              <c:numCache>
                <c:formatCode>0.00_ </c:formatCode>
                <c:ptCount val="8"/>
                <c:pt idx="0">
                  <c:v>46.5745772947405</c:v>
                </c:pt>
                <c:pt idx="1">
                  <c:v>12.1551587299577</c:v>
                </c:pt>
                <c:pt idx="2">
                  <c:v>37.4339814815986</c:v>
                </c:pt>
                <c:pt idx="3">
                  <c:v>8.78402777792144</c:v>
                </c:pt>
                <c:pt idx="4">
                  <c:v>2.48013888890273</c:v>
                </c:pt>
                <c:pt idx="5">
                  <c:v>16.6497875813682</c:v>
                </c:pt>
                <c:pt idx="6">
                  <c:v>8.09171568619101</c:v>
                </c:pt>
                <c:pt idx="7">
                  <c:v>3.39156746057311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'[集中报销汇报数据（202006）R.xlsx]5）输出表-汇总（工作时长）'!$M$458</c:f>
              <c:strCache>
                <c:ptCount val="1"/>
                <c:pt idx="0">
                  <c:v>2020年4月</c:v>
                </c:pt>
              </c:strCache>
            </c:strRef>
          </c:tx>
          <c:spPr>
            <a:solidFill>
              <a:srgbClr val="D59B9A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'[集中报销汇报数据（202006）R.xlsx]5）输出表-汇总（工作时长）'!$I$459:$I$466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'[集中报销汇报数据（202006）R.xlsx]5）输出表-汇总（工作时长）'!$M$459:$M$466</c:f>
              <c:numCache>
                <c:formatCode>0.00_ </c:formatCode>
                <c:ptCount val="8"/>
                <c:pt idx="0">
                  <c:v>19.0900198412627</c:v>
                </c:pt>
                <c:pt idx="1">
                  <c:v>0.881925925903488</c:v>
                </c:pt>
                <c:pt idx="2">
                  <c:v>20.1050694444857</c:v>
                </c:pt>
                <c:pt idx="3">
                  <c:v>8.58981481479713</c:v>
                </c:pt>
                <c:pt idx="4">
                  <c:v>17.7796111111413</c:v>
                </c:pt>
                <c:pt idx="5">
                  <c:v>18.2937037037045</c:v>
                </c:pt>
                <c:pt idx="6">
                  <c:v>10.7532638888952</c:v>
                </c:pt>
                <c:pt idx="7">
                  <c:v>0.852247474741572</c:v>
                </c:pt>
              </c:numCache>
            </c:numRef>
          </c:val>
        </c:ser>
        <c:ser>
          <c:idx val="4"/>
          <c:order val="4"/>
          <c:tx>
            <c:strRef>
              <c:f>'[集中报销汇报数据（202006）R.xlsx]5）输出表-汇总（工作时长）'!$N$458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D0C4A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'[集中报销汇报数据（202006）R.xlsx]5）输出表-汇总（工作时长）'!$I$459:$I$466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'[集中报销汇报数据（202006）R.xlsx]5）输出表-汇总（工作时长）'!$N$459:$N$466</c:f>
              <c:numCache>
                <c:formatCode>0.00_ </c:formatCode>
                <c:ptCount val="8"/>
                <c:pt idx="0">
                  <c:v>5.05437500000906</c:v>
                </c:pt>
                <c:pt idx="1">
                  <c:v>8.003680555541</c:v>
                </c:pt>
                <c:pt idx="2">
                  <c:v>21.6304830917962</c:v>
                </c:pt>
                <c:pt idx="3">
                  <c:v>8.44843055554375</c:v>
                </c:pt>
                <c:pt idx="4">
                  <c:v>4.00666666668258</c:v>
                </c:pt>
                <c:pt idx="5">
                  <c:v>11.7647751322615</c:v>
                </c:pt>
                <c:pt idx="6">
                  <c:v>18.0116005291181</c:v>
                </c:pt>
                <c:pt idx="7">
                  <c:v>12.5335526315857</c:v>
                </c:pt>
              </c:numCache>
            </c:numRef>
          </c:val>
        </c:ser>
        <c:ser>
          <c:idx val="5"/>
          <c:order val="5"/>
          <c:tx>
            <c:strRef>
              <c:f>'[集中报销汇报数据（202006）R.xlsx]5）输出表-汇总（工作时长）'!$O$458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'[集中报销汇报数据（202006）R.xlsx]5）输出表-汇总（工作时长）'!$I$459:$I$466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'[集中报销汇报数据（202006）R.xlsx]5）输出表-汇总（工作时长）'!$O$459:$O$466</c:f>
              <c:numCache>
                <c:formatCode>0.00_ </c:formatCode>
                <c:ptCount val="8"/>
                <c:pt idx="0">
                  <c:v>3.32285185183864</c:v>
                </c:pt>
                <c:pt idx="1">
                  <c:v>18.4329713804711</c:v>
                </c:pt>
                <c:pt idx="2">
                  <c:v>3.69583333334013</c:v>
                </c:pt>
                <c:pt idx="3">
                  <c:v>3.81031944444403</c:v>
                </c:pt>
                <c:pt idx="4">
                  <c:v>2.99574074073462</c:v>
                </c:pt>
                <c:pt idx="5">
                  <c:v>17.2725277777616</c:v>
                </c:pt>
                <c:pt idx="6">
                  <c:v>9.74106944446103</c:v>
                </c:pt>
                <c:pt idx="7">
                  <c:v>5.94761437908336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6412516"/>
        <c:axId val="155193223"/>
      </c:barChart>
      <c:lineChart>
        <c:grouping val="standard"/>
        <c:varyColors val="0"/>
        <c:ser>
          <c:idx val="6"/>
          <c:order val="6"/>
          <c:tx>
            <c:strRef>
              <c:f>'[集中报销汇报数据（202006）R.xlsx]5）输出表-汇总（工作时长）'!$P$458</c:f>
              <c:strCache>
                <c:ptCount val="1"/>
                <c:pt idx="0">
                  <c:v>各节点平均耗时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'[集中报销汇报数据（202006）R.xlsx]5）输出表-汇总（工作时长）'!$I$459:$I$466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'[集中报销汇报数据（202006）R.xlsx]5）输出表-汇总（工作时长）'!$P$459:$P$466</c:f>
              <c:numCache>
                <c:formatCode>0.00_ </c:formatCode>
                <c:ptCount val="8"/>
                <c:pt idx="0">
                  <c:v>12.8781177839102</c:v>
                </c:pt>
                <c:pt idx="1">
                  <c:v>8.42508609384437</c:v>
                </c:pt>
                <c:pt idx="2">
                  <c:v>22.0692564865224</c:v>
                </c:pt>
                <c:pt idx="3">
                  <c:v>7.91314247456002</c:v>
                </c:pt>
                <c:pt idx="4">
                  <c:v>6.01554475323841</c:v>
                </c:pt>
                <c:pt idx="5">
                  <c:v>11.3743814128756</c:v>
                </c:pt>
                <c:pt idx="6">
                  <c:v>11.6370340478121</c:v>
                </c:pt>
                <c:pt idx="7">
                  <c:v>5.95959768550723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996412516"/>
        <c:axId val="155193223"/>
      </c:lineChart>
      <c:catAx>
        <c:axId val="9964125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55193223"/>
        <c:crosses val="autoZero"/>
        <c:auto val="1"/>
        <c:lblAlgn val="ctr"/>
        <c:lblOffset val="100"/>
        <c:noMultiLvlLbl val="0"/>
      </c:catAx>
      <c:valAx>
        <c:axId val="155193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964125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BCBCBD"/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2020年上半年萍乡平均归档耗时（天）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'[集中报销汇报数据（202006）R.xlsx]5）输出表-汇总（工作时长）'!$R$459</c:f>
              <c:strCache>
                <c:ptCount val="1"/>
                <c:pt idx="0">
                  <c:v>萍乡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'[集中报销汇报数据（202006）R.xlsx]5）输出表-汇总（工作时长）'!$S$458:$X$458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'[集中报销汇报数据（202006）R.xlsx]5）输出表-汇总（工作时长）'!$S$459:$X$459</c:f>
              <c:numCache>
                <c:formatCode>0.00_ </c:formatCode>
                <c:ptCount val="6"/>
                <c:pt idx="0">
                  <c:v>3.58273320493747</c:v>
                </c:pt>
                <c:pt idx="1">
                  <c:v>1.87784432876106</c:v>
                </c:pt>
                <c:pt idx="2">
                  <c:v>5.64837312088555</c:v>
                </c:pt>
                <c:pt idx="3">
                  <c:v>4.01440234187215</c:v>
                </c:pt>
                <c:pt idx="4">
                  <c:v>3.72723184010575</c:v>
                </c:pt>
                <c:pt idx="5">
                  <c:v>2.71745534800561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598716"/>
        <c:axId val="816181709"/>
      </c:barChart>
      <c:lineChart>
        <c:grouping val="standard"/>
        <c:varyColors val="0"/>
        <c:ser>
          <c:idx val="1"/>
          <c:order val="1"/>
          <c:tx>
            <c:strRef>
              <c:f>'[集中报销汇报数据（202006）R.xlsx]5）输出表-汇总（工作时长）'!$R$460</c:f>
              <c:strCache>
                <c:ptCount val="1"/>
                <c:pt idx="0">
                  <c:v>全公司平均归档耗时</c:v>
                </c:pt>
              </c:strCache>
            </c:strRef>
          </c:tx>
          <c:spPr>
            <a:ln w="28575" cap="rnd">
              <a:solidFill>
                <a:srgbClr val="D0C4A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0C4A2"/>
              </a:solidFill>
              <a:ln w="9525">
                <a:solidFill>
                  <a:srgbClr val="D0C4A2"/>
                </a:solidFill>
              </a:ln>
              <a:effectLst/>
            </c:spPr>
          </c:marker>
          <c:dLbls>
            <c:delete val="1"/>
          </c:dLbls>
          <c:cat>
            <c:strRef>
              <c:f>'[集中报销汇报数据（202006）R.xlsx]5）输出表-汇总（工作时长）'!$S$458:$X$458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'[集中报销汇报数据（202006）R.xlsx]5）输出表-汇总（工作时长）'!$S$460:$X$460</c:f>
              <c:numCache>
                <c:formatCode>0.00_ </c:formatCode>
                <c:ptCount val="6"/>
                <c:pt idx="0">
                  <c:v>3.59808831369915</c:v>
                </c:pt>
                <c:pt idx="1">
                  <c:v>3.87158025046233</c:v>
                </c:pt>
                <c:pt idx="2">
                  <c:v>6.02510892093068</c:v>
                </c:pt>
                <c:pt idx="3">
                  <c:v>5.55585899408007</c:v>
                </c:pt>
                <c:pt idx="4">
                  <c:v>5.29144102974793</c:v>
                </c:pt>
                <c:pt idx="5">
                  <c:v>4.63217748524415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'[集中报销汇报数据（202006）R.xlsx]5）输出表-汇总（工作时长）'!$R$461</c:f>
              <c:strCache>
                <c:ptCount val="1"/>
                <c:pt idx="0">
                  <c:v>目标归档耗时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'[集中报销汇报数据（202006）R.xlsx]5）输出表-汇总（工作时长）'!$S$458:$X$458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'[集中报销汇报数据（202006）R.xlsx]5）输出表-汇总（工作时长）'!$S$461:$X$461</c:f>
              <c:numCache>
                <c:formatCode>0.00_ 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598716"/>
        <c:axId val="816181709"/>
      </c:lineChart>
      <c:catAx>
        <c:axId val="1855987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16181709"/>
        <c:crosses val="autoZero"/>
        <c:auto val="1"/>
        <c:lblAlgn val="ctr"/>
        <c:lblOffset val="100"/>
        <c:noMultiLvlLbl val="0"/>
      </c:catAx>
      <c:valAx>
        <c:axId val="81618170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855987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BCBCBD"/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2020年上半年邯郸各节点审批耗时（小时）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761033712644901"/>
          <c:y val="0.141032759578012"/>
          <c:w val="0.900499840476444"/>
          <c:h val="0.498685915232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'[集中报销汇报数据（202006）R.xlsx]5）输出表-汇总（工作时长）'!$J$487</c:f>
              <c:strCache>
                <c:ptCount val="1"/>
                <c:pt idx="0">
                  <c:v>2020年1月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'[集中报销汇报数据（202006）R.xlsx]5）输出表-汇总（工作时长）'!$I$488:$I$495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'[集中报销汇报数据（202006）R.xlsx]5）输出表-汇总（工作时长）'!$J$488:$J$495</c:f>
              <c:numCache>
                <c:formatCode>0.00_ </c:formatCode>
                <c:ptCount val="8"/>
                <c:pt idx="0">
                  <c:v>6.02747354492645</c:v>
                </c:pt>
                <c:pt idx="1">
                  <c:v>16.8734541061314</c:v>
                </c:pt>
                <c:pt idx="2">
                  <c:v>3.96602430569692</c:v>
                </c:pt>
                <c:pt idx="3">
                  <c:v>3.60435185200767</c:v>
                </c:pt>
                <c:pt idx="4">
                  <c:v>1.80756944461609</c:v>
                </c:pt>
                <c:pt idx="5">
                  <c:v>4.6139743591417</c:v>
                </c:pt>
                <c:pt idx="6">
                  <c:v>14.9933928570827</c:v>
                </c:pt>
                <c:pt idx="7">
                  <c:v>8.77033730193424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'[集中报销汇报数据（202006）R.xlsx]5）输出表-汇总（工作时长）'!$K$487</c:f>
              <c:strCache>
                <c:ptCount val="1"/>
                <c:pt idx="0">
                  <c:v>2020年2月</c:v>
                </c:pt>
              </c:strCache>
            </c:strRef>
          </c:tx>
          <c:spPr>
            <a:solidFill>
              <a:srgbClr val="80838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'[集中报销汇报数据（202006）R.xlsx]5）输出表-汇总（工作时长）'!$I$488:$I$495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'[集中报销汇报数据（202006）R.xlsx]5）输出表-汇总（工作时长）'!$K$488:$K$495</c:f>
              <c:numCache>
                <c:formatCode>0.00_ </c:formatCode>
                <c:ptCount val="8"/>
                <c:pt idx="0">
                  <c:v>1.06705387207595</c:v>
                </c:pt>
                <c:pt idx="1">
                  <c:v>19.7740785906662</c:v>
                </c:pt>
                <c:pt idx="2">
                  <c:v>13.0142658731243</c:v>
                </c:pt>
                <c:pt idx="3">
                  <c:v>22.4652884615845</c:v>
                </c:pt>
                <c:pt idx="4">
                  <c:v>21.4058749999356</c:v>
                </c:pt>
                <c:pt idx="5">
                  <c:v>5.99329710170454</c:v>
                </c:pt>
                <c:pt idx="6">
                  <c:v>7.51425120789487</c:v>
                </c:pt>
                <c:pt idx="7">
                  <c:v>8.90458333297866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'[集中报销汇报数据（202006）R.xlsx]5）输出表-汇总（工作时长）'!$L$487</c:f>
              <c:strCache>
                <c:ptCount val="1"/>
                <c:pt idx="0">
                  <c:v>2020年3月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'[集中报销汇报数据（202006）R.xlsx]5）输出表-汇总（工作时长）'!$I$488:$I$495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'[集中报销汇报数据（202006）R.xlsx]5）输出表-汇总（工作时长）'!$L$488:$L$495</c:f>
              <c:numCache>
                <c:formatCode>0.00_ </c:formatCode>
                <c:ptCount val="8"/>
                <c:pt idx="0">
                  <c:v>0</c:v>
                </c:pt>
                <c:pt idx="1">
                  <c:v>29.8181172842936</c:v>
                </c:pt>
                <c:pt idx="2">
                  <c:v>9.45944444443254</c:v>
                </c:pt>
                <c:pt idx="3">
                  <c:v>3.3718333334662</c:v>
                </c:pt>
                <c:pt idx="4">
                  <c:v>8.34550925926306</c:v>
                </c:pt>
                <c:pt idx="5">
                  <c:v>1.42999999996391</c:v>
                </c:pt>
                <c:pt idx="6">
                  <c:v>14.9716666666597</c:v>
                </c:pt>
                <c:pt idx="7">
                  <c:v>6.50401234539459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'[集中报销汇报数据（202006）R.xlsx]5）输出表-汇总（工作时长）'!$M$487</c:f>
              <c:strCache>
                <c:ptCount val="1"/>
                <c:pt idx="0">
                  <c:v>2020年4月</c:v>
                </c:pt>
              </c:strCache>
            </c:strRef>
          </c:tx>
          <c:spPr>
            <a:solidFill>
              <a:srgbClr val="D59B9A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'[集中报销汇报数据（202006）R.xlsx]5）输出表-汇总（工作时长）'!$I$488:$I$495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'[集中报销汇报数据（202006）R.xlsx]5）输出表-汇总（工作时长）'!$M$488:$M$495</c:f>
              <c:numCache>
                <c:formatCode>0.00_ </c:formatCode>
                <c:ptCount val="8"/>
                <c:pt idx="0">
                  <c:v>5.25777777777486</c:v>
                </c:pt>
                <c:pt idx="1">
                  <c:v>33.3195740740513</c:v>
                </c:pt>
                <c:pt idx="2">
                  <c:v>6.12875000000349</c:v>
                </c:pt>
                <c:pt idx="3">
                  <c:v>18.4926388889027</c:v>
                </c:pt>
                <c:pt idx="4">
                  <c:v>4.23984567902516</c:v>
                </c:pt>
                <c:pt idx="5">
                  <c:v>1.0377222221985</c:v>
                </c:pt>
                <c:pt idx="6">
                  <c:v>8.66585648150067</c:v>
                </c:pt>
                <c:pt idx="7">
                  <c:v>7.05411616160365</c:v>
                </c:pt>
              </c:numCache>
            </c:numRef>
          </c:val>
        </c:ser>
        <c:ser>
          <c:idx val="4"/>
          <c:order val="4"/>
          <c:tx>
            <c:strRef>
              <c:f>'[集中报销汇报数据（202006）R.xlsx]5）输出表-汇总（工作时长）'!$N$487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D0C4A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'[集中报销汇报数据（202006）R.xlsx]5）输出表-汇总（工作时长）'!$I$488:$I$495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'[集中报销汇报数据（202006）R.xlsx]5）输出表-汇总（工作时长）'!$N$488:$N$495</c:f>
              <c:numCache>
                <c:formatCode>0.00_ </c:formatCode>
                <c:ptCount val="8"/>
                <c:pt idx="0">
                  <c:v>0.0685539215697003</c:v>
                </c:pt>
                <c:pt idx="1">
                  <c:v>14.5808905228623</c:v>
                </c:pt>
                <c:pt idx="2">
                  <c:v>6.52076851852471</c:v>
                </c:pt>
                <c:pt idx="3">
                  <c:v>7.04854938270162</c:v>
                </c:pt>
                <c:pt idx="4">
                  <c:v>6.02314236109668</c:v>
                </c:pt>
                <c:pt idx="5">
                  <c:v>3.98518199233764</c:v>
                </c:pt>
                <c:pt idx="6">
                  <c:v>6.9604629629408</c:v>
                </c:pt>
                <c:pt idx="7">
                  <c:v>7.5103333333449</c:v>
                </c:pt>
              </c:numCache>
            </c:numRef>
          </c:val>
        </c:ser>
        <c:ser>
          <c:idx val="5"/>
          <c:order val="5"/>
          <c:tx>
            <c:strRef>
              <c:f>'[集中报销汇报数据（202006）R.xlsx]5）输出表-汇总（工作时长）'!$O$487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'[集中报销汇报数据（202006）R.xlsx]5）输出表-汇总（工作时长）'!$I$488:$I$495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'[集中报销汇报数据（202006）R.xlsx]5）输出表-汇总（工作时长）'!$O$488:$O$495</c:f>
              <c:numCache>
                <c:formatCode>0.00_ </c:formatCode>
                <c:ptCount val="8"/>
                <c:pt idx="0">
                  <c:v>0.621637931033358</c:v>
                </c:pt>
                <c:pt idx="1">
                  <c:v>28.4106111111178</c:v>
                </c:pt>
                <c:pt idx="2">
                  <c:v>5.30519230769222</c:v>
                </c:pt>
                <c:pt idx="3">
                  <c:v>2.80327020204541</c:v>
                </c:pt>
                <c:pt idx="4">
                  <c:v>10.6667222221964</c:v>
                </c:pt>
                <c:pt idx="5">
                  <c:v>1.61103535350412</c:v>
                </c:pt>
                <c:pt idx="6">
                  <c:v>11.256411111143</c:v>
                </c:pt>
                <c:pt idx="7">
                  <c:v>4.02407777775312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2488053"/>
        <c:axId val="89207921"/>
      </c:barChart>
      <c:lineChart>
        <c:grouping val="standard"/>
        <c:varyColors val="0"/>
        <c:ser>
          <c:idx val="6"/>
          <c:order val="6"/>
          <c:tx>
            <c:strRef>
              <c:f>'[集中报销汇报数据（202006）R.xlsx]5）输出表-汇总（工作时长）'!$P$487</c:f>
              <c:strCache>
                <c:ptCount val="1"/>
                <c:pt idx="0">
                  <c:v>各节点平均耗时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'[集中报销汇报数据（202006）R.xlsx]5）输出表-汇总（工作时长）'!$I$488:$I$495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'[集中报销汇报数据（202006）R.xlsx]5）输出表-汇总（工作时长）'!$P$488:$P$495</c:f>
              <c:numCache>
                <c:formatCode>0.00_ </c:formatCode>
                <c:ptCount val="8"/>
                <c:pt idx="0">
                  <c:v>2.17374950789672</c:v>
                </c:pt>
                <c:pt idx="1">
                  <c:v>23.7961209481871</c:v>
                </c:pt>
                <c:pt idx="2">
                  <c:v>7.39907424157903</c:v>
                </c:pt>
                <c:pt idx="3">
                  <c:v>9.63098868678468</c:v>
                </c:pt>
                <c:pt idx="4">
                  <c:v>8.74811066102217</c:v>
                </c:pt>
                <c:pt idx="5">
                  <c:v>3.1118685048084</c:v>
                </c:pt>
                <c:pt idx="6">
                  <c:v>10.7270068812036</c:v>
                </c:pt>
                <c:pt idx="7">
                  <c:v>7.12791004216819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942488053"/>
        <c:axId val="89207921"/>
      </c:lineChart>
      <c:catAx>
        <c:axId val="94248805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9207921"/>
        <c:crosses val="autoZero"/>
        <c:auto val="1"/>
        <c:lblAlgn val="ctr"/>
        <c:lblOffset val="100"/>
        <c:noMultiLvlLbl val="0"/>
      </c:catAx>
      <c:valAx>
        <c:axId val="8920792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4248805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BCBCBD"/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0"/>
          <a:lstStyle/>
          <a:p>
            <a:pPr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altLang="zh-CN" sz="1400" b="0" i="0" u="none" strike="noStrike" kern="1200" spc="0" baseline="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pPr>
            <a:r>
              <a:rPr lang="en-US" altLang="zh-CN" sz="1800" kern="12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2020年各公司归档平均归档耗时（天）</a:t>
            </a:r>
            <a:endParaRPr lang="en-US" altLang="zh-CN" sz="1800" kern="12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'[集中报销汇报数据（202006）R.xlsx]2020年数据'!$K$4</c:f>
              <c:strCache>
                <c:ptCount val="1"/>
                <c:pt idx="0">
                  <c:v>2020年1月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'[集中报销汇报数据（202006）R.xlsx]2020年数据'!$J$5:$J$13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'[集中报销汇报数据（202006）R.xlsx]2020年数据'!$K$5:$K$13</c:f>
              <c:numCache>
                <c:formatCode>0.00_ </c:formatCode>
                <c:ptCount val="9"/>
                <c:pt idx="0">
                  <c:v>3.39194494217129</c:v>
                </c:pt>
                <c:pt idx="1">
                  <c:v>5.45746624230985</c:v>
                </c:pt>
                <c:pt idx="2">
                  <c:v>4.73458896719682</c:v>
                </c:pt>
                <c:pt idx="3">
                  <c:v>3.86931568457316</c:v>
                </c:pt>
                <c:pt idx="4">
                  <c:v>4.61617065519399</c:v>
                </c:pt>
                <c:pt idx="5">
                  <c:v>2.42563389811228</c:v>
                </c:pt>
                <c:pt idx="6">
                  <c:v>3.58273320493747</c:v>
                </c:pt>
                <c:pt idx="7">
                  <c:v>2.52735740714738</c:v>
                </c:pt>
                <c:pt idx="8">
                  <c:v>1.77758382165011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'[集中报销汇报数据（202006）R.xlsx]2020年数据'!$L$4</c:f>
              <c:strCache>
                <c:ptCount val="1"/>
                <c:pt idx="0">
                  <c:v>2020年2月</c:v>
                </c:pt>
              </c:strCache>
            </c:strRef>
          </c:tx>
          <c:spPr>
            <a:solidFill>
              <a:srgbClr val="80838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'[集中报销汇报数据（202006）R.xlsx]2020年数据'!$J$5:$J$13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'[集中报销汇报数据（202006）R.xlsx]2020年数据'!$L$5:$L$13</c:f>
              <c:numCache>
                <c:formatCode>0.00_ </c:formatCode>
                <c:ptCount val="9"/>
                <c:pt idx="0">
                  <c:v>4.36691836148727</c:v>
                </c:pt>
                <c:pt idx="2">
                  <c:v>5.6464832559981</c:v>
                </c:pt>
                <c:pt idx="3">
                  <c:v>4.22968509780782</c:v>
                </c:pt>
                <c:pt idx="4">
                  <c:v>3.63989865846301</c:v>
                </c:pt>
                <c:pt idx="5">
                  <c:v>3.16778649072055</c:v>
                </c:pt>
                <c:pt idx="6">
                  <c:v>1.87784432876106</c:v>
                </c:pt>
                <c:pt idx="7">
                  <c:v>4.17244555999853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'[集中报销汇报数据（202006）R.xlsx]2020年数据'!$M$4</c:f>
              <c:strCache>
                <c:ptCount val="1"/>
                <c:pt idx="0">
                  <c:v>2020年3月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'[集中报销汇报数据（202006）R.xlsx]2020年数据'!$J$5:$J$13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'[集中报销汇报数据（202006）R.xlsx]2020年数据'!$M$5:$M$13</c:f>
              <c:numCache>
                <c:formatCode>0.00_ </c:formatCode>
                <c:ptCount val="9"/>
                <c:pt idx="0">
                  <c:v>6.11346659885993</c:v>
                </c:pt>
                <c:pt idx="1">
                  <c:v>8.77784722219804</c:v>
                </c:pt>
                <c:pt idx="2">
                  <c:v>5.92032346075766</c:v>
                </c:pt>
                <c:pt idx="3">
                  <c:v>6.56492283949532</c:v>
                </c:pt>
                <c:pt idx="4">
                  <c:v>5.22003371763247</c:v>
                </c:pt>
                <c:pt idx="5">
                  <c:v>4.12318809712561</c:v>
                </c:pt>
                <c:pt idx="6">
                  <c:v>5.64837312088555</c:v>
                </c:pt>
                <c:pt idx="7">
                  <c:v>3.07919097222806</c:v>
                </c:pt>
                <c:pt idx="8">
                  <c:v>8.7786342591935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'[集中报销汇报数据（202006）R.xlsx]2020年数据'!$N$4</c:f>
              <c:strCache>
                <c:ptCount val="1"/>
                <c:pt idx="0">
                  <c:v>2020年4月</c:v>
                </c:pt>
              </c:strCache>
            </c:strRef>
          </c:tx>
          <c:spPr>
            <a:solidFill>
              <a:srgbClr val="D59B9A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'[集中报销汇报数据（202006）R.xlsx]2020年数据'!$J$5:$J$13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'[集中报销汇报数据（202006）R.xlsx]2020年数据'!$N$5:$N$13</c:f>
              <c:numCache>
                <c:formatCode>0.00_ </c:formatCode>
                <c:ptCount val="9"/>
                <c:pt idx="0">
                  <c:v>5.91202231432265</c:v>
                </c:pt>
                <c:pt idx="1">
                  <c:v>5.65412037037459</c:v>
                </c:pt>
                <c:pt idx="2">
                  <c:v>6.18043582092254</c:v>
                </c:pt>
                <c:pt idx="3">
                  <c:v>7.0864673365237</c:v>
                </c:pt>
                <c:pt idx="4">
                  <c:v>4.67264564326971</c:v>
                </c:pt>
                <c:pt idx="5">
                  <c:v>3.48142053810725</c:v>
                </c:pt>
                <c:pt idx="6">
                  <c:v>4.01440234187215</c:v>
                </c:pt>
                <c:pt idx="7">
                  <c:v>3.50817838687752</c:v>
                </c:pt>
                <c:pt idx="8">
                  <c:v>9.49303819445049</c:v>
                </c:pt>
              </c:numCache>
            </c:numRef>
          </c:val>
        </c:ser>
        <c:ser>
          <c:idx val="4"/>
          <c:order val="4"/>
          <c:tx>
            <c:strRef>
              <c:f>'[集中报销汇报数据（202006）R.xlsx]2020年数据'!$O$4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D0C4A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'[集中报销汇报数据（202006）R.xlsx]2020年数据'!$J$5:$J$13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'[集中报销汇报数据（202006）R.xlsx]2020年数据'!$O$5:$O$13</c:f>
              <c:numCache>
                <c:formatCode>0.00_ </c:formatCode>
                <c:ptCount val="9"/>
                <c:pt idx="0">
                  <c:v>4.52579300112674</c:v>
                </c:pt>
                <c:pt idx="1">
                  <c:v>8.91152970679167</c:v>
                </c:pt>
                <c:pt idx="2">
                  <c:v>4.19160804838359</c:v>
                </c:pt>
                <c:pt idx="3">
                  <c:v>6.81564274785353</c:v>
                </c:pt>
                <c:pt idx="4">
                  <c:v>7.43993981294173</c:v>
                </c:pt>
                <c:pt idx="5">
                  <c:v>4.44937076812892</c:v>
                </c:pt>
                <c:pt idx="6">
                  <c:v>3.72723184010575</c:v>
                </c:pt>
                <c:pt idx="7">
                  <c:v>2.19574512480743</c:v>
                </c:pt>
                <c:pt idx="8">
                  <c:v>5.36610821759197</c:v>
                </c:pt>
              </c:numCache>
            </c:numRef>
          </c:val>
        </c:ser>
        <c:ser>
          <c:idx val="5"/>
          <c:order val="5"/>
          <c:tx>
            <c:strRef>
              <c:f>'[集中报销汇报数据（202006）R.xlsx]2020年数据'!$P$4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'[集中报销汇报数据（202006）R.xlsx]2020年数据'!$J$5:$J$13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'[集中报销汇报数据（202006）R.xlsx]2020年数据'!$P$5:$P$13</c:f>
              <c:numCache>
                <c:formatCode>0.00_ </c:formatCode>
                <c:ptCount val="9"/>
                <c:pt idx="0">
                  <c:v>3.09778136152267</c:v>
                </c:pt>
                <c:pt idx="1">
                  <c:v>7.62575424382521</c:v>
                </c:pt>
                <c:pt idx="2">
                  <c:v>5.04120354215988</c:v>
                </c:pt>
                <c:pt idx="3">
                  <c:v>3.86791205052524</c:v>
                </c:pt>
                <c:pt idx="4">
                  <c:v>4.58544814860318</c:v>
                </c:pt>
                <c:pt idx="5">
                  <c:v>4.24234479831804</c:v>
                </c:pt>
                <c:pt idx="6">
                  <c:v>2.71745534800561</c:v>
                </c:pt>
                <c:pt idx="7">
                  <c:v>2.69578991735356</c:v>
                </c:pt>
                <c:pt idx="8">
                  <c:v>7.81590795688395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178270"/>
        <c:axId val="652907853"/>
      </c:barChart>
      <c:lineChart>
        <c:grouping val="standard"/>
        <c:varyColors val="0"/>
        <c:ser>
          <c:idx val="6"/>
          <c:order val="6"/>
          <c:tx>
            <c:strRef>
              <c:f>'[集中报销汇报数据（202006）R.xlsx]2020年数据'!$Q$4</c:f>
              <c:strCache>
                <c:ptCount val="1"/>
                <c:pt idx="0">
                  <c:v>2020年各公司平均值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'[集中报销汇报数据（202006）R.xlsx]2020年数据'!$J$5:$J$13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'[集中报销汇报数据（202006）R.xlsx]2020年数据'!$Q$5:$Q$13</c:f>
              <c:numCache>
                <c:formatCode>0.00_ </c:formatCode>
                <c:ptCount val="9"/>
                <c:pt idx="0">
                  <c:v>4.56798776324843</c:v>
                </c:pt>
                <c:pt idx="1">
                  <c:v>7.28534355709987</c:v>
                </c:pt>
                <c:pt idx="2">
                  <c:v>5.28577384923643</c:v>
                </c:pt>
                <c:pt idx="3">
                  <c:v>5.40565762612979</c:v>
                </c:pt>
                <c:pt idx="4">
                  <c:v>5.02902277268401</c:v>
                </c:pt>
                <c:pt idx="5">
                  <c:v>3.64829076508544</c:v>
                </c:pt>
                <c:pt idx="6">
                  <c:v>3.5946733640946</c:v>
                </c:pt>
                <c:pt idx="7">
                  <c:v>3.02978456140208</c:v>
                </c:pt>
                <c:pt idx="8">
                  <c:v>6.646254489954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'[集中报销汇报数据（202006）R.xlsx]2020年数据'!$R$4</c:f>
              <c:strCache>
                <c:ptCount val="1"/>
                <c:pt idx="0">
                  <c:v>标准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'[集中报销汇报数据（202006）R.xlsx]2020年数据'!$J$5:$J$13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'[集中报销汇报数据（202006）R.xlsx]2020年数据'!$R$5:$R$13</c:f>
              <c:numCache>
                <c:formatCode>General</c:formatCode>
                <c:ptCount val="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181178270"/>
        <c:axId val="652907853"/>
      </c:lineChart>
      <c:catAx>
        <c:axId val="18117827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52907853"/>
        <c:crosses val="autoZero"/>
        <c:auto val="1"/>
        <c:lblAlgn val="ctr"/>
        <c:lblOffset val="100"/>
        <c:noMultiLvlLbl val="0"/>
      </c:catAx>
      <c:valAx>
        <c:axId val="65290785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8117827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BCBCBD"/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2020年上半年邯郸平均归档耗时（天）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'[集中报销汇报数据（202006）R.xlsx]5）输出表-汇总（工作时长）'!$R$487</c:f>
              <c:strCache>
                <c:ptCount val="1"/>
                <c:pt idx="0">
                  <c:v>邯郸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'[集中报销汇报数据（202006）R.xlsx]5）输出表-汇总（工作时长）'!$S$486:$X$486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'[集中报销汇报数据（202006）R.xlsx]5）输出表-汇总（工作时长）'!$S$487:$X$487</c:f>
              <c:numCache>
                <c:formatCode>0.00_ </c:formatCode>
                <c:ptCount val="6"/>
                <c:pt idx="0">
                  <c:v>2.52735740714738</c:v>
                </c:pt>
                <c:pt idx="1">
                  <c:v>4.17244555999853</c:v>
                </c:pt>
                <c:pt idx="2">
                  <c:v>3.07919097222806</c:v>
                </c:pt>
                <c:pt idx="3">
                  <c:v>3.50817838687751</c:v>
                </c:pt>
                <c:pt idx="4">
                  <c:v>2.19574512480743</c:v>
                </c:pt>
                <c:pt idx="5">
                  <c:v>2.69578991735356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453818"/>
        <c:axId val="95992178"/>
      </c:barChart>
      <c:lineChart>
        <c:grouping val="standard"/>
        <c:varyColors val="0"/>
        <c:ser>
          <c:idx val="1"/>
          <c:order val="1"/>
          <c:tx>
            <c:strRef>
              <c:f>'[集中报销汇报数据（202006）R.xlsx]5）输出表-汇总（工作时长）'!$R$488</c:f>
              <c:strCache>
                <c:ptCount val="1"/>
                <c:pt idx="0">
                  <c:v>全公司平均归档耗时</c:v>
                </c:pt>
              </c:strCache>
            </c:strRef>
          </c:tx>
          <c:spPr>
            <a:ln w="28575" cap="rnd">
              <a:solidFill>
                <a:srgbClr val="D0C4A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0C4A2"/>
              </a:solidFill>
              <a:ln w="9525">
                <a:solidFill>
                  <a:srgbClr val="D0C4A2"/>
                </a:solidFill>
              </a:ln>
              <a:effectLst/>
            </c:spPr>
          </c:marker>
          <c:dLbls>
            <c:delete val="1"/>
          </c:dLbls>
          <c:cat>
            <c:strRef>
              <c:f>'[集中报销汇报数据（202006）R.xlsx]5）输出表-汇总（工作时长）'!$S$486:$X$486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'[集中报销汇报数据（202006）R.xlsx]5）输出表-汇总（工作时长）'!$S$488:$X$488</c:f>
              <c:numCache>
                <c:formatCode>0.00_ </c:formatCode>
                <c:ptCount val="6"/>
                <c:pt idx="0">
                  <c:v>3.59808831369915</c:v>
                </c:pt>
                <c:pt idx="1">
                  <c:v>3.87158025046233</c:v>
                </c:pt>
                <c:pt idx="2">
                  <c:v>6.02510892093068</c:v>
                </c:pt>
                <c:pt idx="3">
                  <c:v>5.55585899408007</c:v>
                </c:pt>
                <c:pt idx="4">
                  <c:v>5.29144102974793</c:v>
                </c:pt>
                <c:pt idx="5">
                  <c:v>4.63217748524415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'[集中报销汇报数据（202006）R.xlsx]5）输出表-汇总（工作时长）'!$R$489</c:f>
              <c:strCache>
                <c:ptCount val="1"/>
                <c:pt idx="0">
                  <c:v>目标归档耗时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'[集中报销汇报数据（202006）R.xlsx]5）输出表-汇总（工作时长）'!$S$486:$X$486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'[集中报销汇报数据（202006）R.xlsx]5）输出表-汇总（工作时长）'!$S$489:$X$489</c:f>
              <c:numCache>
                <c:formatCode>0.00_ 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453818"/>
        <c:axId val="95992178"/>
      </c:lineChart>
      <c:catAx>
        <c:axId val="9745381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5992178"/>
        <c:crosses val="autoZero"/>
        <c:auto val="1"/>
        <c:lblAlgn val="ctr"/>
        <c:lblOffset val="100"/>
        <c:noMultiLvlLbl val="0"/>
      </c:catAx>
      <c:valAx>
        <c:axId val="9599217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745381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BCBCBD"/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2020年上半年瑞达各节点审批耗时（小时）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871253693541579"/>
          <c:y val="0.0955814383435016"/>
          <c:w val="0.891135500211059"/>
          <c:h val="0.4635607321131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'[集中报销汇报数据（202006）R.xlsx]5）输出表-汇总（工作时长）'!$J$517</c:f>
              <c:strCache>
                <c:ptCount val="1"/>
                <c:pt idx="0">
                  <c:v>2020年1月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'[集中报销汇报数据（202006）R.xlsx]5）输出表-汇总（工作时长）'!$I$518:$I$525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'[集中报销汇报数据（202006）R.xlsx]5）输出表-汇总（工作时长）'!$J$518:$J$525</c:f>
              <c:numCache>
                <c:formatCode>0.00_ </c:formatCode>
                <c:ptCount val="8"/>
                <c:pt idx="0">
                  <c:v>0.0211616162189536</c:v>
                </c:pt>
                <c:pt idx="1">
                  <c:v>16.80587962961</c:v>
                </c:pt>
                <c:pt idx="2">
                  <c:v>1.96937134510555</c:v>
                </c:pt>
                <c:pt idx="3">
                  <c:v>4.75809941521086</c:v>
                </c:pt>
                <c:pt idx="4">
                  <c:v>4.37425925917923</c:v>
                </c:pt>
                <c:pt idx="5">
                  <c:v>2.27647058820859</c:v>
                </c:pt>
                <c:pt idx="6">
                  <c:v>7.80106725134752</c:v>
                </c:pt>
                <c:pt idx="7">
                  <c:v>4.65570261472193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'[集中报销汇报数据（202006）R.xlsx]5）输出表-汇总（工作时长）'!$K$517</c:f>
              <c:strCache>
                <c:ptCount val="1"/>
                <c:pt idx="0">
                  <c:v>2020年3月</c:v>
                </c:pt>
              </c:strCache>
            </c:strRef>
          </c:tx>
          <c:spPr>
            <a:solidFill>
              <a:srgbClr val="80838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'[集中报销汇报数据（202006）R.xlsx]5）输出表-汇总（工作时长）'!$I$518:$I$525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'[集中报销汇报数据（202006）R.xlsx]5）输出表-汇总（工作时长）'!$K$518:$K$525</c:f>
              <c:numCache>
                <c:formatCode>0.00_ </c:formatCode>
                <c:ptCount val="8"/>
                <c:pt idx="0">
                  <c:v>0</c:v>
                </c:pt>
                <c:pt idx="1">
                  <c:v>120</c:v>
                </c:pt>
                <c:pt idx="2">
                  <c:v>74.1549999983981</c:v>
                </c:pt>
                <c:pt idx="3">
                  <c:v>0.0177777791395783</c:v>
                </c:pt>
                <c:pt idx="6">
                  <c:v>15.3522222216125</c:v>
                </c:pt>
                <c:pt idx="7">
                  <c:v>1.16222222149372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'[集中报销汇报数据（202006）R.xlsx]5）输出表-汇总（工作时长）'!$L$517</c:f>
              <c:strCache>
                <c:ptCount val="1"/>
                <c:pt idx="0">
                  <c:v>2020年4月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'[集中报销汇报数据（202006）R.xlsx]5）输出表-汇总（工作时长）'!$I$518:$I$525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'[集中报销汇报数据（202006）R.xlsx]5）输出表-汇总（工作时长）'!$L$518:$L$525</c:f>
              <c:numCache>
                <c:formatCode>0.00_ </c:formatCode>
                <c:ptCount val="8"/>
                <c:pt idx="0">
                  <c:v>0</c:v>
                </c:pt>
                <c:pt idx="1">
                  <c:v>192</c:v>
                </c:pt>
                <c:pt idx="2">
                  <c:v>15.2386111110973</c:v>
                </c:pt>
                <c:pt idx="3">
                  <c:v>7.38194444443796</c:v>
                </c:pt>
                <c:pt idx="5">
                  <c:v>1.36305555567378</c:v>
                </c:pt>
                <c:pt idx="6">
                  <c:v>9.07458333330578</c:v>
                </c:pt>
                <c:pt idx="7">
                  <c:v>2.77472222229699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'[集中报销汇报数据（202006）R.xlsx]5）输出表-汇总（工作时长）'!$M$517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D59B9A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'[集中报销汇报数据（202006）R.xlsx]5）输出表-汇总（工作时长）'!$I$518:$I$525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'[集中报销汇报数据（202006）R.xlsx]5）输出表-汇总（工作时长）'!$M$518:$M$525</c:f>
              <c:numCache>
                <c:formatCode>0.00_ </c:formatCode>
                <c:ptCount val="8"/>
                <c:pt idx="0">
                  <c:v>1.88555555552844</c:v>
                </c:pt>
                <c:pt idx="1">
                  <c:v>61.1082638888838</c:v>
                </c:pt>
                <c:pt idx="2">
                  <c:v>31.4541203703848</c:v>
                </c:pt>
                <c:pt idx="3">
                  <c:v>2.9267129629443</c:v>
                </c:pt>
                <c:pt idx="5">
                  <c:v>5.58967592596309</c:v>
                </c:pt>
                <c:pt idx="6">
                  <c:v>15.7158796295989</c:v>
                </c:pt>
                <c:pt idx="7">
                  <c:v>10.1063888889039</c:v>
                </c:pt>
              </c:numCache>
            </c:numRef>
          </c:val>
        </c:ser>
        <c:ser>
          <c:idx val="4"/>
          <c:order val="4"/>
          <c:tx>
            <c:strRef>
              <c:f>'[集中报销汇报数据（202006）R.xlsx]5）输出表-汇总（工作时长）'!$N$517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'[集中报销汇报数据（202006）R.xlsx]5）输出表-汇总（工作时长）'!$I$518:$I$525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'[集中报销汇报数据（202006）R.xlsx]5）输出表-汇总（工作时长）'!$N$518:$N$525</c:f>
              <c:numCache>
                <c:formatCode>0.00_ </c:formatCode>
                <c:ptCount val="8"/>
                <c:pt idx="0">
                  <c:v>86</c:v>
                </c:pt>
                <c:pt idx="1">
                  <c:v>59.412370370375</c:v>
                </c:pt>
                <c:pt idx="2">
                  <c:v>23.6265046296321</c:v>
                </c:pt>
                <c:pt idx="3">
                  <c:v>2.80881313127678</c:v>
                </c:pt>
                <c:pt idx="5">
                  <c:v>2.06886363637485</c:v>
                </c:pt>
                <c:pt idx="6">
                  <c:v>13.1542824074131</c:v>
                </c:pt>
                <c:pt idx="7">
                  <c:v>0.510956790143003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7918996"/>
        <c:axId val="43527129"/>
      </c:barChart>
      <c:lineChart>
        <c:grouping val="standard"/>
        <c:varyColors val="0"/>
        <c:ser>
          <c:idx val="5"/>
          <c:order val="5"/>
          <c:tx>
            <c:strRef>
              <c:f>'[集中报销汇报数据（202006）R.xlsx]5）输出表-汇总（工作时长）'!$O$517</c:f>
              <c:strCache>
                <c:ptCount val="1"/>
                <c:pt idx="0">
                  <c:v>各节点平均耗时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'[集中报销汇报数据（202006）R.xlsx]5）输出表-汇总（工作时长）'!$I$518:$I$525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'[集中报销汇报数据（202006）R.xlsx]5）输出表-汇总（工作时长）'!$O$518:$O$525</c:f>
              <c:numCache>
                <c:formatCode>0.00_ </c:formatCode>
                <c:ptCount val="8"/>
                <c:pt idx="0">
                  <c:v>17.5813434343495</c:v>
                </c:pt>
                <c:pt idx="1">
                  <c:v>89.8653027777738</c:v>
                </c:pt>
                <c:pt idx="2">
                  <c:v>29.2887214909236</c:v>
                </c:pt>
                <c:pt idx="3">
                  <c:v>3.5786695466019</c:v>
                </c:pt>
                <c:pt idx="4">
                  <c:v>4.37425925917923</c:v>
                </c:pt>
                <c:pt idx="5">
                  <c:v>2.82451642655508</c:v>
                </c:pt>
                <c:pt idx="6">
                  <c:v>12.2196069686556</c:v>
                </c:pt>
                <c:pt idx="7">
                  <c:v>3.84199854751191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407918996"/>
        <c:axId val="43527129"/>
      </c:lineChart>
      <c:catAx>
        <c:axId val="4079189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3527129"/>
        <c:crosses val="autoZero"/>
        <c:auto val="1"/>
        <c:lblAlgn val="ctr"/>
        <c:lblOffset val="100"/>
        <c:noMultiLvlLbl val="0"/>
      </c:catAx>
      <c:valAx>
        <c:axId val="4352712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079189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BCBCBD"/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2020年上半年瑞达平均归档耗时（天）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'[集中报销汇报数据（202006）R.xlsx]5）输出表-汇总（工作时长）'!$R$516</c:f>
              <c:strCache>
                <c:ptCount val="1"/>
                <c:pt idx="0">
                  <c:v>瑞达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</c:dLbl>
            <c:dLbl>
              <c:idx val="5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'[集中报销汇报数据（202006）R.xlsx]5）输出表-汇总（工作时长）'!$S$515:$X$515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'[集中报销汇报数据（202006）R.xlsx]5）输出表-汇总（工作时长）'!$S$516:$X$516</c:f>
              <c:numCache>
                <c:formatCode>0.00_ </c:formatCode>
                <c:ptCount val="6"/>
                <c:pt idx="0">
                  <c:v>1.77758382165011</c:v>
                </c:pt>
                <c:pt idx="2">
                  <c:v>8.7786342591935</c:v>
                </c:pt>
                <c:pt idx="3">
                  <c:v>9.49303819445049</c:v>
                </c:pt>
                <c:pt idx="4">
                  <c:v>5.36610821759197</c:v>
                </c:pt>
                <c:pt idx="5">
                  <c:v>7.81590795688395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4543132"/>
        <c:axId val="619230671"/>
      </c:barChart>
      <c:lineChart>
        <c:grouping val="standard"/>
        <c:varyColors val="0"/>
        <c:ser>
          <c:idx val="1"/>
          <c:order val="1"/>
          <c:tx>
            <c:strRef>
              <c:f>'[集中报销汇报数据（202006）R.xlsx]5）输出表-汇总（工作时长）'!$R$517</c:f>
              <c:strCache>
                <c:ptCount val="1"/>
                <c:pt idx="0">
                  <c:v>全公司平均归档耗时</c:v>
                </c:pt>
              </c:strCache>
            </c:strRef>
          </c:tx>
          <c:spPr>
            <a:ln w="28575" cap="rnd">
              <a:solidFill>
                <a:srgbClr val="D0C4A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0C4A2"/>
              </a:solidFill>
              <a:ln w="9525">
                <a:solidFill>
                  <a:srgbClr val="D0C4A2"/>
                </a:solidFill>
              </a:ln>
              <a:effectLst/>
            </c:spPr>
          </c:marker>
          <c:dLbls>
            <c:delete val="1"/>
          </c:dLbls>
          <c:cat>
            <c:strRef>
              <c:f>'[集中报销汇报数据（202006）R.xlsx]5）输出表-汇总（工作时长）'!$S$515:$X$515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'[集中报销汇报数据（202006）R.xlsx]5）输出表-汇总（工作时长）'!$S$517:$X$517</c:f>
              <c:numCache>
                <c:formatCode>0.00_ </c:formatCode>
                <c:ptCount val="6"/>
                <c:pt idx="0">
                  <c:v>3.59808831369915</c:v>
                </c:pt>
                <c:pt idx="1">
                  <c:v>3.87158025046233</c:v>
                </c:pt>
                <c:pt idx="2">
                  <c:v>6.02510892093068</c:v>
                </c:pt>
                <c:pt idx="3">
                  <c:v>5.55585899408007</c:v>
                </c:pt>
                <c:pt idx="4">
                  <c:v>5.29144102974793</c:v>
                </c:pt>
                <c:pt idx="5">
                  <c:v>4.63217748524415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'[集中报销汇报数据（202006）R.xlsx]5）输出表-汇总（工作时长）'!$R$518</c:f>
              <c:strCache>
                <c:ptCount val="1"/>
                <c:pt idx="0">
                  <c:v>目标归档耗时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'[集中报销汇报数据（202006）R.xlsx]5）输出表-汇总（工作时长）'!$S$515:$X$515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'[集中报销汇报数据（202006）R.xlsx]5）输出表-汇总（工作时长）'!$S$518:$X$518</c:f>
              <c:numCache>
                <c:formatCode>0.00_ 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4543132"/>
        <c:axId val="619230671"/>
      </c:lineChart>
      <c:catAx>
        <c:axId val="7845431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19230671"/>
        <c:crosses val="autoZero"/>
        <c:auto val="1"/>
        <c:lblAlgn val="ctr"/>
        <c:lblOffset val="100"/>
        <c:noMultiLvlLbl val="0"/>
      </c:catAx>
      <c:valAx>
        <c:axId val="619230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845431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BCBCBD"/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sz="1800">
                <a:solidFill>
                  <a:schemeClr val="tx1"/>
                </a:solidFill>
              </a:rPr>
              <a:t>2020年</a:t>
            </a:r>
            <a:r>
              <a:rPr lang="en-US" altLang="zh-CN" sz="1800">
                <a:solidFill>
                  <a:schemeClr val="tx1"/>
                </a:solidFill>
              </a:rPr>
              <a:t>6</a:t>
            </a:r>
            <a:r>
              <a:rPr sz="1800">
                <a:solidFill>
                  <a:schemeClr val="tx1"/>
                </a:solidFill>
              </a:rPr>
              <a:t>月各公司稽核量、退回量与退回率</a:t>
            </a:r>
            <a:endParaRPr sz="180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'[集中报销汇报数据（202006）R.xlsx]6）退回数据分析'!$K$64</c:f>
              <c:strCache>
                <c:ptCount val="1"/>
                <c:pt idx="0">
                  <c:v>稽核流程数量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cap="none" spc="0" normalizeH="0" baseline="0">
                    <a:solidFill>
                      <a:srgbClr val="FFFFFF"/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'[集中报销汇报数据（202006）R.xlsx]6）退回数据分析'!$L$63:$T$63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'[集中报销汇报数据（202006）R.xlsx]6）退回数据分析'!$L$64:$T$64</c:f>
              <c:numCache>
                <c:formatCode>General</c:formatCode>
                <c:ptCount val="9"/>
                <c:pt idx="0">
                  <c:v>147</c:v>
                </c:pt>
                <c:pt idx="1">
                  <c:v>2</c:v>
                </c:pt>
                <c:pt idx="2">
                  <c:v>13</c:v>
                </c:pt>
                <c:pt idx="3">
                  <c:v>10</c:v>
                </c:pt>
                <c:pt idx="4">
                  <c:v>41</c:v>
                </c:pt>
                <c:pt idx="5">
                  <c:v>24</c:v>
                </c:pt>
                <c:pt idx="6">
                  <c:v>17</c:v>
                </c:pt>
                <c:pt idx="7">
                  <c:v>25</c:v>
                </c:pt>
                <c:pt idx="8">
                  <c:v>9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'[集中报销汇报数据（202006）R.xlsx]6）退回数据分析'!$K$65</c:f>
              <c:strCache>
                <c:ptCount val="1"/>
                <c:pt idx="0">
                  <c:v>退回数量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cap="none" spc="0" normalizeH="0" baseline="0">
                    <a:solidFill>
                      <a:srgbClr val="FFFFFF"/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'[集中报销汇报数据（202006）R.xlsx]6）退回数据分析'!$L$63:$T$63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'[集中报销汇报数据（202006）R.xlsx]6）退回数据分析'!$L$65:$T$65</c:f>
              <c:numCache>
                <c:formatCode>General</c:formatCode>
                <c:ptCount val="9"/>
                <c:pt idx="0">
                  <c:v>17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8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1559222"/>
        <c:axId val="768682090"/>
      </c:barChart>
      <c:scatterChart>
        <c:scatterStyle val="smoothMarker"/>
        <c:varyColors val="0"/>
        <c:ser>
          <c:idx val="2"/>
          <c:order val="2"/>
          <c:tx>
            <c:strRef>
              <c:f>'[集中报销汇报数据（202006）R.xlsx]6）退回数据分析'!$K$66</c:f>
              <c:strCache>
                <c:ptCount val="1"/>
                <c:pt idx="0">
                  <c:v>退回率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elete val="1"/>
            </c:dLbl>
            <c:dLbl>
              <c:idx val="1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'[集中报销汇报数据（202006）R.xlsx]6）退回数据分析'!$L$63:$T$63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xVal>
          <c:yVal>
            <c:numRef>
              <c:f>'[集中报销汇报数据（202006）R.xlsx]6）退回数据分析'!$L$66:$T$66</c:f>
              <c:numCache>
                <c:formatCode>0.00%</c:formatCode>
                <c:ptCount val="9"/>
                <c:pt idx="0">
                  <c:v>0.115646258503401</c:v>
                </c:pt>
                <c:pt idx="1">
                  <c:v>0.5</c:v>
                </c:pt>
                <c:pt idx="2">
                  <c:v>0.0769230769230769</c:v>
                </c:pt>
                <c:pt idx="3">
                  <c:v>0.1</c:v>
                </c:pt>
                <c:pt idx="4">
                  <c:v>0.195121951219512</c:v>
                </c:pt>
                <c:pt idx="5">
                  <c:v>0</c:v>
                </c:pt>
                <c:pt idx="6">
                  <c:v>0.176470588235294</c:v>
                </c:pt>
                <c:pt idx="7">
                  <c:v>0</c:v>
                </c:pt>
                <c:pt idx="8">
                  <c:v>0.333333333333333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'[集中报销汇报数据（202006）R.xlsx]6）退回数据分析'!$K$67</c:f>
              <c:strCache>
                <c:ptCount val="1"/>
                <c:pt idx="0">
                  <c:v>6月平均退回率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'[集中报销汇报数据（202006）R.xlsx]6）退回数据分析'!$L$63:$T$63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xVal>
          <c:yVal>
            <c:numRef>
              <c:f>'[集中报销汇报数据（202006）R.xlsx]6）退回数据分析'!$L$67:$T$67</c:f>
              <c:numCache>
                <c:formatCode>0.00%</c:formatCode>
                <c:ptCount val="9"/>
                <c:pt idx="0">
                  <c:v>0.1181</c:v>
                </c:pt>
                <c:pt idx="1">
                  <c:v>0.1181</c:v>
                </c:pt>
                <c:pt idx="2">
                  <c:v>0.1181</c:v>
                </c:pt>
                <c:pt idx="3">
                  <c:v>0.1181</c:v>
                </c:pt>
                <c:pt idx="4">
                  <c:v>0.1181</c:v>
                </c:pt>
                <c:pt idx="5">
                  <c:v>0.1181</c:v>
                </c:pt>
                <c:pt idx="6">
                  <c:v>0.1181</c:v>
                </c:pt>
                <c:pt idx="7">
                  <c:v>0.1181</c:v>
                </c:pt>
                <c:pt idx="8">
                  <c:v>0.1181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'[集中报销汇报数据（202006）R.xlsx]6）退回数据分析'!$K$68</c:f>
              <c:strCache>
                <c:ptCount val="1"/>
                <c:pt idx="0">
                  <c:v>2020年平均退回率</c:v>
                </c:pt>
              </c:strCache>
            </c:strRef>
          </c:tx>
          <c:spPr>
            <a:ln w="28575" cap="rnd">
              <a:solidFill>
                <a:srgbClr val="D0C4A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'[集中报销汇报数据（202006）R.xlsx]6）退回数据分析'!$L$63:$T$63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xVal>
          <c:yVal>
            <c:numRef>
              <c:f>'[集中报销汇报数据（202006）R.xlsx]6）退回数据分析'!$L$68:$T$68</c:f>
              <c:numCache>
                <c:formatCode>0.00%</c:formatCode>
                <c:ptCount val="9"/>
                <c:pt idx="0">
                  <c:v>0.137</c:v>
                </c:pt>
                <c:pt idx="1">
                  <c:v>0.137</c:v>
                </c:pt>
                <c:pt idx="2">
                  <c:v>0.137</c:v>
                </c:pt>
                <c:pt idx="3">
                  <c:v>0.137</c:v>
                </c:pt>
                <c:pt idx="4">
                  <c:v>0.137</c:v>
                </c:pt>
                <c:pt idx="5">
                  <c:v>0.137</c:v>
                </c:pt>
                <c:pt idx="6">
                  <c:v>0.137</c:v>
                </c:pt>
                <c:pt idx="7">
                  <c:v>0.137</c:v>
                </c:pt>
                <c:pt idx="8">
                  <c:v>0.137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0641978"/>
        <c:axId val="481223652"/>
      </c:scatterChart>
      <c:catAx>
        <c:axId val="14155922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68682090"/>
        <c:crosses val="autoZero"/>
        <c:auto val="1"/>
        <c:lblAlgn val="ctr"/>
        <c:lblOffset val="100"/>
        <c:noMultiLvlLbl val="0"/>
      </c:catAx>
      <c:valAx>
        <c:axId val="76868209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41559222"/>
        <c:crosses val="autoZero"/>
        <c:crossBetween val="between"/>
      </c:valAx>
      <c:valAx>
        <c:axId val="440641978"/>
        <c:scaling>
          <c:orientation val="minMax"/>
        </c:scaling>
        <c:delete val="1"/>
        <c:axPos val="t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81223652"/>
        <c:crosses val="max"/>
        <c:crossBetween val="midCat"/>
      </c:valAx>
      <c:valAx>
        <c:axId val="481223652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40641978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BCBCBD"/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[集中报销汇报数据（202006）R.xlsx]6）退回数据分析!数据透视表23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>
                <a:solidFill>
                  <a:schemeClr val="tx1"/>
                </a:solidFill>
              </a:rPr>
              <a:t>2020</a:t>
            </a:r>
            <a:r>
              <a:rPr lang="zh-CN" altLang="en-US" sz="1800">
                <a:solidFill>
                  <a:schemeClr val="tx1"/>
                </a:solidFill>
              </a:rPr>
              <a:t>年</a:t>
            </a:r>
            <a:r>
              <a:rPr lang="en-US" altLang="zh-CN" sz="1800">
                <a:solidFill>
                  <a:schemeClr val="tx1"/>
                </a:solidFill>
              </a:rPr>
              <a:t>6</a:t>
            </a:r>
            <a:r>
              <a:rPr lang="zh-CN" altLang="en-US" sz="1800">
                <a:solidFill>
                  <a:schemeClr val="tx1"/>
                </a:solidFill>
              </a:rPr>
              <a:t>月退回原因汇总</a:t>
            </a:r>
            <a:endParaRPr lang="zh-CN" altLang="en-US" sz="18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84665818741169"/>
          <c:y val="0.010543996698259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99622519385919"/>
          <c:y val="0.174829642248722"/>
          <c:w val="0.841224041460642"/>
          <c:h val="0.5748296422487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'[集中报销汇报数据（202006）R.xlsx]6）退回数据分析'!$B$64</c:f>
              <c:strCache>
                <c:ptCount val="1"/>
                <c:pt idx="0">
                  <c:v>汇总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1415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'[集中报销汇报数据（202006）R.xlsx]6）退回数据分析'!$A$65:$A$75</c:f>
              <c:strCache>
                <c:ptCount val="10"/>
                <c:pt idx="0">
                  <c:v>发票不合规</c:v>
                </c:pt>
                <c:pt idx="1">
                  <c:v>流程基础信息填写错误</c:v>
                </c:pt>
                <c:pt idx="2">
                  <c:v>业务申请与制度不符</c:v>
                </c:pt>
                <c:pt idx="3">
                  <c:v>流程发票明细行填写错误</c:v>
                </c:pt>
                <c:pt idx="4">
                  <c:v>报销金额填写错误</c:v>
                </c:pt>
                <c:pt idx="5">
                  <c:v>附件不全</c:v>
                </c:pt>
                <c:pt idx="6">
                  <c:v>流程发票明细行填写错误/补助重复</c:v>
                </c:pt>
                <c:pt idx="7">
                  <c:v>补助领取重复</c:v>
                </c:pt>
                <c:pt idx="8">
                  <c:v>报销金额错误</c:v>
                </c:pt>
                <c:pt idx="9">
                  <c:v>开票日期与申请不符</c:v>
                </c:pt>
              </c:strCache>
            </c:strRef>
          </c:cat>
          <c:val>
            <c:numRef>
              <c:f>'[集中报销汇报数据（202006）R.xlsx]6）退回数据分析'!$B$65:$B$75</c:f>
              <c:numCache>
                <c:formatCode>General</c:formatCode>
                <c:ptCount val="10"/>
                <c:pt idx="0">
                  <c:v>9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57297904"/>
        <c:axId val="-1357295728"/>
      </c:barChart>
      <c:catAx>
        <c:axId val="-135729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357295728"/>
        <c:crosses val="autoZero"/>
        <c:auto val="1"/>
        <c:lblAlgn val="ctr"/>
        <c:lblOffset val="100"/>
        <c:noMultiLvlLbl val="0"/>
      </c:catAx>
      <c:valAx>
        <c:axId val="-1357295728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3572979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BCBCBD"/>
      </a:solidFill>
      <a:prstDash val="solid"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sz="1800">
                <a:solidFill>
                  <a:schemeClr val="tx1"/>
                </a:solidFill>
              </a:rPr>
              <a:t>2020年上半年各公司退回率</a:t>
            </a:r>
            <a:endParaRPr sz="18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6858813700919"/>
          <c:y val="0.015758091993185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'[集中报销汇报数据（202006）R.xlsx]6）退回数据分析'!$L$7</c:f>
              <c:strCache>
                <c:ptCount val="1"/>
                <c:pt idx="0">
                  <c:v>稽核数量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'[集中报销汇报数据（202006）R.xlsx]6）退回数据分析'!$K$8:$K$16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'[集中报销汇报数据（202006）R.xlsx]6）退回数据分析'!$L$8:$L$16</c:f>
              <c:numCache>
                <c:formatCode>General</c:formatCode>
                <c:ptCount val="9"/>
                <c:pt idx="0">
                  <c:v>391</c:v>
                </c:pt>
                <c:pt idx="1">
                  <c:v>9</c:v>
                </c:pt>
                <c:pt idx="2">
                  <c:v>88</c:v>
                </c:pt>
                <c:pt idx="3">
                  <c:v>78</c:v>
                </c:pt>
                <c:pt idx="4">
                  <c:v>236</c:v>
                </c:pt>
                <c:pt idx="5">
                  <c:v>167</c:v>
                </c:pt>
                <c:pt idx="6">
                  <c:v>81</c:v>
                </c:pt>
                <c:pt idx="7">
                  <c:v>109</c:v>
                </c:pt>
                <c:pt idx="8">
                  <c:v>34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'[集中报销汇报数据（202006）R.xlsx]6）退回数据分析'!$M$7</c:f>
              <c:strCache>
                <c:ptCount val="1"/>
                <c:pt idx="0">
                  <c:v>退回数量</c:v>
                </c:pt>
              </c:strCache>
            </c:strRef>
          </c:tx>
          <c:spPr>
            <a:solidFill>
              <a:srgbClr val="D0C4A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'[集中报销汇报数据（202006）R.xlsx]6）退回数据分析'!$K$8:$K$16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'[集中报销汇报数据（202006）R.xlsx]6）退回数据分析'!$M$8:$M$16</c:f>
              <c:numCache>
                <c:formatCode>General</c:formatCode>
                <c:ptCount val="9"/>
                <c:pt idx="0">
                  <c:v>62</c:v>
                </c:pt>
                <c:pt idx="1">
                  <c:v>3</c:v>
                </c:pt>
                <c:pt idx="2">
                  <c:v>9</c:v>
                </c:pt>
                <c:pt idx="3">
                  <c:v>12</c:v>
                </c:pt>
                <c:pt idx="4">
                  <c:v>38</c:v>
                </c:pt>
                <c:pt idx="5">
                  <c:v>16</c:v>
                </c:pt>
                <c:pt idx="6">
                  <c:v>10</c:v>
                </c:pt>
                <c:pt idx="7">
                  <c:v>4</c:v>
                </c:pt>
                <c:pt idx="8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65340866"/>
        <c:axId val="314075074"/>
      </c:barChart>
      <c:scatterChart>
        <c:scatterStyle val="smoothMarker"/>
        <c:varyColors val="0"/>
        <c:ser>
          <c:idx val="2"/>
          <c:order val="2"/>
          <c:tx>
            <c:strRef>
              <c:f>'[集中报销汇报数据（202006）R.xlsx]6）退回数据分析'!$N$7</c:f>
              <c:strCache>
                <c:ptCount val="1"/>
                <c:pt idx="0">
                  <c:v>总退回率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elete val="1"/>
          </c:dLbls>
          <c:xVal>
            <c:strRef>
              <c:f>'[集中报销汇报数据（202006）R.xlsx]6）退回数据分析'!$K$8:$K$16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xVal>
          <c:yVal>
            <c:numRef>
              <c:f>'[集中报销汇报数据（202006）R.xlsx]6）退回数据分析'!$N$8:$N$16</c:f>
              <c:numCache>
                <c:formatCode>0.00%</c:formatCode>
                <c:ptCount val="9"/>
                <c:pt idx="0">
                  <c:v>0.158567774936061</c:v>
                </c:pt>
                <c:pt idx="1">
                  <c:v>0.333333333333333</c:v>
                </c:pt>
                <c:pt idx="2">
                  <c:v>0.102272727272727</c:v>
                </c:pt>
                <c:pt idx="3">
                  <c:v>0.153846153846154</c:v>
                </c:pt>
                <c:pt idx="4">
                  <c:v>0.161016949152542</c:v>
                </c:pt>
                <c:pt idx="5">
                  <c:v>0.0958083832335329</c:v>
                </c:pt>
                <c:pt idx="6">
                  <c:v>0.123456790123457</c:v>
                </c:pt>
                <c:pt idx="7">
                  <c:v>0.036697247706422</c:v>
                </c:pt>
                <c:pt idx="8">
                  <c:v>0.176470588235294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2729480"/>
        <c:axId val="569609675"/>
      </c:scatterChart>
      <c:catAx>
        <c:axId val="16534086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14075074"/>
        <c:crosses val="autoZero"/>
        <c:auto val="1"/>
        <c:lblAlgn val="ctr"/>
        <c:lblOffset val="100"/>
        <c:noMultiLvlLbl val="0"/>
      </c:catAx>
      <c:valAx>
        <c:axId val="31407507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65340866"/>
        <c:crosses val="autoZero"/>
        <c:crossBetween val="between"/>
      </c:valAx>
      <c:valAx>
        <c:axId val="462729480"/>
        <c:scaling>
          <c:orientation val="minMax"/>
        </c:scaling>
        <c:delete val="1"/>
        <c:axPos val="t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69609675"/>
        <c:crosses val="max"/>
        <c:crossBetween val="midCat"/>
      </c:valAx>
      <c:valAx>
        <c:axId val="569609675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62729480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BCBCBD"/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[集中报销汇报数据（202006）R.xlsx]2020年数据!数据透视表15</c:name>
    <c:fmtId val="-1"/>
  </c:pivotSource>
  <c:chart>
    <c:autoTitleDeleted val="1"/>
    <c:plotArea>
      <c:layout>
        <c:manualLayout>
          <c:layoutTarget val="inner"/>
          <c:xMode val="edge"/>
          <c:yMode val="edge"/>
          <c:x val="0.0582977393478487"/>
          <c:y val="0.174324466407318"/>
          <c:w val="0.893259714553599"/>
          <c:h val="0.7654715592471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'[集中报销汇报数据（202006）R.xlsx]2020年数据'!$B$463:$B$464</c:f>
              <c:strCache>
                <c:ptCount val="1"/>
                <c:pt idx="0">
                  <c:v>杨丽华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cap="none" spc="0" normalizeH="0" baseline="0">
                    <a:solidFill>
                      <a:srgbClr val="FFFFFF"/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'[集中报销汇报数据（202006）R.xlsx]2020年数据'!$A$465:$A$471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'[集中报销汇报数据（202006）R.xlsx]2020年数据'!$B$465:$B$471</c:f>
              <c:numCache>
                <c:formatCode>General</c:formatCode>
                <c:ptCount val="6"/>
                <c:pt idx="0">
                  <c:v>58</c:v>
                </c:pt>
                <c:pt idx="1">
                  <c:v>78</c:v>
                </c:pt>
                <c:pt idx="2">
                  <c:v>111</c:v>
                </c:pt>
                <c:pt idx="3">
                  <c:v>89</c:v>
                </c:pt>
                <c:pt idx="4">
                  <c:v>153</c:v>
                </c:pt>
                <c:pt idx="5">
                  <c:v>117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'[集中报销汇报数据（202006）R.xlsx]2020年数据'!$C$463:$C$464</c:f>
              <c:strCache>
                <c:ptCount val="1"/>
                <c:pt idx="0">
                  <c:v>张蓉蓉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cap="none" spc="0" normalizeH="0" baseline="0">
                    <a:solidFill>
                      <a:srgbClr val="FFFFFF"/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'[集中报销汇报数据（202006）R.xlsx]2020年数据'!$A$465:$A$471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'[集中报销汇报数据（202006）R.xlsx]2020年数据'!$C$465:$C$471</c:f>
              <c:numCache>
                <c:formatCode>General</c:formatCode>
                <c:ptCount val="6"/>
                <c:pt idx="0">
                  <c:v>195</c:v>
                </c:pt>
                <c:pt idx="1">
                  <c:v>41</c:v>
                </c:pt>
                <c:pt idx="2">
                  <c:v>30</c:v>
                </c:pt>
                <c:pt idx="3">
                  <c:v>32</c:v>
                </c:pt>
                <c:pt idx="4">
                  <c:v>118</c:v>
                </c:pt>
                <c:pt idx="5">
                  <c:v>171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7777762"/>
        <c:axId val="176465454"/>
      </c:barChart>
      <c:catAx>
        <c:axId val="69777776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76465454"/>
        <c:crosses val="autoZero"/>
        <c:auto val="1"/>
        <c:lblAlgn val="ctr"/>
        <c:lblOffset val="100"/>
        <c:noMultiLvlLbl val="0"/>
      </c:catAx>
      <c:valAx>
        <c:axId val="17646545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9777776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43574531200339"/>
          <c:y val="0.101423299947285"/>
          <c:w val="0.311049899353745"/>
          <c:h val="0.0315234580917238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BCBCBD"/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[集中报销汇报数据（202006）R.xlsx]2020年数据!数据透视表14</c:name>
    <c:fmtId val="-1"/>
  </c:pivotSource>
  <c:chart>
    <c:autoTitleDeleted val="1"/>
    <c:plotArea>
      <c:layout>
        <c:manualLayout>
          <c:layoutTarget val="inner"/>
          <c:xMode val="edge"/>
          <c:yMode val="edge"/>
          <c:x val="0.0799244411795571"/>
          <c:y val="0.175458835867855"/>
          <c:w val="0.890586630286494"/>
          <c:h val="0.7601887781856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'[集中报销汇报数据（202006）R.xlsx]2020年数据'!$B$438:$B$439</c:f>
              <c:strCache>
                <c:ptCount val="1"/>
                <c:pt idx="0">
                  <c:v>黄晓林</c:v>
                </c:pt>
              </c:strCache>
            </c:strRef>
          </c:tx>
          <c:spPr>
            <a:solidFill>
              <a:srgbClr val="D0C4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cap="none" spc="0" normalizeH="0" baseline="0">
                    <a:solidFill>
                      <a:srgbClr val="FFFFFF"/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'[集中报销汇报数据（202006）R.xlsx]2020年数据'!$A$440:$A$446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'[集中报销汇报数据（202006）R.xlsx]2020年数据'!$B$440:$B$446</c:f>
              <c:numCache>
                <c:formatCode>General</c:formatCode>
                <c:ptCount val="6"/>
                <c:pt idx="0">
                  <c:v>156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'[集中报销汇报数据（202006）R.xlsx]2020年数据'!$C$438:$C$439</c:f>
              <c:strCache>
                <c:ptCount val="1"/>
                <c:pt idx="0">
                  <c:v>杨丽华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cap="none" spc="0" normalizeH="0" baseline="0">
                    <a:solidFill>
                      <a:srgbClr val="FFFFFF"/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'[集中报销汇报数据（202006）R.xlsx]2020年数据'!$A$440:$A$446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'[集中报销汇报数据（202006）R.xlsx]2020年数据'!$C$440:$C$446</c:f>
              <c:numCache>
                <c:formatCode>General</c:formatCode>
                <c:ptCount val="6"/>
                <c:pt idx="0">
                  <c:v>43</c:v>
                </c:pt>
                <c:pt idx="1">
                  <c:v>41</c:v>
                </c:pt>
                <c:pt idx="2">
                  <c:v>30</c:v>
                </c:pt>
                <c:pt idx="3">
                  <c:v>34</c:v>
                </c:pt>
                <c:pt idx="4">
                  <c:v>118</c:v>
                </c:pt>
                <c:pt idx="5">
                  <c:v>171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'[集中报销汇报数据（202006）R.xlsx]2020年数据'!$D$438:$D$439</c:f>
              <c:strCache>
                <c:ptCount val="1"/>
                <c:pt idx="0">
                  <c:v>张蓉蓉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cap="none" spc="0" normalizeH="0" baseline="0">
                    <a:solidFill>
                      <a:srgbClr val="FFFFFF"/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'[集中报销汇报数据（202006）R.xlsx]2020年数据'!$A$440:$A$446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'[集中报销汇报数据（202006）R.xlsx]2020年数据'!$D$440:$D$446</c:f>
              <c:numCache>
                <c:formatCode>General</c:formatCode>
                <c:ptCount val="6"/>
                <c:pt idx="0">
                  <c:v>58</c:v>
                </c:pt>
                <c:pt idx="1">
                  <c:v>78</c:v>
                </c:pt>
                <c:pt idx="2">
                  <c:v>111</c:v>
                </c:pt>
                <c:pt idx="3">
                  <c:v>89</c:v>
                </c:pt>
                <c:pt idx="4">
                  <c:v>153</c:v>
                </c:pt>
                <c:pt idx="5">
                  <c:v>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90664785"/>
        <c:axId val="604712006"/>
      </c:barChart>
      <c:catAx>
        <c:axId val="49066478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04712006"/>
        <c:crosses val="autoZero"/>
        <c:auto val="1"/>
        <c:lblAlgn val="ctr"/>
        <c:lblOffset val="100"/>
        <c:noMultiLvlLbl val="0"/>
      </c:catAx>
      <c:valAx>
        <c:axId val="60471200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9066478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746424602065"/>
          <c:y val="0.10643076137594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BCBCBD"/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[集中报销汇报数据（202006）R.xlsx]2020年数据!数据透视表10</c:name>
    <c:fmtId val="-1"/>
  </c:pivotSource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sz="1800">
                <a:solidFill>
                  <a:schemeClr val="tx1"/>
                </a:solidFill>
              </a:rPr>
              <a:t>2020年上半年</a:t>
            </a:r>
            <a:r>
              <a:rPr sz="1800" b="1">
                <a:solidFill>
                  <a:schemeClr val="tx1"/>
                </a:solidFill>
              </a:rPr>
              <a:t>付款</a:t>
            </a:r>
            <a:r>
              <a:rPr sz="1800">
                <a:solidFill>
                  <a:schemeClr val="tx1"/>
                </a:solidFill>
              </a:rPr>
              <a:t>审批耗时（小时）</a:t>
            </a:r>
            <a:endParaRPr sz="180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740556762910069"/>
          <c:y val="0.104968878573689"/>
          <c:w val="0.903177067163407"/>
          <c:h val="0.794851777613672"/>
        </c:manualLayout>
      </c:layout>
      <c:lineChart>
        <c:grouping val="standard"/>
        <c:varyColors val="0"/>
        <c:ser>
          <c:idx val="0"/>
          <c:order val="0"/>
          <c:tx>
            <c:strRef>
              <c:f>'[集中报销汇报数据（202006）R.xlsx]2020年数据'!$B$389:$B$390</c:f>
              <c:strCache>
                <c:ptCount val="1"/>
                <c:pt idx="0">
                  <c:v>杨丽华</c:v>
                </c:pt>
              </c:strCache>
            </c:strRef>
          </c:tx>
          <c:spPr>
            <a:ln w="28575" cap="rnd">
              <a:solidFill>
                <a:srgbClr val="CC141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C1415"/>
              </a:solidFill>
              <a:ln w="9525">
                <a:solidFill>
                  <a:srgbClr val="CC1415"/>
                </a:solidFill>
              </a:ln>
              <a:effectLst/>
            </c:spPr>
          </c:marker>
          <c:dLbls>
            <c:delete val="1"/>
          </c:dLbls>
          <c:cat>
            <c:strRef>
              <c:f>'[集中报销汇报数据（202006）R.xlsx]2020年数据'!$A$391:$A$397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'[集中报销汇报数据（202006）R.xlsx]2020年数据'!$B$391:$B$397</c:f>
              <c:numCache>
                <c:formatCode>0.00_ </c:formatCode>
                <c:ptCount val="6"/>
                <c:pt idx="0">
                  <c:v>7.27310823761268</c:v>
                </c:pt>
                <c:pt idx="1">
                  <c:v>5.06735042729549</c:v>
                </c:pt>
                <c:pt idx="2">
                  <c:v>9.12809309307832</c:v>
                </c:pt>
                <c:pt idx="3">
                  <c:v>2.76049313359054</c:v>
                </c:pt>
                <c:pt idx="4">
                  <c:v>12.0512908496803</c:v>
                </c:pt>
                <c:pt idx="5">
                  <c:v>4.26975988700218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'[集中报销汇报数据（202006）R.xlsx]2020年数据'!$C$389:$C$390</c:f>
              <c:strCache>
                <c:ptCount val="1"/>
                <c:pt idx="0">
                  <c:v>张蓉蓉</c:v>
                </c:pt>
              </c:strCache>
            </c:strRef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5A5A5"/>
              </a:solidFill>
              <a:ln w="9525">
                <a:solidFill>
                  <a:srgbClr val="A5A5A5"/>
                </a:solidFill>
              </a:ln>
              <a:effectLst/>
            </c:spPr>
          </c:marker>
          <c:dLbls>
            <c:delete val="1"/>
          </c:dLbls>
          <c:cat>
            <c:strRef>
              <c:f>'[集中报销汇报数据（202006）R.xlsx]2020年数据'!$A$391:$A$397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'[集中报销汇报数据（202006）R.xlsx]2020年数据'!$C$391:$C$397</c:f>
              <c:numCache>
                <c:formatCode>0.00_ </c:formatCode>
                <c:ptCount val="6"/>
                <c:pt idx="0">
                  <c:v>8.90028911577722</c:v>
                </c:pt>
                <c:pt idx="1">
                  <c:v>3.01231707319214</c:v>
                </c:pt>
                <c:pt idx="2">
                  <c:v>3.61647222228348</c:v>
                </c:pt>
                <c:pt idx="3">
                  <c:v>3.43202861951431</c:v>
                </c:pt>
                <c:pt idx="4">
                  <c:v>6.98893557423374</c:v>
                </c:pt>
                <c:pt idx="5">
                  <c:v>0.997839147287967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364051"/>
        <c:axId val="244760102"/>
      </c:lineChart>
      <c:catAx>
        <c:axId val="44036405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44760102"/>
        <c:crosses val="autoZero"/>
        <c:auto val="1"/>
        <c:lblAlgn val="ctr"/>
        <c:lblOffset val="100"/>
        <c:noMultiLvlLbl val="0"/>
      </c:catAx>
      <c:valAx>
        <c:axId val="244760102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40364051"/>
        <c:crosses val="autoZero"/>
        <c:crossBetween val="between"/>
      </c:valAx>
      <c:spPr>
        <a:noFill/>
        <a:ln>
          <a:solidFill>
            <a:srgbClr val="BCBCBD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BCBCBD"/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[集中报销汇报数据（202006）R.xlsx]2020年数据!数据透视表9</c:name>
    <c:fmtId val="-1"/>
  </c:pivotSource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sz="1800">
                <a:solidFill>
                  <a:schemeClr val="tx1"/>
                </a:solidFill>
              </a:rPr>
              <a:t>2020年上半年</a:t>
            </a:r>
            <a:r>
              <a:rPr sz="1800" b="1">
                <a:solidFill>
                  <a:schemeClr val="tx1"/>
                </a:solidFill>
              </a:rPr>
              <a:t>稽核</a:t>
            </a:r>
            <a:r>
              <a:rPr sz="1800">
                <a:solidFill>
                  <a:schemeClr val="tx1"/>
                </a:solidFill>
              </a:rPr>
              <a:t>审批耗时（小时）</a:t>
            </a:r>
            <a:endParaRPr sz="180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723081369811753"/>
          <c:y val="0.105063291139241"/>
          <c:w val="0.901691709572344"/>
          <c:h val="0.796350210970464"/>
        </c:manualLayout>
      </c:layout>
      <c:lineChart>
        <c:grouping val="standard"/>
        <c:varyColors val="0"/>
        <c:ser>
          <c:idx val="0"/>
          <c:order val="0"/>
          <c:tx>
            <c:strRef>
              <c:f>'[集中报销汇报数据（202006）R.xlsx]2020年数据'!$B$360:$B$361</c:f>
              <c:strCache>
                <c:ptCount val="1"/>
                <c:pt idx="0">
                  <c:v>黄晓林</c:v>
                </c:pt>
              </c:strCache>
            </c:strRef>
          </c:tx>
          <c:spPr>
            <a:ln w="28575" cap="rnd">
              <a:solidFill>
                <a:srgbClr val="D0C4A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0C4A2"/>
              </a:solidFill>
              <a:ln w="9525">
                <a:solidFill>
                  <a:srgbClr val="D0C4A2"/>
                </a:solidFill>
              </a:ln>
              <a:effectLst/>
            </c:spPr>
          </c:marker>
          <c:dLbls>
            <c:delete val="1"/>
          </c:dLbls>
          <c:cat>
            <c:strRef>
              <c:f>'[集中报销汇报数据（202006）R.xlsx]2020年数据'!$A$362:$A$368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'[集中报销汇报数据（202006）R.xlsx]2020年数据'!$B$362:$B$368</c:f>
              <c:numCache>
                <c:formatCode>0.00_ </c:formatCode>
                <c:ptCount val="6"/>
                <c:pt idx="0">
                  <c:v>16.9746790122192</c:v>
                </c:pt>
                <c:pt idx="1">
                  <c:v>3.50750000041444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'[集中报销汇报数据（202006）R.xlsx]2020年数据'!$C$360:$C$361</c:f>
              <c:strCache>
                <c:ptCount val="1"/>
                <c:pt idx="0">
                  <c:v>杨丽华</c:v>
                </c:pt>
              </c:strCache>
            </c:strRef>
          </c:tx>
          <c:spPr>
            <a:ln w="28575" cap="rnd">
              <a:solidFill>
                <a:srgbClr val="CC141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C1415"/>
              </a:solidFill>
              <a:ln w="9525">
                <a:solidFill>
                  <a:srgbClr val="CC1415"/>
                </a:solidFill>
              </a:ln>
              <a:effectLst/>
            </c:spPr>
          </c:marker>
          <c:dLbls>
            <c:delete val="1"/>
          </c:dLbls>
          <c:cat>
            <c:strRef>
              <c:f>'[集中报销汇报数据（202006）R.xlsx]2020年数据'!$A$362:$A$368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'[集中报销汇报数据（202006）R.xlsx]2020年数据'!$C$362:$C$368</c:f>
              <c:numCache>
                <c:formatCode>0.00_ </c:formatCode>
                <c:ptCount val="6"/>
                <c:pt idx="0">
                  <c:v>10.8720652174911</c:v>
                </c:pt>
                <c:pt idx="1">
                  <c:v>11.5649645391881</c:v>
                </c:pt>
                <c:pt idx="2">
                  <c:v>7.63639660501697</c:v>
                </c:pt>
                <c:pt idx="3">
                  <c:v>12.4516250000088</c:v>
                </c:pt>
                <c:pt idx="4">
                  <c:v>11.1200981620639</c:v>
                </c:pt>
                <c:pt idx="5">
                  <c:v>11.0289881980442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'[集中报销汇报数据（202006）R.xlsx]2020年数据'!$D$360:$D$361</c:f>
              <c:strCache>
                <c:ptCount val="1"/>
                <c:pt idx="0">
                  <c:v>张蓉蓉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elete val="1"/>
          </c:dLbls>
          <c:cat>
            <c:strRef>
              <c:f>'[集中报销汇报数据（202006）R.xlsx]2020年数据'!$A$362:$A$368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'[集中报销汇报数据（202006）R.xlsx]2020年数据'!$D$362:$D$368</c:f>
              <c:numCache>
                <c:formatCode>0.00_ </c:formatCode>
                <c:ptCount val="6"/>
                <c:pt idx="0">
                  <c:v>20.592134259353</c:v>
                </c:pt>
                <c:pt idx="1">
                  <c:v>9.31080212234193</c:v>
                </c:pt>
                <c:pt idx="2">
                  <c:v>13.6729278673823</c:v>
                </c:pt>
                <c:pt idx="3">
                  <c:v>14.3972114347339</c:v>
                </c:pt>
                <c:pt idx="4">
                  <c:v>11.0555291744157</c:v>
                </c:pt>
                <c:pt idx="5">
                  <c:v>8.65680663221851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743296"/>
        <c:axId val="122214358"/>
      </c:lineChart>
      <c:catAx>
        <c:axId val="346743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2214358"/>
        <c:crosses val="autoZero"/>
        <c:auto val="1"/>
        <c:lblAlgn val="ctr"/>
        <c:lblOffset val="100"/>
        <c:noMultiLvlLbl val="0"/>
      </c:catAx>
      <c:valAx>
        <c:axId val="12221435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46743296"/>
        <c:crosses val="autoZero"/>
        <c:crossBetween val="between"/>
      </c:valAx>
      <c:spPr>
        <a:noFill/>
        <a:ln>
          <a:solidFill>
            <a:srgbClr val="BCBCBD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BCBCBD"/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4346647964551"/>
          <c:y val="0.287895523476232"/>
          <c:w val="0.930808547716961"/>
          <c:h val="0.558049722951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'[集中报销汇报数据（202006）R.xlsx]2020年数据'!$S$44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CC141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cap="none" spc="0" normalizeH="0" baseline="0">
                    <a:solidFill>
                      <a:srgbClr val="FFFFFF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'[集中报销汇报数据（202006）R.xlsx]2020年数据'!$R$45:$R$53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'[集中报销汇报数据（202006）R.xlsx]2020年数据'!$S$45:$S$53</c:f>
              <c:numCache>
                <c:formatCode>0.00_ </c:formatCode>
                <c:ptCount val="9"/>
                <c:pt idx="0">
                  <c:v>3.09778136152267</c:v>
                </c:pt>
                <c:pt idx="1">
                  <c:v>7.62575424382521</c:v>
                </c:pt>
                <c:pt idx="2">
                  <c:v>5.04120354215988</c:v>
                </c:pt>
                <c:pt idx="3">
                  <c:v>3.86791205052524</c:v>
                </c:pt>
                <c:pt idx="4">
                  <c:v>4.58544814860318</c:v>
                </c:pt>
                <c:pt idx="5">
                  <c:v>4.24234479831804</c:v>
                </c:pt>
                <c:pt idx="6">
                  <c:v>2.71745534800561</c:v>
                </c:pt>
                <c:pt idx="7">
                  <c:v>2.69578991735356</c:v>
                </c:pt>
                <c:pt idx="8">
                  <c:v>7.81590795688395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73922976"/>
        <c:axId val="-1373930592"/>
      </c:barChart>
      <c:lineChart>
        <c:grouping val="standard"/>
        <c:varyColors val="0"/>
        <c:ser>
          <c:idx val="1"/>
          <c:order val="1"/>
          <c:tx>
            <c:strRef>
              <c:f>'[集中报销汇报数据（202006）R.xlsx]2020年数据'!$T$44</c:f>
              <c:strCache>
                <c:ptCount val="1"/>
                <c:pt idx="0">
                  <c:v>2020年各公司平均值</c:v>
                </c:pt>
              </c:strCache>
            </c:strRef>
          </c:tx>
          <c:spPr>
            <a:ln w="28575" cap="rnd" cmpd="sng" algn="ctr">
              <a:solidFill>
                <a:srgbClr val="D0C4A2"/>
              </a:solidFill>
              <a:prstDash val="solid"/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'[集中报销汇报数据（202006）R.xlsx]2020年数据'!$R$45:$R$53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'[集中报销汇报数据（202006）R.xlsx]2020年数据'!$T$45:$T$53</c:f>
              <c:numCache>
                <c:formatCode>0.00_ </c:formatCode>
                <c:ptCount val="9"/>
                <c:pt idx="0">
                  <c:v>4.56798776324843</c:v>
                </c:pt>
                <c:pt idx="1">
                  <c:v>7.28534355709987</c:v>
                </c:pt>
                <c:pt idx="2">
                  <c:v>5.28577384923643</c:v>
                </c:pt>
                <c:pt idx="3">
                  <c:v>5.40565762612979</c:v>
                </c:pt>
                <c:pt idx="4">
                  <c:v>5.02902277268401</c:v>
                </c:pt>
                <c:pt idx="5">
                  <c:v>3.64829076508544</c:v>
                </c:pt>
                <c:pt idx="6">
                  <c:v>3.5946733640946</c:v>
                </c:pt>
                <c:pt idx="7">
                  <c:v>3.02978456140208</c:v>
                </c:pt>
                <c:pt idx="8">
                  <c:v>6.646254489954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'[集中报销汇报数据（202006）R.xlsx]2020年数据'!$U$44</c:f>
              <c:strCache>
                <c:ptCount val="1"/>
                <c:pt idx="0">
                  <c:v>标准</c:v>
                </c:pt>
              </c:strCache>
            </c:strRef>
          </c:tx>
          <c:spPr>
            <a:ln w="28575" cap="rnd" cmpd="sng" algn="ctr">
              <a:solidFill>
                <a:srgbClr val="C00000"/>
              </a:solidFill>
              <a:prstDash val="dash"/>
              <a:round/>
            </a:ln>
          </c:spPr>
          <c:marker>
            <c:symbol val="none"/>
          </c:marker>
          <c:dLbls>
            <c:delete val="1"/>
          </c:dLbls>
          <c:cat>
            <c:strRef>
              <c:f>'[集中报销汇报数据（202006）R.xlsx]2020年数据'!$R$45:$R$53</c:f>
              <c:strCache>
                <c:ptCount val="9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</c:strCache>
            </c:strRef>
          </c:cat>
          <c:val>
            <c:numRef>
              <c:f>'[集中报销汇报数据（202006）R.xlsx]2020年数据'!$U$45:$U$53</c:f>
              <c:numCache>
                <c:formatCode>General</c:formatCode>
                <c:ptCount val="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-1373922976"/>
        <c:axId val="-1373930592"/>
      </c:lineChart>
      <c:scatterChart>
        <c:scatterStyle val="smoothMarker"/>
        <c:varyColors val="0"/>
        <c:ser>
          <c:idx val="3"/>
          <c:order val="3"/>
          <c:tx>
            <c:strRef>
              <c:f>'[集中报销汇报数据（202006）R.xlsx]2020年数据'!$V$44</c:f>
              <c:strCache>
                <c:ptCount val="1"/>
                <c:pt idx="0">
                  <c:v>2020年平均耗时</c:v>
                </c:pt>
              </c:strCache>
            </c:strRef>
          </c:tx>
          <c:spPr>
            <a:ln w="28575" cap="rnd" cmpd="sng" algn="ctr">
              <a:solidFill>
                <a:schemeClr val="accent3">
                  <a:lumMod val="75000"/>
                </a:schemeClr>
              </a:solidFill>
              <a:prstDash val="solid"/>
              <a:round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0443612271352441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xVal>
            <c:numRef>
              <c:f>'[集中报销汇报数据（202006）R.xlsx]2020年数据'!$R$45:$R$53</c:f>
              <c:numCache>
                <c:formatCode>General</c:formatCode>
                <c:ptCount val="0"/>
              </c:numCache>
            </c:numRef>
          </c:xVal>
          <c:yVal>
            <c:numRef>
              <c:f>'[集中报销汇报数据（202006）R.xlsx]2020年数据'!$V$45:$V$53</c:f>
              <c:numCache>
                <c:formatCode>0.00_ </c:formatCode>
                <c:ptCount val="9"/>
                <c:pt idx="0">
                  <c:v>4.83</c:v>
                </c:pt>
                <c:pt idx="1">
                  <c:v>4.83</c:v>
                </c:pt>
                <c:pt idx="2">
                  <c:v>4.83</c:v>
                </c:pt>
                <c:pt idx="3">
                  <c:v>4.83</c:v>
                </c:pt>
                <c:pt idx="4">
                  <c:v>4.83</c:v>
                </c:pt>
                <c:pt idx="5">
                  <c:v>4.83</c:v>
                </c:pt>
                <c:pt idx="6">
                  <c:v>4.83</c:v>
                </c:pt>
                <c:pt idx="7">
                  <c:v>4.83</c:v>
                </c:pt>
                <c:pt idx="8">
                  <c:v>4.83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73922976"/>
        <c:axId val="-1373930592"/>
      </c:scatterChart>
      <c:catAx>
        <c:axId val="-1373922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-1373930592"/>
        <c:crosses val="autoZero"/>
        <c:auto val="1"/>
        <c:lblAlgn val="ctr"/>
        <c:lblOffset val="100"/>
        <c:noMultiLvlLbl val="0"/>
      </c:catAx>
      <c:valAx>
        <c:axId val="-137393059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BCBCBD"/>
              </a:solidFill>
              <a:prstDash val="solid"/>
              <a:round/>
            </a:ln>
          </c:spPr>
        </c:majorGridlines>
        <c:numFmt formatCode="0.00_ 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-1373922976"/>
        <c:crosses val="autoZero"/>
        <c:crossBetween val="between"/>
      </c:valAx>
      <c:spPr>
        <a:ln>
          <a:solidFill>
            <a:srgbClr val="BCBCBD"/>
          </a:solidFill>
        </a:ln>
      </c:spPr>
    </c:plotArea>
    <c:legend>
      <c:legendPos val="t"/>
      <c:layout>
        <c:manualLayout>
          <c:xMode val="edge"/>
          <c:yMode val="edge"/>
          <c:x val="0.231246984815157"/>
          <c:y val="0.174663167104112"/>
          <c:w val="0.569894694337297"/>
          <c:h val="0.0811803070070787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ln>
      <a:solidFill>
        <a:srgbClr val="BCBCBD"/>
      </a:solidFill>
    </a:ln>
  </c:spPr>
  <c:txPr>
    <a:bodyPr/>
    <a:lstStyle/>
    <a:p>
      <a:pPr>
        <a:defRPr lang="zh-CN"/>
      </a:pPr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 dirty="0">
                <a:solidFill>
                  <a:schemeClr val="tx1"/>
                </a:solidFill>
              </a:rPr>
              <a:t>2020</a:t>
            </a:r>
            <a:r>
              <a:rPr lang="zh-CN" altLang="en-US" sz="1800" dirty="0">
                <a:solidFill>
                  <a:schemeClr val="tx1"/>
                </a:solidFill>
              </a:rPr>
              <a:t>年上半年全公司各节点审批耗时（小时）</a:t>
            </a:r>
            <a:endParaRPr lang="zh-CN" altLang="en-US" sz="18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'[集中报销汇报数据（202006）R.xlsx]2020年数据'!$L$30</c:f>
              <c:strCache>
                <c:ptCount val="1"/>
                <c:pt idx="0">
                  <c:v>2020年1月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'[集中报销汇报数据（202006）R.xlsx]2020年数据'!$J$31:$J$38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3.3-部门经理审批</c:v>
                </c:pt>
                <c:pt idx="3">
                  <c:v>4-财务经理审批</c:v>
                </c:pt>
                <c:pt idx="4">
                  <c:v>5.1-主管高管审批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'[集中报销汇报数据（202006）R.xlsx]2020年数据'!$L$31:$L$38</c:f>
              <c:numCache>
                <c:formatCode>0.00_ </c:formatCode>
                <c:ptCount val="8"/>
                <c:pt idx="0">
                  <c:v>9.62103276353123</c:v>
                </c:pt>
                <c:pt idx="1">
                  <c:v>12.5745611916061</c:v>
                </c:pt>
                <c:pt idx="2">
                  <c:v>9.13834376188604</c:v>
                </c:pt>
                <c:pt idx="3">
                  <c:v>8.25998223519229</c:v>
                </c:pt>
                <c:pt idx="4">
                  <c:v>5.22426131688084</c:v>
                </c:pt>
                <c:pt idx="5">
                  <c:v>10.1089024389785</c:v>
                </c:pt>
                <c:pt idx="6">
                  <c:v>16.8857127700182</c:v>
                </c:pt>
                <c:pt idx="7">
                  <c:v>9.24822331166224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'[集中报销汇报数据（202006）R.xlsx]2020年数据'!$M$30</c:f>
              <c:strCache>
                <c:ptCount val="1"/>
                <c:pt idx="0">
                  <c:v>2020年2月</c:v>
                </c:pt>
              </c:strCache>
            </c:strRef>
          </c:tx>
          <c:spPr>
            <a:solidFill>
              <a:srgbClr val="80838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'[集中报销汇报数据（202006）R.xlsx]2020年数据'!$J$31:$J$38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3.3-部门经理审批</c:v>
                </c:pt>
                <c:pt idx="3">
                  <c:v>4-财务经理审批</c:v>
                </c:pt>
                <c:pt idx="4">
                  <c:v>5.1-主管高管审批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'[集中报销汇报数据（202006）R.xlsx]2020年数据'!$M$31:$M$38</c:f>
              <c:numCache>
                <c:formatCode>0.00_ </c:formatCode>
                <c:ptCount val="8"/>
                <c:pt idx="0">
                  <c:v>8.20832594560318</c:v>
                </c:pt>
                <c:pt idx="1">
                  <c:v>17.7079646313382</c:v>
                </c:pt>
                <c:pt idx="2">
                  <c:v>15.3294444443833</c:v>
                </c:pt>
                <c:pt idx="3">
                  <c:v>16.3246246246523</c:v>
                </c:pt>
                <c:pt idx="4">
                  <c:v>10.3043615984436</c:v>
                </c:pt>
                <c:pt idx="5">
                  <c:v>8.67441506410027</c:v>
                </c:pt>
                <c:pt idx="6">
                  <c:v>9.92412669870461</c:v>
                </c:pt>
                <c:pt idx="7">
                  <c:v>4.35931372546157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'[集中报销汇报数据（202006）R.xlsx]2020年数据'!$N$30</c:f>
              <c:strCache>
                <c:ptCount val="1"/>
                <c:pt idx="0">
                  <c:v>2020年3月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'[集中报销汇报数据（202006）R.xlsx]2020年数据'!$J$31:$J$38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3.3-部门经理审批</c:v>
                </c:pt>
                <c:pt idx="3">
                  <c:v>4-财务经理审批</c:v>
                </c:pt>
                <c:pt idx="4">
                  <c:v>5.1-主管高管审批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'[集中报销汇报数据（202006）R.xlsx]2020年数据'!$N$31:$N$38</c:f>
              <c:numCache>
                <c:formatCode>0.00_ </c:formatCode>
                <c:ptCount val="8"/>
                <c:pt idx="0">
                  <c:v>14.9908634992387</c:v>
                </c:pt>
                <c:pt idx="1">
                  <c:v>17.0320470290323</c:v>
                </c:pt>
                <c:pt idx="2">
                  <c:v>20.9673974116228</c:v>
                </c:pt>
                <c:pt idx="3">
                  <c:v>26.3618393393864</c:v>
                </c:pt>
                <c:pt idx="4">
                  <c:v>14.0229214560622</c:v>
                </c:pt>
                <c:pt idx="5">
                  <c:v>13.1637187009406</c:v>
                </c:pt>
                <c:pt idx="6">
                  <c:v>12.3147083333501</c:v>
                </c:pt>
                <c:pt idx="7">
                  <c:v>7.95540780141984</c:v>
                </c:pt>
              </c:numCache>
            </c:numRef>
          </c:val>
        </c:ser>
        <c:ser>
          <c:idx val="4"/>
          <c:order val="4"/>
          <c:tx>
            <c:strRef>
              <c:f>'[集中报销汇报数据（202006）R.xlsx]2020年数据'!$O$30</c:f>
              <c:strCache>
                <c:ptCount val="1"/>
                <c:pt idx="0">
                  <c:v>2020年4月</c:v>
                </c:pt>
              </c:strCache>
            </c:strRef>
          </c:tx>
          <c:spPr>
            <a:solidFill>
              <a:srgbClr val="D59B9A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'[集中报销汇报数据（202006）R.xlsx]2020年数据'!$J$31:$J$38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3.3-部门经理审批</c:v>
                </c:pt>
                <c:pt idx="3">
                  <c:v>4-财务经理审批</c:v>
                </c:pt>
                <c:pt idx="4">
                  <c:v>5.1-主管高管审批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'[集中报销汇报数据（202006）R.xlsx]2020年数据'!$O$31:$O$38</c:f>
              <c:numCache>
                <c:formatCode>0.00_ </c:formatCode>
                <c:ptCount val="8"/>
                <c:pt idx="0">
                  <c:v>21.4186263736254</c:v>
                </c:pt>
                <c:pt idx="1">
                  <c:v>21.4888157894739</c:v>
                </c:pt>
                <c:pt idx="2">
                  <c:v>13.0956648745544</c:v>
                </c:pt>
                <c:pt idx="3">
                  <c:v>19.7990252976207</c:v>
                </c:pt>
                <c:pt idx="4">
                  <c:v>7.72702469135402</c:v>
                </c:pt>
                <c:pt idx="5">
                  <c:v>10.3277522935788</c:v>
                </c:pt>
                <c:pt idx="6">
                  <c:v>13.8529914529926</c:v>
                </c:pt>
                <c:pt idx="7">
                  <c:v>2.91907859078705</c:v>
                </c:pt>
              </c:numCache>
            </c:numRef>
          </c:val>
        </c:ser>
        <c:ser>
          <c:idx val="5"/>
          <c:order val="5"/>
          <c:tx>
            <c:strRef>
              <c:f>'[集中报销汇报数据（202006）R.xlsx]2020年数据'!$P$30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D0C4A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'[集中报销汇报数据（202006）R.xlsx]2020年数据'!$J$31:$J$38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3.3-部门经理审批</c:v>
                </c:pt>
                <c:pt idx="3">
                  <c:v>4-财务经理审批</c:v>
                </c:pt>
                <c:pt idx="4">
                  <c:v>5.1-主管高管审批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'[集中报销汇报数据（202006）R.xlsx]2020年数据'!$P$31:$P$38</c:f>
              <c:numCache>
                <c:formatCode>0.00_ </c:formatCode>
                <c:ptCount val="8"/>
                <c:pt idx="0">
                  <c:v>18.4858864165222</c:v>
                </c:pt>
                <c:pt idx="1">
                  <c:v>19.8051390788856</c:v>
                </c:pt>
                <c:pt idx="2">
                  <c:v>9.63241472475777</c:v>
                </c:pt>
                <c:pt idx="3">
                  <c:v>24.459470702039</c:v>
                </c:pt>
                <c:pt idx="4">
                  <c:v>8.95069664903262</c:v>
                </c:pt>
                <c:pt idx="5">
                  <c:v>15.247791327918</c:v>
                </c:pt>
                <c:pt idx="6">
                  <c:v>11.0830537749196</c:v>
                </c:pt>
                <c:pt idx="7">
                  <c:v>9.81500508751053</c:v>
                </c:pt>
              </c:numCache>
            </c:numRef>
          </c:val>
        </c:ser>
        <c:ser>
          <c:idx val="6"/>
          <c:order val="6"/>
          <c:tx>
            <c:strRef>
              <c:f>'[集中报销汇报数据（202006）R.xlsx]2020年数据'!$Q$30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'[集中报销汇报数据（202006）R.xlsx]2020年数据'!$J$31:$J$38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3.3-部门经理审批</c:v>
                </c:pt>
                <c:pt idx="3">
                  <c:v>4-财务经理审批</c:v>
                </c:pt>
                <c:pt idx="4">
                  <c:v>5.1-主管高管审批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'[集中报销汇报数据（202006）R.xlsx]2020年数据'!$Q$31:$Q$38</c:f>
              <c:numCache>
                <c:formatCode>0.00_ </c:formatCode>
                <c:ptCount val="8"/>
                <c:pt idx="0">
                  <c:v>10.1974029629584</c:v>
                </c:pt>
                <c:pt idx="1">
                  <c:v>18.2921849148448</c:v>
                </c:pt>
                <c:pt idx="2">
                  <c:v>12.1944031084682</c:v>
                </c:pt>
                <c:pt idx="3">
                  <c:v>11.568110754981</c:v>
                </c:pt>
                <c:pt idx="4">
                  <c:v>7.08940307327337</c:v>
                </c:pt>
                <c:pt idx="5">
                  <c:v>13.2903896103883</c:v>
                </c:pt>
                <c:pt idx="6">
                  <c:v>10.0786421670147</c:v>
                </c:pt>
                <c:pt idx="7">
                  <c:v>2.47825627853836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8979532"/>
        <c:axId val="886043544"/>
      </c:barChart>
      <c:lineChart>
        <c:grouping val="standard"/>
        <c:varyColors val="0"/>
        <c:ser>
          <c:idx val="0"/>
          <c:order val="0"/>
          <c:tx>
            <c:strRef>
              <c:f>'[集中报销汇报数据（202006）R.xlsx]2020年数据'!$K$30</c:f>
              <c:strCache>
                <c:ptCount val="1"/>
                <c:pt idx="0">
                  <c:v>2020年平均值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'[集中报销汇报数据（202006）R.xlsx]2020年数据'!$J$31:$J$38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3.3-部门经理审批</c:v>
                </c:pt>
                <c:pt idx="3">
                  <c:v>4-财务经理审批</c:v>
                </c:pt>
                <c:pt idx="4">
                  <c:v>5.1-主管高管审批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'[集中报销汇报数据（202006）R.xlsx]2020年数据'!$K$31:$K$38</c:f>
              <c:numCache>
                <c:formatCode>0.00_ </c:formatCode>
                <c:ptCount val="8"/>
                <c:pt idx="0">
                  <c:v>13.8203563269132</c:v>
                </c:pt>
                <c:pt idx="1">
                  <c:v>17.8167854391968</c:v>
                </c:pt>
                <c:pt idx="2">
                  <c:v>13.3929447209454</c:v>
                </c:pt>
                <c:pt idx="3">
                  <c:v>17.7955088256453</c:v>
                </c:pt>
                <c:pt idx="4">
                  <c:v>8.88644479750778</c:v>
                </c:pt>
                <c:pt idx="5">
                  <c:v>11.8021615726507</c:v>
                </c:pt>
                <c:pt idx="6">
                  <c:v>12.3565391995</c:v>
                </c:pt>
                <c:pt idx="7">
                  <c:v>6.12921413256327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'[集中报销汇报数据（202006）R.xlsx]2020年数据'!$R$30</c:f>
              <c:strCache>
                <c:ptCount val="1"/>
                <c:pt idx="0">
                  <c:v>标准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'[集中报销汇报数据（202006）R.xlsx]2020年数据'!$J$31:$J$38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3.3-部门经理审批</c:v>
                </c:pt>
                <c:pt idx="3">
                  <c:v>4-财务经理审批</c:v>
                </c:pt>
                <c:pt idx="4">
                  <c:v>5.1-主管高管审批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'[集中报销汇报数据（202006）R.xlsx]2020年数据'!$R$31:$R$38</c:f>
              <c:numCache>
                <c:formatCode>0.00_ </c:formatCode>
                <c:ptCount val="8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298979532"/>
        <c:axId val="886043544"/>
      </c:lineChart>
      <c:catAx>
        <c:axId val="2989795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86043544"/>
        <c:crosses val="autoZero"/>
        <c:auto val="1"/>
        <c:lblAlgn val="ctr"/>
        <c:lblOffset val="100"/>
        <c:noMultiLvlLbl val="0"/>
      </c:catAx>
      <c:valAx>
        <c:axId val="886043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989795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BCBCBD"/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2020</a:t>
            </a:r>
            <a:r>
              <a:rPr lang="zh-CN" altLang="en-US"/>
              <a:t>年上半年总部各节点审批耗时（小时）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846574190836486"/>
          <c:y val="0.15842862412394"/>
          <c:w val="0.892223623371164"/>
          <c:h val="0.4488011803762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'[集中报销汇报数据（202006）R.xlsx]5）输出表-汇总（工作时长）'!$J$272</c:f>
              <c:strCache>
                <c:ptCount val="1"/>
                <c:pt idx="0">
                  <c:v>2020年1月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'[集中报销汇报数据（202006）R.xlsx]5）输出表-汇总（工作时长）'!$I$273:$I$278</c:f>
              <c:strCache>
                <c:ptCount val="6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</c:v>
                </c:pt>
                <c:pt idx="3">
                  <c:v>5.1-成本中心分管/主管高管</c:v>
                </c:pt>
                <c:pt idx="4">
                  <c:v>6-报销中心稽核</c:v>
                </c:pt>
                <c:pt idx="5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'[集中报销汇报数据（202006）R.xlsx]5）输出表-汇总（工作时长）'!$J$273:$J$278</c:f>
              <c:numCache>
                <c:formatCode>0.00_ </c:formatCode>
                <c:ptCount val="6"/>
                <c:pt idx="0">
                  <c:v>9.58530222225236</c:v>
                </c:pt>
                <c:pt idx="1">
                  <c:v>17.5762913907321</c:v>
                </c:pt>
                <c:pt idx="2">
                  <c:v>3.20195175429782</c:v>
                </c:pt>
                <c:pt idx="3">
                  <c:v>5.3930604288762</c:v>
                </c:pt>
                <c:pt idx="4">
                  <c:v>18.5543713450315</c:v>
                </c:pt>
                <c:pt idx="5">
                  <c:v>8.14696808509898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'[集中报销汇报数据（202006）R.xlsx]5）输出表-汇总（工作时长）'!$K$272</c:f>
              <c:strCache>
                <c:ptCount val="1"/>
                <c:pt idx="0">
                  <c:v>2020年2月</c:v>
                </c:pt>
              </c:strCache>
            </c:strRef>
          </c:tx>
          <c:spPr>
            <a:solidFill>
              <a:srgbClr val="80838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'[集中报销汇报数据（202006）R.xlsx]5）输出表-汇总（工作时长）'!$I$273:$I$278</c:f>
              <c:strCache>
                <c:ptCount val="6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</c:v>
                </c:pt>
                <c:pt idx="3">
                  <c:v>5.1-成本中心分管/主管高管</c:v>
                </c:pt>
                <c:pt idx="4">
                  <c:v>6-报销中心稽核</c:v>
                </c:pt>
                <c:pt idx="5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'[集中报销汇报数据（202006）R.xlsx]5）输出表-汇总（工作时长）'!$K$273:$K$278</c:f>
              <c:numCache>
                <c:formatCode>0.00_ </c:formatCode>
                <c:ptCount val="6"/>
                <c:pt idx="0">
                  <c:v>2.08388888879298</c:v>
                </c:pt>
                <c:pt idx="1">
                  <c:v>41.6045795798277</c:v>
                </c:pt>
                <c:pt idx="2">
                  <c:v>5.71132183885844</c:v>
                </c:pt>
                <c:pt idx="3">
                  <c:v>3.73469348655861</c:v>
                </c:pt>
                <c:pt idx="4">
                  <c:v>10.6710440613578</c:v>
                </c:pt>
                <c:pt idx="5">
                  <c:v>2.15926282061935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'[集中报销汇报数据（202006）R.xlsx]5）输出表-汇总（工作时长）'!$L$272</c:f>
              <c:strCache>
                <c:ptCount val="1"/>
                <c:pt idx="0">
                  <c:v>2020年3月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'[集中报销汇报数据（202006）R.xlsx]5）输出表-汇总（工作时长）'!$I$273:$I$278</c:f>
              <c:strCache>
                <c:ptCount val="6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</c:v>
                </c:pt>
                <c:pt idx="3">
                  <c:v>5.1-成本中心分管/主管高管</c:v>
                </c:pt>
                <c:pt idx="4">
                  <c:v>6-报销中心稽核</c:v>
                </c:pt>
                <c:pt idx="5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'[集中报销汇报数据（202006）R.xlsx]5）输出表-汇总（工作时长）'!$L$273:$L$278</c:f>
              <c:numCache>
                <c:formatCode>0.00_ </c:formatCode>
                <c:ptCount val="6"/>
                <c:pt idx="0">
                  <c:v>14.4506296296371</c:v>
                </c:pt>
                <c:pt idx="1">
                  <c:v>72.3218434343633</c:v>
                </c:pt>
                <c:pt idx="2">
                  <c:v>5.18398148149718</c:v>
                </c:pt>
                <c:pt idx="3">
                  <c:v>17.2287037038186</c:v>
                </c:pt>
                <c:pt idx="4">
                  <c:v>9.79689814797893</c:v>
                </c:pt>
                <c:pt idx="5">
                  <c:v>3.94688271606962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'[集中报销汇报数据（202006）R.xlsx]5）输出表-汇总（工作时长）'!$M$272</c:f>
              <c:strCache>
                <c:ptCount val="1"/>
                <c:pt idx="0">
                  <c:v>2020年4月</c:v>
                </c:pt>
              </c:strCache>
            </c:strRef>
          </c:tx>
          <c:spPr>
            <a:solidFill>
              <a:srgbClr val="D59B9A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'[集中报销汇报数据（202006）R.xlsx]5）输出表-汇总（工作时长）'!$I$273:$I$278</c:f>
              <c:strCache>
                <c:ptCount val="6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</c:v>
                </c:pt>
                <c:pt idx="3">
                  <c:v>5.1-成本中心分管/主管高管</c:v>
                </c:pt>
                <c:pt idx="4">
                  <c:v>6-报销中心稽核</c:v>
                </c:pt>
                <c:pt idx="5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'[集中报销汇报数据（202006）R.xlsx]5）输出表-汇总（工作时长）'!$M$273:$M$278</c:f>
              <c:numCache>
                <c:formatCode>0.00_ </c:formatCode>
                <c:ptCount val="6"/>
                <c:pt idx="0">
                  <c:v>7.24452380951926</c:v>
                </c:pt>
                <c:pt idx="1">
                  <c:v>78.5755492424307</c:v>
                </c:pt>
                <c:pt idx="2">
                  <c:v>8.70696236559888</c:v>
                </c:pt>
                <c:pt idx="3">
                  <c:v>8.0089814814726</c:v>
                </c:pt>
                <c:pt idx="4">
                  <c:v>13.1602688172134</c:v>
                </c:pt>
                <c:pt idx="5">
                  <c:v>3.8624879226782</c:v>
                </c:pt>
              </c:numCache>
            </c:numRef>
          </c:val>
        </c:ser>
        <c:ser>
          <c:idx val="4"/>
          <c:order val="4"/>
          <c:tx>
            <c:strRef>
              <c:f>'[集中报销汇报数据（202006）R.xlsx]5）输出表-汇总（工作时长）'!$N$272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D0C4A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'[集中报销汇报数据（202006）R.xlsx]5）输出表-汇总（工作时长）'!$I$273:$I$278</c:f>
              <c:strCache>
                <c:ptCount val="6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</c:v>
                </c:pt>
                <c:pt idx="3">
                  <c:v>5.1-成本中心分管/主管高管</c:v>
                </c:pt>
                <c:pt idx="4">
                  <c:v>6-报销中心稽核</c:v>
                </c:pt>
                <c:pt idx="5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'[集中报销汇报数据（202006）R.xlsx]5）输出表-汇总（工作时长）'!$N$273:$N$278</c:f>
              <c:numCache>
                <c:formatCode>0.00_ </c:formatCode>
                <c:ptCount val="6"/>
                <c:pt idx="0">
                  <c:v>28.3294545454555</c:v>
                </c:pt>
                <c:pt idx="1">
                  <c:v>35.0395924407969</c:v>
                </c:pt>
                <c:pt idx="2">
                  <c:v>4.24372061966054</c:v>
                </c:pt>
                <c:pt idx="3">
                  <c:v>9.5305500550093</c:v>
                </c:pt>
                <c:pt idx="4">
                  <c:v>11.0733737863998</c:v>
                </c:pt>
                <c:pt idx="5">
                  <c:v>7.52189613526697</c:v>
                </c:pt>
              </c:numCache>
            </c:numRef>
          </c:val>
        </c:ser>
        <c:ser>
          <c:idx val="5"/>
          <c:order val="5"/>
          <c:tx>
            <c:strRef>
              <c:f>'[集中报销汇报数据（202006）R.xlsx]5）输出表-汇总（工作时长）'!$O$272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'[集中报销汇报数据（202006）R.xlsx]5）输出表-汇总（工作时长）'!$I$273:$I$278</c:f>
              <c:strCache>
                <c:ptCount val="6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</c:v>
                </c:pt>
                <c:pt idx="3">
                  <c:v>5.1-成本中心分管/主管高管</c:v>
                </c:pt>
                <c:pt idx="4">
                  <c:v>6-报销中心稽核</c:v>
                </c:pt>
                <c:pt idx="5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'[集中报销汇报数据（202006）R.xlsx]5）输出表-汇总（工作时长）'!$O$273:$O$278</c:f>
              <c:numCache>
                <c:formatCode>0.00_ </c:formatCode>
                <c:ptCount val="6"/>
                <c:pt idx="0">
                  <c:v>4.47909163473303</c:v>
                </c:pt>
                <c:pt idx="1">
                  <c:v>27.7701986183143</c:v>
                </c:pt>
                <c:pt idx="2">
                  <c:v>10.1296902356902</c:v>
                </c:pt>
                <c:pt idx="3">
                  <c:v>6.39347989092141</c:v>
                </c:pt>
                <c:pt idx="4">
                  <c:v>10.8524695121969</c:v>
                </c:pt>
                <c:pt idx="5">
                  <c:v>1.06261526833155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255518"/>
        <c:axId val="262018809"/>
      </c:barChart>
      <c:lineChart>
        <c:grouping val="standard"/>
        <c:varyColors val="0"/>
        <c:ser>
          <c:idx val="6"/>
          <c:order val="6"/>
          <c:tx>
            <c:strRef>
              <c:f>'[集中报销汇报数据（202006）R.xlsx]5）输出表-汇总（工作时长）'!$P$272</c:f>
              <c:strCache>
                <c:ptCount val="1"/>
                <c:pt idx="0">
                  <c:v>各节点平均耗时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'[集中报销汇报数据（202006）R.xlsx]5）输出表-汇总（工作时长）'!$I$273:$I$278</c:f>
              <c:strCache>
                <c:ptCount val="6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</c:v>
                </c:pt>
                <c:pt idx="3">
                  <c:v>5.1-成本中心分管/主管高管</c:v>
                </c:pt>
                <c:pt idx="4">
                  <c:v>6-报销中心稽核</c:v>
                </c:pt>
                <c:pt idx="5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'[集中报销汇报数据（202006）R.xlsx]5）输出表-汇总（工作时长）'!$P$273:$P$278</c:f>
              <c:numCache>
                <c:formatCode>0.00_ </c:formatCode>
                <c:ptCount val="6"/>
                <c:pt idx="0">
                  <c:v>11.0288151217317</c:v>
                </c:pt>
                <c:pt idx="1">
                  <c:v>45.4813424510775</c:v>
                </c:pt>
                <c:pt idx="2">
                  <c:v>6.19627138260051</c:v>
                </c:pt>
                <c:pt idx="3">
                  <c:v>8.38157817444279</c:v>
                </c:pt>
                <c:pt idx="4">
                  <c:v>12.3514042783631</c:v>
                </c:pt>
                <c:pt idx="5">
                  <c:v>4.45001882467745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190255518"/>
        <c:axId val="262018809"/>
      </c:lineChart>
      <c:catAx>
        <c:axId val="19025551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62018809"/>
        <c:crosses val="autoZero"/>
        <c:auto val="1"/>
        <c:lblAlgn val="ctr"/>
        <c:lblOffset val="100"/>
        <c:noMultiLvlLbl val="0"/>
      </c:catAx>
      <c:valAx>
        <c:axId val="26201880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9025551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BCBCBD"/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2020</a:t>
            </a:r>
            <a:r>
              <a:rPr lang="zh-CN" altLang="en-US"/>
              <a:t>年上半年总部平均归档耗时（天）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'[集中报销汇报数据（202006）R.xlsx]5）输出表-汇总（工作时长）'!$R$273</c:f>
              <c:strCache>
                <c:ptCount val="1"/>
                <c:pt idx="0">
                  <c:v>总部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</c:dLbl>
            <c:dLbl>
              <c:idx val="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'[集中报销汇报数据（202006）R.xlsx]5）输出表-汇总（工作时长）'!$S$272:$X$272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'[集中报销汇报数据（202006）R.xlsx]5）输出表-汇总（工作时长）'!$S$273:$X$273</c:f>
              <c:numCache>
                <c:formatCode>0.00_ </c:formatCode>
                <c:ptCount val="6"/>
                <c:pt idx="0">
                  <c:v>3.39194494217129</c:v>
                </c:pt>
                <c:pt idx="1">
                  <c:v>4.36691836148727</c:v>
                </c:pt>
                <c:pt idx="2">
                  <c:v>6.11346659885993</c:v>
                </c:pt>
                <c:pt idx="3">
                  <c:v>5.91202231432265</c:v>
                </c:pt>
                <c:pt idx="4">
                  <c:v>4.52579300112674</c:v>
                </c:pt>
                <c:pt idx="5">
                  <c:v>3.09778136152267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3623745"/>
        <c:axId val="19328431"/>
      </c:barChart>
      <c:lineChart>
        <c:grouping val="standard"/>
        <c:varyColors val="0"/>
        <c:ser>
          <c:idx val="1"/>
          <c:order val="1"/>
          <c:tx>
            <c:strRef>
              <c:f>'[集中报销汇报数据（202006）R.xlsx]5）输出表-汇总（工作时长）'!$R$274</c:f>
              <c:strCache>
                <c:ptCount val="1"/>
                <c:pt idx="0">
                  <c:v>全公司平均归档耗时</c:v>
                </c:pt>
              </c:strCache>
            </c:strRef>
          </c:tx>
          <c:spPr>
            <a:ln w="28575" cap="rnd">
              <a:solidFill>
                <a:srgbClr val="D0C4A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0C4A2"/>
              </a:solidFill>
              <a:ln w="9525">
                <a:solidFill>
                  <a:srgbClr val="D0C4A2"/>
                </a:solidFill>
              </a:ln>
              <a:effectLst/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'[集中报销汇报数据（202006）R.xlsx]5）输出表-汇总（工作时长）'!$S$272:$X$272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'[集中报销汇报数据（202006）R.xlsx]5）输出表-汇总（工作时长）'!$S$274:$X$274</c:f>
              <c:numCache>
                <c:formatCode>0.00_ </c:formatCode>
                <c:ptCount val="6"/>
                <c:pt idx="0">
                  <c:v>3.59808831369915</c:v>
                </c:pt>
                <c:pt idx="1">
                  <c:v>3.87158025046233</c:v>
                </c:pt>
                <c:pt idx="2">
                  <c:v>6.02510892093068</c:v>
                </c:pt>
                <c:pt idx="3">
                  <c:v>5.55585899408007</c:v>
                </c:pt>
                <c:pt idx="4">
                  <c:v>5.29144102974793</c:v>
                </c:pt>
                <c:pt idx="5">
                  <c:v>4.63217748524415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'[集中报销汇报数据（202006）R.xlsx]5）输出表-汇总（工作时长）'!$R$275</c:f>
              <c:strCache>
                <c:ptCount val="1"/>
                <c:pt idx="0">
                  <c:v>目标归档耗时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'[集中报销汇报数据（202006）R.xlsx]5）输出表-汇总（工作时长）'!$S$272:$X$272</c:f>
              <c:strCache>
                <c:ptCount val="6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</c:strCache>
            </c:strRef>
          </c:cat>
          <c:val>
            <c:numRef>
              <c:f>'[集中报销汇报数据（202006）R.xlsx]5）输出表-汇总（工作时长）'!$S$275:$X$275</c:f>
              <c:numCache>
                <c:formatCode>0.00_ 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3623745"/>
        <c:axId val="19328431"/>
      </c:lineChart>
      <c:catAx>
        <c:axId val="89362374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9328431"/>
        <c:crosses val="autoZero"/>
        <c:auto val="1"/>
        <c:lblAlgn val="ctr"/>
        <c:lblOffset val="100"/>
        <c:noMultiLvlLbl val="0"/>
      </c:catAx>
      <c:valAx>
        <c:axId val="19328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9362374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BCBCBD"/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2020</a:t>
            </a:r>
            <a:r>
              <a:rPr lang="zh-CN" altLang="en-US"/>
              <a:t>年上半年北分各节点审批耗时（小时）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842677824267783"/>
          <c:y val="0.142483171278983"/>
          <c:w val="0.892719665271966"/>
          <c:h val="0.4593118922961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'[集中报销汇报数据（202006）R.xlsx]5）输出表-汇总（工作时长）'!$J$309</c:f>
              <c:strCache>
                <c:ptCount val="1"/>
                <c:pt idx="0">
                  <c:v>2020年1月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'[集中报销汇报数据（202006）R.xlsx]5）输出表-汇总（工作时长）'!$I$310:$I$316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'[集中报销汇报数据（202006）R.xlsx]5）输出表-汇总（工作时长）'!$J$310:$J$316</c:f>
              <c:numCache>
                <c:formatCode>0.00_ </c:formatCode>
                <c:ptCount val="7"/>
                <c:pt idx="0">
                  <c:v>72</c:v>
                </c:pt>
                <c:pt idx="1">
                  <c:v>25.1165972214367</c:v>
                </c:pt>
                <c:pt idx="2">
                  <c:v>4.44398148159962</c:v>
                </c:pt>
                <c:pt idx="3">
                  <c:v>0.00444444478489459</c:v>
                </c:pt>
                <c:pt idx="4">
                  <c:v>0.0111111119622365</c:v>
                </c:pt>
                <c:pt idx="5">
                  <c:v>16.9119444448152</c:v>
                </c:pt>
                <c:pt idx="6">
                  <c:v>12.4911111108377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'[集中报销汇报数据（202006）R.xlsx]5）输出表-汇总（工作时长）'!$K$309</c:f>
              <c:strCache>
                <c:ptCount val="1"/>
                <c:pt idx="0">
                  <c:v>2020年3月</c:v>
                </c:pt>
              </c:strCache>
            </c:strRef>
          </c:tx>
          <c:spPr>
            <a:solidFill>
              <a:srgbClr val="80838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'[集中报销汇报数据（202006）R.xlsx]5）输出表-汇总（工作时长）'!$I$310:$I$316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'[集中报销汇报数据（202006）R.xlsx]5）输出表-汇总（工作时长）'!$K$310:$K$316</c:f>
              <c:numCache>
                <c:formatCode>0.00_ </c:formatCode>
                <c:ptCount val="7"/>
                <c:pt idx="0">
                  <c:v>0</c:v>
                </c:pt>
                <c:pt idx="1">
                  <c:v>120</c:v>
                </c:pt>
                <c:pt idx="2">
                  <c:v>74.1838888883649</c:v>
                </c:pt>
                <c:pt idx="5">
                  <c:v>14.7544444452797</c:v>
                </c:pt>
                <c:pt idx="6">
                  <c:v>1.72999999910826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'[集中报销汇报数据（202006）R.xlsx]5）输出表-汇总（工作时长）'!$L$309</c:f>
              <c:strCache>
                <c:ptCount val="1"/>
                <c:pt idx="0">
                  <c:v>2020年4月</c:v>
                </c:pt>
              </c:strCache>
            </c:strRef>
          </c:tx>
          <c:spPr>
            <a:solidFill>
              <a:srgbClr val="D59B9A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'[集中报销汇报数据（202006）R.xlsx]5）输出表-汇总（工作时长）'!$I$310:$I$316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'[集中报销汇报数据（202006）R.xlsx]5）输出表-汇总（工作时长）'!$L$310:$L$316</c:f>
              <c:numCache>
                <c:formatCode>0.00_ </c:formatCode>
                <c:ptCount val="7"/>
                <c:pt idx="0">
                  <c:v>0</c:v>
                </c:pt>
                <c:pt idx="1">
                  <c:v>120</c:v>
                </c:pt>
                <c:pt idx="2">
                  <c:v>0</c:v>
                </c:pt>
                <c:pt idx="5">
                  <c:v>14.4658333333209</c:v>
                </c:pt>
                <c:pt idx="6">
                  <c:v>1.23305555566913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'[集中报销汇报数据（202006）R.xlsx]5）输出表-汇总（工作时长）'!$M$309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D0C4A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'[集中报销汇报数据（202006）R.xlsx]5）输出表-汇总（工作时长）'!$I$310:$I$316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'[集中报销汇报数据（202006）R.xlsx]5）输出表-汇总（工作时长）'!$M$310:$M$316</c:f>
              <c:numCache>
                <c:formatCode>0.00_ </c:formatCode>
                <c:ptCount val="7"/>
                <c:pt idx="0">
                  <c:v>64</c:v>
                </c:pt>
                <c:pt idx="1">
                  <c:v>110.106666666645</c:v>
                </c:pt>
                <c:pt idx="2">
                  <c:v>7.89129629626405</c:v>
                </c:pt>
                <c:pt idx="5">
                  <c:v>23.6377777777961</c:v>
                </c:pt>
                <c:pt idx="6">
                  <c:v>8.24097222229466</c:v>
                </c:pt>
              </c:numCache>
            </c:numRef>
          </c:val>
        </c:ser>
        <c:ser>
          <c:idx val="4"/>
          <c:order val="4"/>
          <c:tx>
            <c:strRef>
              <c:f>'[集中报销汇报数据（202006）R.xlsx]5）输出表-汇总（工作时长）'!$N$309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'[集中报销汇报数据（202006）R.xlsx]5）输出表-汇总（工作时长）'!$I$310:$I$316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'[集中报销汇报数据（202006）R.xlsx]5）输出表-汇总（工作时长）'!$N$310:$N$316</c:f>
              <c:numCache>
                <c:formatCode>0.00_ </c:formatCode>
                <c:ptCount val="7"/>
                <c:pt idx="0">
                  <c:v>72</c:v>
                </c:pt>
                <c:pt idx="1">
                  <c:v>66</c:v>
                </c:pt>
                <c:pt idx="2">
                  <c:v>25.3590740740765</c:v>
                </c:pt>
                <c:pt idx="3">
                  <c:v>0.477777777792653</c:v>
                </c:pt>
                <c:pt idx="4">
                  <c:v>0.0394444444100373</c:v>
                </c:pt>
                <c:pt idx="5">
                  <c:v>17.9877777777729</c:v>
                </c:pt>
                <c:pt idx="6">
                  <c:v>1.15402777775308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8156465"/>
        <c:axId val="560535365"/>
      </c:barChart>
      <c:lineChart>
        <c:grouping val="standard"/>
        <c:varyColors val="0"/>
        <c:ser>
          <c:idx val="5"/>
          <c:order val="5"/>
          <c:tx>
            <c:strRef>
              <c:f>'[集中报销汇报数据（202006）R.xlsx]5）输出表-汇总（工作时长）'!$O$309</c:f>
              <c:strCache>
                <c:ptCount val="1"/>
                <c:pt idx="0">
                  <c:v>各节点平均耗时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'[集中报销汇报数据（202006）R.xlsx]5）输出表-汇总（工作时长）'!$I$310:$I$316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'[集中报销汇报数据（202006）R.xlsx]5）输出表-汇总（工作时长）'!$O$310:$O$316</c:f>
              <c:numCache>
                <c:formatCode>0.00_ </c:formatCode>
                <c:ptCount val="7"/>
                <c:pt idx="0">
                  <c:v>41.6</c:v>
                </c:pt>
                <c:pt idx="1">
                  <c:v>88.2446527776163</c:v>
                </c:pt>
                <c:pt idx="2">
                  <c:v>22.375648148061</c:v>
                </c:pt>
                <c:pt idx="3">
                  <c:v>0.241111111288774</c:v>
                </c:pt>
                <c:pt idx="4">
                  <c:v>0.0252777781861369</c:v>
                </c:pt>
                <c:pt idx="5">
                  <c:v>17.551555555797</c:v>
                </c:pt>
                <c:pt idx="6">
                  <c:v>4.96983333313257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598156465"/>
        <c:axId val="560535365"/>
      </c:lineChart>
      <c:catAx>
        <c:axId val="59815646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60535365"/>
        <c:crosses val="autoZero"/>
        <c:auto val="1"/>
        <c:lblAlgn val="ctr"/>
        <c:lblOffset val="100"/>
        <c:noMultiLvlLbl val="0"/>
      </c:catAx>
      <c:valAx>
        <c:axId val="56053536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9815646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BCBCBD"/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2020年上半年北分平均归档耗时（天）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'[集中报销汇报数据（202006）R.xlsx]5）输出表-汇总（工作时长）'!$R$310</c:f>
              <c:strCache>
                <c:ptCount val="1"/>
                <c:pt idx="0">
                  <c:v>北分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'[集中报销汇报数据（202006）R.xlsx]5）输出表-汇总（工作时长）'!$S$309:$X$309</c:f>
              <c:strCache>
                <c:ptCount val="6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</c:strCache>
            </c:strRef>
          </c:cat>
          <c:val>
            <c:numRef>
              <c:f>'[集中报销汇报数据（202006）R.xlsx]5）输出表-汇总（工作时长）'!$S$310:$X$310</c:f>
              <c:numCache>
                <c:formatCode>0.00_ </c:formatCode>
                <c:ptCount val="6"/>
                <c:pt idx="0">
                  <c:v>5.45746624230985</c:v>
                </c:pt>
                <c:pt idx="1">
                  <c:v>0</c:v>
                </c:pt>
                <c:pt idx="2">
                  <c:v>8.77784722219804</c:v>
                </c:pt>
                <c:pt idx="3">
                  <c:v>5.65412037037459</c:v>
                </c:pt>
                <c:pt idx="4">
                  <c:v>8.91152970679167</c:v>
                </c:pt>
                <c:pt idx="5">
                  <c:v>7.62575424382521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5374452"/>
        <c:axId val="165954231"/>
      </c:barChart>
      <c:lineChart>
        <c:grouping val="standard"/>
        <c:varyColors val="0"/>
        <c:ser>
          <c:idx val="1"/>
          <c:order val="1"/>
          <c:tx>
            <c:strRef>
              <c:f>'[集中报销汇报数据（202006）R.xlsx]5）输出表-汇总（工作时长）'!$R$311</c:f>
              <c:strCache>
                <c:ptCount val="1"/>
                <c:pt idx="0">
                  <c:v>全公司平均归档耗时</c:v>
                </c:pt>
              </c:strCache>
            </c:strRef>
          </c:tx>
          <c:spPr>
            <a:ln w="28575" cap="rnd">
              <a:solidFill>
                <a:srgbClr val="D0C4A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0C4A2"/>
              </a:solidFill>
              <a:ln w="9525">
                <a:solidFill>
                  <a:srgbClr val="D0C4A2"/>
                </a:solidFill>
              </a:ln>
              <a:effectLst/>
            </c:spPr>
          </c:marker>
          <c:dLbls>
            <c:delete val="1"/>
          </c:dLbls>
          <c:cat>
            <c:strRef>
              <c:f>'[集中报销汇报数据（202006）R.xlsx]5）输出表-汇总（工作时长）'!$S$309:$X$309</c:f>
              <c:strCache>
                <c:ptCount val="6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</c:strCache>
            </c:strRef>
          </c:cat>
          <c:val>
            <c:numRef>
              <c:f>'[集中报销汇报数据（202006）R.xlsx]5）输出表-汇总（工作时长）'!$S$311:$X$311</c:f>
              <c:numCache>
                <c:formatCode>0.00_ </c:formatCode>
                <c:ptCount val="6"/>
                <c:pt idx="0">
                  <c:v>3.59808831369915</c:v>
                </c:pt>
                <c:pt idx="1">
                  <c:v>3.87158025046233</c:v>
                </c:pt>
                <c:pt idx="2">
                  <c:v>6.02510892093068</c:v>
                </c:pt>
                <c:pt idx="3">
                  <c:v>5.55585899408007</c:v>
                </c:pt>
                <c:pt idx="4">
                  <c:v>5.29144102974793</c:v>
                </c:pt>
                <c:pt idx="5">
                  <c:v>4.63217748524415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'[集中报销汇报数据（202006）R.xlsx]5）输出表-汇总（工作时长）'!$R$312</c:f>
              <c:strCache>
                <c:ptCount val="1"/>
                <c:pt idx="0">
                  <c:v>目标归档耗时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'[集中报销汇报数据（202006）R.xlsx]5）输出表-汇总（工作时长）'!$S$309:$X$309</c:f>
              <c:strCache>
                <c:ptCount val="6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</c:strCache>
            </c:strRef>
          </c:cat>
          <c:val>
            <c:numRef>
              <c:f>'[集中报销汇报数据（202006）R.xlsx]5）输出表-汇总（工作时长）'!$S$312:$X$312</c:f>
              <c:numCache>
                <c:formatCode>0.00_ 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5374452"/>
        <c:axId val="165954231"/>
      </c:lineChart>
      <c:catAx>
        <c:axId val="2453744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65954231"/>
        <c:crosses val="autoZero"/>
        <c:auto val="1"/>
        <c:lblAlgn val="ctr"/>
        <c:lblOffset val="100"/>
        <c:noMultiLvlLbl val="0"/>
      </c:catAx>
      <c:valAx>
        <c:axId val="165954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453744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2020</a:t>
            </a:r>
            <a:r>
              <a:rPr lang="zh-CN" altLang="en-US"/>
              <a:t>年上半年酒泉各节点审批耗时（小时）</a:t>
            </a:r>
            <a:endParaRPr lang="zh-CN" altLang="en-US"/>
          </a:p>
        </c:rich>
      </c:tx>
      <c:layout>
        <c:manualLayout>
          <c:xMode val="edge"/>
          <c:yMode val="edge"/>
          <c:x val="0.238865546218487"/>
          <c:y val="0.019054735662245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705058528428094"/>
          <c:y val="0.169258107507774"/>
          <c:w val="0.906500836120401"/>
          <c:h val="0.411461572634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'[集中报销汇报数据（202006）R.xlsx]5）输出表-汇总（工作时长）'!$J$337</c:f>
              <c:strCache>
                <c:ptCount val="1"/>
                <c:pt idx="0">
                  <c:v>2020年1月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'[集中报销汇报数据（202006）R.xlsx]5）输出表-汇总（工作时长）'!$I$338:$I$345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</c:v>
                </c:pt>
                <c:pt idx="3">
                  <c:v>4-财务经理审批</c:v>
                </c:pt>
                <c:pt idx="4">
                  <c:v>5.1-成本中心分管/主管高管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'[集中报销汇报数据（202006）R.xlsx]5）输出表-汇总（工作时长）'!$J$338:$J$345</c:f>
              <c:numCache>
                <c:formatCode>0.00_ </c:formatCode>
                <c:ptCount val="8"/>
                <c:pt idx="0">
                  <c:v>9.79850270991674</c:v>
                </c:pt>
                <c:pt idx="1">
                  <c:v>18.9677127659645</c:v>
                </c:pt>
                <c:pt idx="2">
                  <c:v>9.85210144945481</c:v>
                </c:pt>
                <c:pt idx="3">
                  <c:v>20.6806400967635</c:v>
                </c:pt>
                <c:pt idx="5">
                  <c:v>12.4648245612717</c:v>
                </c:pt>
                <c:pt idx="6">
                  <c:v>25.8973830409201</c:v>
                </c:pt>
                <c:pt idx="7">
                  <c:v>15.9689705884324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'[集中报销汇报数据（202006）R.xlsx]5）输出表-汇总（工作时长）'!$K$337</c:f>
              <c:strCache>
                <c:ptCount val="1"/>
                <c:pt idx="0">
                  <c:v>2020年2月</c:v>
                </c:pt>
              </c:strCache>
            </c:strRef>
          </c:tx>
          <c:spPr>
            <a:solidFill>
              <a:srgbClr val="80838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'[集中报销汇报数据（202006）R.xlsx]5）输出表-汇总（工作时长）'!$I$338:$I$345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</c:v>
                </c:pt>
                <c:pt idx="3">
                  <c:v>4-财务经理审批</c:v>
                </c:pt>
                <c:pt idx="4">
                  <c:v>5.1-成本中心分管/主管高管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'[集中报销汇报数据（202006）R.xlsx]5）输出表-汇总（工作时长）'!$K$338:$K$345</c:f>
              <c:numCache>
                <c:formatCode>0.00_ </c:formatCode>
                <c:ptCount val="8"/>
                <c:pt idx="0">
                  <c:v>25.4431127450816</c:v>
                </c:pt>
                <c:pt idx="1">
                  <c:v>24.8341381768651</c:v>
                </c:pt>
                <c:pt idx="2">
                  <c:v>20.2604444440745</c:v>
                </c:pt>
                <c:pt idx="3">
                  <c:v>36.6918194444297</c:v>
                </c:pt>
                <c:pt idx="5">
                  <c:v>11.4934722220787</c:v>
                </c:pt>
                <c:pt idx="6">
                  <c:v>12.3016666671065</c:v>
                </c:pt>
                <c:pt idx="7">
                  <c:v>4.4909444443183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'[集中报销汇报数据（202006）R.xlsx]5）输出表-汇总（工作时长）'!$L$337</c:f>
              <c:strCache>
                <c:ptCount val="1"/>
                <c:pt idx="0">
                  <c:v>2020年3月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'[集中报销汇报数据（202006）R.xlsx]5）输出表-汇总（工作时长）'!$I$338:$I$345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</c:v>
                </c:pt>
                <c:pt idx="3">
                  <c:v>4-财务经理审批</c:v>
                </c:pt>
                <c:pt idx="4">
                  <c:v>5.1-成本中心分管/主管高管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'[集中报销汇报数据（202006）R.xlsx]5）输出表-汇总（工作时长）'!$L$338:$L$345</c:f>
              <c:numCache>
                <c:formatCode>0.00_ </c:formatCode>
                <c:ptCount val="8"/>
                <c:pt idx="0">
                  <c:v>20.0993055554734</c:v>
                </c:pt>
                <c:pt idx="1">
                  <c:v>23.181506076402</c:v>
                </c:pt>
                <c:pt idx="2">
                  <c:v>32.8575099207415</c:v>
                </c:pt>
                <c:pt idx="3">
                  <c:v>22.4860288066363</c:v>
                </c:pt>
                <c:pt idx="4">
                  <c:v>14.3505555559241</c:v>
                </c:pt>
                <c:pt idx="5">
                  <c:v>19.959140211377</c:v>
                </c:pt>
                <c:pt idx="6">
                  <c:v>5.35649470917581</c:v>
                </c:pt>
                <c:pt idx="7">
                  <c:v>3.79722222245376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'[集中报销汇报数据（202006）R.xlsx]5）输出表-汇总（工作时长）'!$M$337</c:f>
              <c:strCache>
                <c:ptCount val="1"/>
                <c:pt idx="0">
                  <c:v>2020年4月</c:v>
                </c:pt>
              </c:strCache>
            </c:strRef>
          </c:tx>
          <c:spPr>
            <a:solidFill>
              <a:srgbClr val="D59B9A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'[集中报销汇报数据（202006）R.xlsx]5）输出表-汇总（工作时长）'!$I$338:$I$345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</c:v>
                </c:pt>
                <c:pt idx="3">
                  <c:v>4-财务经理审批</c:v>
                </c:pt>
                <c:pt idx="4">
                  <c:v>5.1-成本中心分管/主管高管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'[集中报销汇报数据（202006）R.xlsx]5）输出表-汇总（工作时长）'!$M$338:$M$345</c:f>
              <c:numCache>
                <c:formatCode>0.00_ </c:formatCode>
                <c:ptCount val="8"/>
                <c:pt idx="0">
                  <c:v>68.9905882353127</c:v>
                </c:pt>
                <c:pt idx="1">
                  <c:v>26.0676608186975</c:v>
                </c:pt>
                <c:pt idx="2">
                  <c:v>8.83927083330491</c:v>
                </c:pt>
                <c:pt idx="3">
                  <c:v>14.2600694444409</c:v>
                </c:pt>
                <c:pt idx="5">
                  <c:v>17.6723611111229</c:v>
                </c:pt>
                <c:pt idx="6">
                  <c:v>9.5802777778008</c:v>
                </c:pt>
                <c:pt idx="7">
                  <c:v>2.92023148146108</c:v>
                </c:pt>
              </c:numCache>
            </c:numRef>
          </c:val>
        </c:ser>
        <c:ser>
          <c:idx val="4"/>
          <c:order val="4"/>
          <c:tx>
            <c:strRef>
              <c:f>'[集中报销汇报数据（202006）R.xlsx]5）输出表-汇总（工作时长）'!$N$337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D0C4A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'[集中报销汇报数据（202006）R.xlsx]5）输出表-汇总（工作时长）'!$I$338:$I$345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</c:v>
                </c:pt>
                <c:pt idx="3">
                  <c:v>4-财务经理审批</c:v>
                </c:pt>
                <c:pt idx="4">
                  <c:v>5.1-成本中心分管/主管高管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'[集中报销汇报数据（202006）R.xlsx]5）输出表-汇总（工作时长）'!$N$338:$N$345</c:f>
              <c:numCache>
                <c:formatCode>0.00_ </c:formatCode>
                <c:ptCount val="8"/>
                <c:pt idx="0">
                  <c:v>27.7146476964798</c:v>
                </c:pt>
                <c:pt idx="1">
                  <c:v>19.2133747044854</c:v>
                </c:pt>
                <c:pt idx="2">
                  <c:v>13.5123000000115</c:v>
                </c:pt>
                <c:pt idx="3">
                  <c:v>13.4774666666589</c:v>
                </c:pt>
                <c:pt idx="5">
                  <c:v>15.4801058201036</c:v>
                </c:pt>
                <c:pt idx="6">
                  <c:v>8.24794973544444</c:v>
                </c:pt>
                <c:pt idx="7">
                  <c:v>2.95274853802249</c:v>
                </c:pt>
              </c:numCache>
            </c:numRef>
          </c:val>
        </c:ser>
        <c:ser>
          <c:idx val="5"/>
          <c:order val="5"/>
          <c:tx>
            <c:strRef>
              <c:f>'[集中报销汇报数据（202006）R.xlsx]5）输出表-汇总（工作时长）'!$O$337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'[集中报销汇报数据（202006）R.xlsx]5）输出表-汇总（工作时长）'!$I$338:$I$345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</c:v>
                </c:pt>
                <c:pt idx="3">
                  <c:v>4-财务经理审批</c:v>
                </c:pt>
                <c:pt idx="4">
                  <c:v>5.1-成本中心分管/主管高管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'[集中报销汇报数据（202006）R.xlsx]5）输出表-汇总（工作时长）'!$O$338:$O$345</c:f>
              <c:numCache>
                <c:formatCode>0.00_ </c:formatCode>
                <c:ptCount val="8"/>
                <c:pt idx="0">
                  <c:v>26.1783531745875</c:v>
                </c:pt>
                <c:pt idx="1">
                  <c:v>13.1363122605434</c:v>
                </c:pt>
                <c:pt idx="2">
                  <c:v>31.1073809523784</c:v>
                </c:pt>
                <c:pt idx="3">
                  <c:v>10.571329365077</c:v>
                </c:pt>
                <c:pt idx="4">
                  <c:v>20.0789814814925</c:v>
                </c:pt>
                <c:pt idx="5">
                  <c:v>9.49259920634878</c:v>
                </c:pt>
                <c:pt idx="6">
                  <c:v>9.78392857142691</c:v>
                </c:pt>
                <c:pt idx="7">
                  <c:v>0.639999999982627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694489"/>
        <c:axId val="239131771"/>
      </c:barChart>
      <c:lineChart>
        <c:grouping val="standard"/>
        <c:varyColors val="0"/>
        <c:ser>
          <c:idx val="6"/>
          <c:order val="6"/>
          <c:tx>
            <c:strRef>
              <c:f>'[集中报销汇报数据（202006）R.xlsx]5）输出表-汇总（工作时长）'!$P$337</c:f>
              <c:strCache>
                <c:ptCount val="1"/>
                <c:pt idx="0">
                  <c:v>各节点平均耗时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0.016813002054922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'[集中报销汇报数据（202006）R.xlsx]5）输出表-汇总（工作时长）'!$I$338:$I$345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</c:v>
                </c:pt>
                <c:pt idx="3">
                  <c:v>4-财务经理审批</c:v>
                </c:pt>
                <c:pt idx="4">
                  <c:v>5.1-成本中心分管/主管高管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'[集中报销汇报数据（202006）R.xlsx]5）输出表-汇总（工作时长）'!$P$338:$P$345</c:f>
              <c:numCache>
                <c:formatCode>0.00_ </c:formatCode>
                <c:ptCount val="8"/>
                <c:pt idx="0">
                  <c:v>29.7040850194753</c:v>
                </c:pt>
                <c:pt idx="1">
                  <c:v>20.9001174671597</c:v>
                </c:pt>
                <c:pt idx="2">
                  <c:v>19.4048345999943</c:v>
                </c:pt>
                <c:pt idx="3">
                  <c:v>19.6945589706677</c:v>
                </c:pt>
                <c:pt idx="4">
                  <c:v>17.2147685187083</c:v>
                </c:pt>
                <c:pt idx="5">
                  <c:v>14.4270838553838</c:v>
                </c:pt>
                <c:pt idx="6">
                  <c:v>11.8612834169791</c:v>
                </c:pt>
                <c:pt idx="7">
                  <c:v>5.12835287911178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24694489"/>
        <c:axId val="239131771"/>
      </c:lineChart>
      <c:catAx>
        <c:axId val="2469448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39131771"/>
        <c:crosses val="autoZero"/>
        <c:auto val="1"/>
        <c:lblAlgn val="ctr"/>
        <c:lblOffset val="100"/>
        <c:noMultiLvlLbl val="0"/>
      </c:catAx>
      <c:valAx>
        <c:axId val="2391317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4694489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BCBCBD"/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0.28138</cdr:x>
      <cdr:y>0.0202</cdr:y>
    </cdr:from>
    <cdr:to>
      <cdr:x>0.82621</cdr:x>
      <cdr:y>0.14815</cdr:y>
    </cdr:to>
    <cdr:sp>
      <cdr:nvSpPr>
        <cdr:cNvPr id="2" name="矩形 1"/>
        <cdr:cNvSpPr/>
      </cdr:nvSpPr>
      <cdr:spPr xmlns:a="http://schemas.openxmlformats.org/drawingml/2006/main">
        <a:xfrm xmlns:a="http://schemas.openxmlformats.org/drawingml/2006/main">
          <a:off x="1943100" y="57144"/>
          <a:ext cx="3762375" cy="361961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square" lIns="45720" tIns="45720" rIns="45720" bIns="45720" rtlCol="0" anchor="t" anchorCtr="0">
          <a:normAutofit/>
        </a:bodyPr>
        <a:lstStyle>
          <a:lvl1pPr marL="0" indent="0">
            <a:defRPr sz="1100">
              <a:latin typeface="Calibri" panose="020F0502020204030204"/>
            </a:defRPr>
          </a:lvl1pPr>
          <a:lvl2pPr marL="457200" indent="0">
            <a:defRPr sz="1100">
              <a:latin typeface="Calibri" panose="020F0502020204030204"/>
            </a:defRPr>
          </a:lvl2pPr>
          <a:lvl3pPr marL="914400" indent="0">
            <a:defRPr sz="1100">
              <a:latin typeface="Calibri" panose="020F0502020204030204"/>
            </a:defRPr>
          </a:lvl3pPr>
          <a:lvl4pPr marL="1371600" indent="0">
            <a:defRPr sz="1100">
              <a:latin typeface="Calibri" panose="020F0502020204030204"/>
            </a:defRPr>
          </a:lvl4pPr>
          <a:lvl5pPr marL="1828800" indent="0">
            <a:defRPr sz="1100">
              <a:latin typeface="Calibri" panose="020F0502020204030204"/>
            </a:defRPr>
          </a:lvl5pPr>
          <a:lvl6pPr marL="2286000" indent="0">
            <a:defRPr sz="1100">
              <a:latin typeface="Calibri" panose="020F0502020204030204"/>
            </a:defRPr>
          </a:lvl6pPr>
          <a:lvl7pPr marL="2743200" indent="0">
            <a:defRPr sz="1100">
              <a:latin typeface="Calibri" panose="020F0502020204030204"/>
            </a:defRPr>
          </a:lvl7pPr>
          <a:lvl8pPr marL="3200400" indent="0">
            <a:defRPr sz="1100">
              <a:latin typeface="Calibri" panose="020F0502020204030204"/>
            </a:defRPr>
          </a:lvl8pPr>
          <a:lvl9pPr marL="3657600" indent="0">
            <a:defRPr sz="1100">
              <a:latin typeface="Calibri" panose="020F0502020204030204"/>
            </a:defRPr>
          </a:lvl9pPr>
        </a:lstStyle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defRPr/>
          </a:pPr>
          <a:r>
            <a:rPr lang="en-US" sz="1600" b="0" i="0" baseline="0">
              <a:latin typeface="Calibri" panose="020F0502020204030204"/>
            </a:rPr>
            <a:t>2020</a:t>
          </a:r>
          <a:r>
            <a:rPr lang="zh-CN" altLang="en-US" sz="1600" b="0" i="0" baseline="0">
              <a:latin typeface="Calibri" panose="020F0502020204030204"/>
              <a:ea typeface="宋体" panose="02010600030101010101" pitchFamily="2" charset="-122"/>
            </a:rPr>
            <a:t>年</a:t>
          </a:r>
          <a:r>
            <a:rPr lang="en-US" altLang="zh-CN" sz="1600" b="0" i="0" baseline="0">
              <a:latin typeface="Calibri" panose="020F0502020204030204"/>
              <a:ea typeface="宋体" panose="02010600030101010101" pitchFamily="2" charset="-122"/>
            </a:rPr>
            <a:t>6</a:t>
          </a:r>
          <a:r>
            <a:rPr lang="zh-CN" altLang="en-US" sz="1600" b="0" i="0" baseline="0">
              <a:latin typeface="Calibri" panose="020F0502020204030204"/>
              <a:ea typeface="宋体" panose="02010600030101010101" pitchFamily="2" charset="-122"/>
            </a:rPr>
            <a:t>月各公司平均归档耗时（天）</a:t>
          </a:r>
          <a:endParaRPr lang="zh-CN" sz="1600"/>
        </a:p>
        <a:p>
          <a:endParaRPr lang="zh-CN" altLang="en-US" sz="16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25F64-8596-4B84-A576-67C63C12C9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351D8-7DF9-4752-BB2B-7B81839E600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5BCAA755-DBB9-436F-8E7D-1D8AF86643C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占位符 25"/>
          <p:cNvSpPr>
            <a:spLocks noGrp="1"/>
          </p:cNvSpPr>
          <p:nvPr>
            <p:ph type="body" sz="quarter" idx="13" hasCustomPrompt="1"/>
          </p:nvPr>
        </p:nvSpPr>
        <p:spPr>
          <a:xfrm>
            <a:off x="446870" y="1732922"/>
            <a:ext cx="4186237" cy="573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Lantinghei SC Demibold" panose="02000000000000000000" pitchFamily="2" charset="-122"/>
                <a:ea typeface="Lantinghei SC Demibold" panose="02000000000000000000" pitchFamily="2" charset="-122"/>
              </a:defRPr>
            </a:lvl1pPr>
          </a:lstStyle>
          <a:p>
            <a:r>
              <a:rPr kumimoji="1" lang="zh-CN" altLang="en-US" dirty="0"/>
              <a:t>内文或图表的小标题</a:t>
            </a:r>
            <a:r>
              <a:rPr kumimoji="1" lang="en-US" altLang="zh-CN" dirty="0"/>
              <a:t>-</a:t>
            </a:r>
            <a:r>
              <a:rPr kumimoji="1" lang="zh-CN" altLang="en-US" dirty="0"/>
              <a:t>兰亭黑</a:t>
            </a:r>
            <a:r>
              <a:rPr kumimoji="1" lang="en-US" altLang="zh-CN" dirty="0"/>
              <a:t>-18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0378" y="199292"/>
            <a:ext cx="597952" cy="844726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515938" y="6655443"/>
            <a:ext cx="11676062" cy="202557"/>
          </a:xfrm>
          <a:prstGeom prst="rect">
            <a:avLst/>
          </a:prstGeom>
          <a:solidFill>
            <a:srgbClr val="D7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 hasCustomPrompt="1"/>
          </p:nvPr>
        </p:nvSpPr>
        <p:spPr>
          <a:xfrm>
            <a:off x="422633" y="500554"/>
            <a:ext cx="10054849" cy="517909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一级标题</a:t>
            </a:r>
            <a:r>
              <a:rPr kumimoji="1" lang="en-US" altLang="zh-CN" dirty="0"/>
              <a:t>-</a:t>
            </a:r>
            <a:r>
              <a:rPr kumimoji="1" lang="zh-CN" altLang="en-US" dirty="0"/>
              <a:t>微软雅黑</a:t>
            </a:r>
            <a:r>
              <a:rPr kumimoji="1" lang="en-US" altLang="zh-CN" dirty="0"/>
              <a:t>-24</a:t>
            </a:r>
            <a:r>
              <a:rPr kumimoji="1" lang="zh-CN" altLang="en-US" dirty="0"/>
              <a:t>号</a:t>
            </a:r>
            <a:r>
              <a:rPr kumimoji="1" lang="en-US" altLang="zh-CN" dirty="0"/>
              <a:t>-</a:t>
            </a:r>
            <a:r>
              <a:rPr kumimoji="1" lang="zh-CN" altLang="en-US" dirty="0"/>
              <a:t>加粗体</a:t>
            </a:r>
            <a:endParaRPr kumimoji="1"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5121" y="1004456"/>
            <a:ext cx="6363737" cy="428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ZLanTingHeiS-R-GB" panose="02000000000000000000" pitchFamily="2" charset="-122"/>
                <a:ea typeface="FZLanTingHeiS-R-GB" panose="02000000000000000000" pitchFamily="2" charset="-122"/>
              </a:defRPr>
            </a:lvl1pPr>
          </a:lstStyle>
          <a:p>
            <a:r>
              <a:rPr kumimoji="1" lang="zh-CN" altLang="en-US" dirty="0"/>
              <a:t>二级标题</a:t>
            </a:r>
            <a:r>
              <a:rPr kumimoji="1" lang="en-US" altLang="zh-CN" dirty="0"/>
              <a:t>-</a:t>
            </a:r>
            <a:r>
              <a:rPr kumimoji="1" lang="zh-CN" altLang="en-US" dirty="0"/>
              <a:t>方正兰亭简体</a:t>
            </a:r>
            <a:r>
              <a:rPr kumimoji="1" lang="en-US" altLang="zh-CN" dirty="0"/>
              <a:t>-20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2" hasCustomPrompt="1"/>
          </p:nvPr>
        </p:nvSpPr>
        <p:spPr>
          <a:xfrm>
            <a:off x="11593977" y="6299037"/>
            <a:ext cx="495202" cy="233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kumimoji="1" lang="zh-CN" altLang="en-US" dirty="0"/>
              <a:t>页码</a:t>
            </a:r>
            <a:endParaRPr kumimoji="1" lang="zh-CN" altLang="en-US" dirty="0"/>
          </a:p>
        </p:txBody>
      </p:sp>
      <p:sp>
        <p:nvSpPr>
          <p:cNvPr id="31" name="文本占位符 30"/>
          <p:cNvSpPr>
            <a:spLocks noGrp="1"/>
          </p:cNvSpPr>
          <p:nvPr>
            <p:ph type="body" sz="quarter" idx="15" hasCustomPrompt="1"/>
          </p:nvPr>
        </p:nvSpPr>
        <p:spPr>
          <a:xfrm>
            <a:off x="446870" y="2398201"/>
            <a:ext cx="5322887" cy="338466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>
                <a:latin typeface="FZLanTingHeiS-R-GB" panose="02000000000000000000" pitchFamily="2" charset="-122"/>
                <a:ea typeface="FZLanTingHeiS-R-GB" panose="02000000000000000000" pitchFamily="2" charset="-122"/>
              </a:defRPr>
            </a:lvl1pPr>
          </a:lstStyle>
          <a:p>
            <a:r>
              <a:rPr kumimoji="1" lang="zh-CN" altLang="en-US" dirty="0"/>
              <a:t>内容为图文时参见此页示例。</a:t>
            </a:r>
            <a:endParaRPr kumimoji="1" lang="en-US" altLang="zh-CN" dirty="0"/>
          </a:p>
          <a:p>
            <a:r>
              <a:rPr kumimoji="1" lang="zh-CN" altLang="en-US" dirty="0"/>
              <a:t>右图为图表的颜色风格示意，具体使用时根据实际需要参照此风格设计制作。</a:t>
            </a:r>
            <a:endParaRPr kumimoji="1" lang="en-US" altLang="zh-CN" dirty="0"/>
          </a:p>
          <a:p>
            <a:r>
              <a:rPr kumimoji="1" lang="zh-CN" altLang="en-US" dirty="0"/>
              <a:t>内容为文字时，根据文字多少来调整大小间距，原则上不能超过小标题，特殊情况除外。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5BCAA755-DBB9-436F-8E7D-1D8AF86643C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B343A175-CF42-4863-8485-0BF2AB9C128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B343A175-CF42-4863-8485-0BF2AB9C128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emf"/><Relationship Id="rId1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10.xml"/><Relationship Id="rId1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12.xml"/><Relationship Id="rId1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14.xml"/><Relationship Id="rId1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16.xml"/><Relationship Id="rId1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18.xml"/><Relationship Id="rId1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20.xml"/><Relationship Id="rId1" Type="http://schemas.openxmlformats.org/officeDocument/2006/relationships/chart" Target="../charts/char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22.xml"/><Relationship Id="rId1" Type="http://schemas.openxmlformats.org/officeDocument/2006/relationships/chart" Target="../charts/char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chart" Target="../charts/chart2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chart" Target="../charts/chart25.xml"/><Relationship Id="rId1" Type="http://schemas.openxmlformats.org/officeDocument/2006/relationships/chart" Target="../charts/char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27.xml"/><Relationship Id="rId1" Type="http://schemas.openxmlformats.org/officeDocument/2006/relationships/chart" Target="../charts/chart26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29.xml"/><Relationship Id="rId1" Type="http://schemas.openxmlformats.org/officeDocument/2006/relationships/chart" Target="../charts/char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emf"/><Relationship Id="rId1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6.xml"/><Relationship Id="rId1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8.xml"/><Relationship Id="rId1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977295" y="2658122"/>
            <a:ext cx="667976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报销中心月度报告</a:t>
            </a:r>
            <a:endParaRPr kumimoji="1"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977295" y="3480388"/>
            <a:ext cx="667976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kumimoji="1"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kumimoji="1"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45" y="553855"/>
            <a:ext cx="796812" cy="11256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图表 11"/>
          <p:cNvGraphicFramePr/>
          <p:nvPr/>
        </p:nvGraphicFramePr>
        <p:xfrm>
          <a:off x="29845" y="3419475"/>
          <a:ext cx="6045200" cy="3399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424815" y="4955540"/>
            <a:ext cx="5440045" cy="4445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标题 2"/>
          <p:cNvSpPr>
            <a:spLocks noGrp="1"/>
          </p:cNvSpPr>
          <p:nvPr>
            <p:ph type="title"/>
          </p:nvPr>
        </p:nvSpPr>
        <p:spPr>
          <a:xfrm>
            <a:off x="6924675" y="310515"/>
            <a:ext cx="5278755" cy="445135"/>
          </a:xfrm>
        </p:spPr>
        <p:txBody>
          <a:bodyPr/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酒泉公司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半年度报销耗时分析</a:t>
            </a:r>
            <a:b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3" name="图表 12"/>
          <p:cNvGraphicFramePr/>
          <p:nvPr/>
        </p:nvGraphicFramePr>
        <p:xfrm>
          <a:off x="29845" y="786765"/>
          <a:ext cx="6032500" cy="2611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6195695" y="1283335"/>
            <a:ext cx="5996305" cy="4984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/>
              <a:t>2020</a:t>
            </a:r>
            <a:r>
              <a:rPr lang="zh-CN" altLang="en-US" sz="1600" b="1" dirty="0"/>
              <a:t>年上半年平均耗时分析：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1</a:t>
            </a:r>
            <a:r>
              <a:rPr lang="zh-CN" altLang="en-US" sz="1200" dirty="0"/>
              <a:t>、</a:t>
            </a:r>
            <a:r>
              <a:rPr lang="en-US" altLang="zh-CN" sz="1200" dirty="0"/>
              <a:t>2020</a:t>
            </a:r>
            <a:r>
              <a:rPr lang="zh-CN" altLang="en-US" sz="1200" dirty="0"/>
              <a:t>年上半年酒泉报销流程共</a:t>
            </a:r>
            <a:r>
              <a:rPr lang="en-US" altLang="zh-CN" sz="1200" dirty="0"/>
              <a:t>88</a:t>
            </a:r>
            <a:r>
              <a:rPr lang="zh-CN" altLang="en-US" sz="1200" dirty="0"/>
              <a:t>条，退回</a:t>
            </a:r>
            <a:r>
              <a:rPr lang="en-US" altLang="zh-CN" sz="1200" dirty="0"/>
              <a:t>9</a:t>
            </a:r>
            <a:r>
              <a:rPr lang="zh-CN" altLang="en-US" sz="1200" dirty="0"/>
              <a:t>条，退回率</a:t>
            </a:r>
            <a:r>
              <a:rPr lang="en-US" altLang="zh-CN" sz="1200" dirty="0"/>
              <a:t>10.23%</a:t>
            </a:r>
            <a:r>
              <a:rPr lang="zh-CN" altLang="en-US" sz="1200" dirty="0"/>
              <a:t>。</a:t>
            </a:r>
            <a:endParaRPr lang="zh-CN" altLang="en-US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2</a:t>
            </a:r>
            <a:r>
              <a:rPr lang="zh-CN" altLang="en-US" sz="1200" dirty="0"/>
              <a:t>、上半年除</a:t>
            </a:r>
            <a:r>
              <a:rPr lang="en-US" altLang="zh-CN" sz="1200" dirty="0"/>
              <a:t>3</a:t>
            </a:r>
            <a:r>
              <a:rPr lang="zh-CN" altLang="en-US" sz="1200" dirty="0"/>
              <a:t>月、</a:t>
            </a:r>
            <a:r>
              <a:rPr lang="en-US" altLang="zh-CN" sz="1200" dirty="0"/>
              <a:t>5</a:t>
            </a:r>
            <a:r>
              <a:rPr lang="zh-CN" altLang="en-US" sz="1200" dirty="0"/>
              <a:t>月外，酒泉其余月份的归档耗时</a:t>
            </a:r>
            <a:r>
              <a:rPr lang="zh-CN" altLang="en-US" sz="1200" b="1" dirty="0"/>
              <a:t>均</a:t>
            </a:r>
            <a:r>
              <a:rPr lang="zh-CN" altLang="en-US" sz="1200" b="1" dirty="0"/>
              <a:t>高于</a:t>
            </a:r>
            <a:r>
              <a:rPr lang="en-US" altLang="zh-CN" sz="1200" dirty="0">
                <a:sym typeface="+mn-ea"/>
              </a:rPr>
              <a:t>2020</a:t>
            </a:r>
            <a:r>
              <a:rPr lang="zh-CN" altLang="en-US" sz="1200" dirty="0">
                <a:sym typeface="+mn-ea"/>
              </a:rPr>
              <a:t>年全公司各月平均归档耗时天数和</a:t>
            </a:r>
            <a:r>
              <a:rPr lang="zh-CN" altLang="en-US" sz="1200" dirty="0"/>
              <a:t>目标值</a:t>
            </a:r>
            <a:r>
              <a:rPr lang="en-US" altLang="zh-CN" sz="1200" dirty="0"/>
              <a:t>4</a:t>
            </a:r>
            <a:r>
              <a:rPr lang="zh-CN" altLang="en-US" sz="1200" dirty="0"/>
              <a:t>天。</a:t>
            </a:r>
            <a:r>
              <a:rPr lang="zh-CN" altLang="en-US" sz="1200" b="1" dirty="0"/>
              <a:t>上半年各月耗时均高于目标值</a:t>
            </a:r>
            <a:r>
              <a:rPr lang="en-US" altLang="zh-CN" sz="1200" b="1" dirty="0"/>
              <a:t>4</a:t>
            </a:r>
            <a:r>
              <a:rPr lang="zh-CN" altLang="en-US" sz="1200" b="1" dirty="0"/>
              <a:t>天</a:t>
            </a:r>
            <a:r>
              <a:rPr lang="zh-CN" altLang="en-US" sz="1200" dirty="0"/>
              <a:t>。</a:t>
            </a:r>
            <a:endParaRPr lang="zh-CN" altLang="en-US" sz="1200" dirty="0"/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、</a:t>
            </a:r>
            <a:r>
              <a:rPr lang="en-US" altLang="zh-CN" sz="1200" dirty="0">
                <a:sym typeface="+mn-ea"/>
              </a:rPr>
              <a:t>4</a:t>
            </a:r>
            <a:r>
              <a:rPr lang="zh-CN" altLang="en-US" sz="1200" dirty="0">
                <a:sym typeface="+mn-ea"/>
              </a:rPr>
              <a:t>月酒泉归档耗时</a:t>
            </a:r>
            <a:r>
              <a:rPr lang="en-US" altLang="zh-CN" sz="1200" dirty="0">
                <a:sym typeface="+mn-ea"/>
              </a:rPr>
              <a:t>6.18</a:t>
            </a:r>
            <a:r>
              <a:rPr lang="zh-CN" altLang="en-US" sz="1200" dirty="0">
                <a:sym typeface="+mn-ea"/>
              </a:rPr>
              <a:t>天为上半年耗时最高的月份，</a:t>
            </a:r>
            <a:r>
              <a:rPr lang="en-US" altLang="zh-CN" sz="1200" dirty="0">
                <a:sym typeface="+mn-ea"/>
              </a:rPr>
              <a:t>5</a:t>
            </a:r>
            <a:r>
              <a:rPr lang="zh-CN" altLang="en-US" sz="1200" dirty="0">
                <a:sym typeface="+mn-ea"/>
              </a:rPr>
              <a:t>月归档耗时</a:t>
            </a:r>
            <a:r>
              <a:rPr lang="en-US" altLang="zh-CN" sz="1200" dirty="0">
                <a:sym typeface="+mn-ea"/>
              </a:rPr>
              <a:t>4.19</a:t>
            </a:r>
            <a:r>
              <a:rPr lang="zh-CN" altLang="en-US" sz="1200" dirty="0">
                <a:sym typeface="+mn-ea"/>
              </a:rPr>
              <a:t>天为上半年耗时最低的月份。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200" b="1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ym typeface="+mn-ea"/>
              </a:rPr>
              <a:t>2020</a:t>
            </a:r>
            <a:r>
              <a:rPr lang="zh-CN" altLang="en-US" sz="1600" b="1" dirty="0">
                <a:sym typeface="+mn-ea"/>
              </a:rPr>
              <a:t>年上半年各节点分析：</a:t>
            </a:r>
            <a:endParaRPr lang="zh-CN" altLang="en-US" sz="1600" b="1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1</a:t>
            </a:r>
            <a:r>
              <a:rPr lang="zh-CN" altLang="en-US" sz="1200" dirty="0">
                <a:sym typeface="+mn-ea"/>
              </a:rPr>
              <a:t>、除</a:t>
            </a:r>
            <a:r>
              <a:rPr lang="zh-CN" altLang="en-US" sz="1200" b="1" dirty="0">
                <a:sym typeface="+mn-ea"/>
              </a:rPr>
              <a:t>申请人节点</a:t>
            </a:r>
            <a:r>
              <a:rPr lang="zh-CN" altLang="en-US" sz="1200" dirty="0">
                <a:sym typeface="+mn-ea"/>
              </a:rPr>
              <a:t>外，其余各节点平均耗时</a:t>
            </a:r>
            <a:r>
              <a:rPr lang="zh-CN" altLang="en-US" sz="1200" dirty="0">
                <a:sym typeface="+mn-ea"/>
              </a:rPr>
              <a:t>均在目标值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小时内。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2</a:t>
            </a:r>
            <a:r>
              <a:rPr lang="zh-CN" altLang="en-US" sz="1200" dirty="0">
                <a:sym typeface="+mn-ea"/>
              </a:rPr>
              <a:t>、</a:t>
            </a:r>
            <a:r>
              <a:rPr lang="zh-CN" altLang="en-US" sz="1200" b="1" dirty="0">
                <a:sym typeface="+mn-ea"/>
              </a:rPr>
              <a:t>申请人节点</a:t>
            </a:r>
            <a:r>
              <a:rPr lang="zh-CN" altLang="en-US" sz="1200" dirty="0">
                <a:sym typeface="+mn-ea"/>
              </a:rPr>
              <a:t>在</a:t>
            </a:r>
            <a:r>
              <a:rPr lang="en-US" altLang="zh-CN" sz="1200" dirty="0">
                <a:sym typeface="+mn-ea"/>
              </a:rPr>
              <a:t>2</a:t>
            </a:r>
            <a:r>
              <a:rPr lang="zh-CN" altLang="en-US" sz="1200" dirty="0">
                <a:sym typeface="+mn-ea"/>
              </a:rPr>
              <a:t>月、</a:t>
            </a:r>
            <a:r>
              <a:rPr lang="en-US" altLang="zh-CN" sz="1200" dirty="0">
                <a:sym typeface="+mn-ea"/>
              </a:rPr>
              <a:t>4</a:t>
            </a:r>
            <a:r>
              <a:rPr lang="zh-CN" altLang="en-US" sz="1200" dirty="0">
                <a:sym typeface="+mn-ea"/>
              </a:rPr>
              <a:t>月</a:t>
            </a:r>
            <a:r>
              <a:rPr lang="en-US" altLang="zh-CN" sz="1200" dirty="0">
                <a:sym typeface="+mn-ea"/>
              </a:rPr>
              <a:t>-6</a:t>
            </a:r>
            <a:r>
              <a:rPr lang="zh-CN" altLang="en-US" sz="1200" dirty="0">
                <a:sym typeface="+mn-ea"/>
              </a:rPr>
              <a:t>月耗时均超目标值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小时，其中</a:t>
            </a:r>
            <a:r>
              <a:rPr lang="en-US" altLang="zh-CN" sz="1200" dirty="0">
                <a:sym typeface="+mn-ea"/>
              </a:rPr>
              <a:t>4</a:t>
            </a:r>
            <a:r>
              <a:rPr lang="zh-CN" altLang="en-US" sz="1200" dirty="0">
                <a:sym typeface="+mn-ea"/>
              </a:rPr>
              <a:t>月耗时</a:t>
            </a:r>
            <a:r>
              <a:rPr lang="en-US" altLang="zh-CN" sz="1200" dirty="0">
                <a:sym typeface="+mn-ea"/>
              </a:rPr>
              <a:t>68.99</a:t>
            </a:r>
            <a:r>
              <a:rPr lang="zh-CN" altLang="en-US" sz="1200" dirty="0">
                <a:sym typeface="+mn-ea"/>
              </a:rPr>
              <a:t>小时（</a:t>
            </a:r>
            <a:r>
              <a:rPr lang="en-US" altLang="zh-CN" sz="1200" dirty="0">
                <a:sym typeface="+mn-ea"/>
              </a:rPr>
              <a:t>2.87</a:t>
            </a:r>
            <a:r>
              <a:rPr lang="zh-CN" altLang="en-US" sz="1200" dirty="0">
                <a:sym typeface="+mn-ea"/>
              </a:rPr>
              <a:t>天）为最高。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、本地财务节点在</a:t>
            </a:r>
            <a:r>
              <a:rPr lang="en-US" altLang="zh-CN" sz="1200" dirty="0">
                <a:sym typeface="+mn-ea"/>
              </a:rPr>
              <a:t>2</a:t>
            </a:r>
            <a:r>
              <a:rPr lang="zh-CN" altLang="en-US" sz="1200" dirty="0">
                <a:sym typeface="+mn-ea"/>
              </a:rPr>
              <a:t>月</a:t>
            </a:r>
            <a:r>
              <a:rPr lang="zh-CN" altLang="en-US" sz="1200" dirty="0">
                <a:sym typeface="+mn-ea"/>
              </a:rPr>
              <a:t>平均耗时</a:t>
            </a:r>
            <a:r>
              <a:rPr lang="en-US" altLang="zh-CN" sz="1200" dirty="0">
                <a:sym typeface="+mn-ea"/>
              </a:rPr>
              <a:t>24.83</a:t>
            </a:r>
            <a:r>
              <a:rPr lang="zh-CN" altLang="en-US" sz="1200" dirty="0">
                <a:sym typeface="+mn-ea"/>
              </a:rPr>
              <a:t>小时、</a:t>
            </a:r>
            <a:r>
              <a:rPr lang="en-US" altLang="zh-CN" sz="1200" dirty="0">
                <a:sym typeface="+mn-ea"/>
              </a:rPr>
              <a:t>4</a:t>
            </a:r>
            <a:r>
              <a:rPr lang="zh-CN" altLang="en-US" sz="1200" dirty="0">
                <a:sym typeface="+mn-ea"/>
              </a:rPr>
              <a:t>月</a:t>
            </a:r>
            <a:r>
              <a:rPr lang="zh-CN" altLang="en-US" sz="1200" dirty="0">
                <a:sym typeface="+mn-ea"/>
              </a:rPr>
              <a:t>平均耗时</a:t>
            </a:r>
            <a:r>
              <a:rPr lang="en-US" altLang="zh-CN" sz="1200" dirty="0">
                <a:sym typeface="+mn-ea"/>
              </a:rPr>
              <a:t>26.07</a:t>
            </a:r>
            <a:r>
              <a:rPr lang="zh-CN" altLang="en-US" sz="1200" dirty="0">
                <a:sym typeface="+mn-ea"/>
              </a:rPr>
              <a:t>小时，略高于目标值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4</a:t>
            </a:r>
            <a:r>
              <a:rPr lang="zh-CN" altLang="en-US" sz="1200" dirty="0">
                <a:sym typeface="+mn-ea"/>
              </a:rPr>
              <a:t>、部门经理节点在</a:t>
            </a: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月</a:t>
            </a:r>
            <a:r>
              <a:rPr lang="zh-CN" altLang="en-US" sz="1200" dirty="0">
                <a:sym typeface="+mn-ea"/>
              </a:rPr>
              <a:t>平均耗时</a:t>
            </a:r>
            <a:r>
              <a:rPr lang="en-US" altLang="zh-CN" sz="1200" dirty="0">
                <a:sym typeface="+mn-ea"/>
              </a:rPr>
              <a:t>32.86</a:t>
            </a:r>
            <a:r>
              <a:rPr lang="zh-CN" altLang="en-US" sz="1200" dirty="0">
                <a:sym typeface="+mn-ea"/>
              </a:rPr>
              <a:t>小时、</a:t>
            </a:r>
            <a:r>
              <a:rPr lang="en-US" altLang="zh-CN" sz="1200" dirty="0">
                <a:sym typeface="+mn-ea"/>
              </a:rPr>
              <a:t>6</a:t>
            </a:r>
            <a:r>
              <a:rPr lang="zh-CN" altLang="en-US" sz="1200" dirty="0">
                <a:sym typeface="+mn-ea"/>
              </a:rPr>
              <a:t>月</a:t>
            </a:r>
            <a:r>
              <a:rPr lang="zh-CN" altLang="en-US" sz="1200" dirty="0">
                <a:sym typeface="+mn-ea"/>
              </a:rPr>
              <a:t>平均耗时</a:t>
            </a:r>
            <a:r>
              <a:rPr lang="en-US" altLang="zh-CN" sz="1200" dirty="0">
                <a:sym typeface="+mn-ea"/>
              </a:rPr>
              <a:t>31.11</a:t>
            </a:r>
            <a:r>
              <a:rPr lang="zh-CN" altLang="en-US" sz="1200" dirty="0">
                <a:sym typeface="+mn-ea"/>
              </a:rPr>
              <a:t>小时，超过目标值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5</a:t>
            </a:r>
            <a:r>
              <a:rPr lang="zh-CN" altLang="en-US" sz="1200" dirty="0">
                <a:sym typeface="+mn-ea"/>
              </a:rPr>
              <a:t>、财务经理节点在</a:t>
            </a:r>
            <a:r>
              <a:rPr lang="en-US" altLang="zh-CN" sz="1200" dirty="0">
                <a:sym typeface="+mn-ea"/>
              </a:rPr>
              <a:t>2</a:t>
            </a:r>
            <a:r>
              <a:rPr lang="zh-CN" altLang="en-US" sz="1200" dirty="0">
                <a:sym typeface="+mn-ea"/>
              </a:rPr>
              <a:t>月</a:t>
            </a:r>
            <a:r>
              <a:rPr lang="zh-CN" altLang="en-US" sz="1200" dirty="0">
                <a:sym typeface="+mn-ea"/>
              </a:rPr>
              <a:t>平均耗时</a:t>
            </a:r>
            <a:r>
              <a:rPr lang="en-US" altLang="zh-CN" sz="1200" dirty="0">
                <a:sym typeface="+mn-ea"/>
              </a:rPr>
              <a:t>36.69</a:t>
            </a:r>
            <a:r>
              <a:rPr lang="zh-CN" altLang="en-US" sz="1200" dirty="0">
                <a:sym typeface="+mn-ea"/>
              </a:rPr>
              <a:t>小时，超过目标值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6</a:t>
            </a:r>
            <a:r>
              <a:rPr lang="zh-CN" altLang="en-US" sz="1200" dirty="0">
                <a:sym typeface="+mn-ea"/>
              </a:rPr>
              <a:t>、在酒泉的各节点各月平均耗时中，</a:t>
            </a:r>
            <a:r>
              <a:rPr lang="zh-CN" altLang="en-US" sz="1200" b="1" dirty="0">
                <a:sym typeface="+mn-ea"/>
              </a:rPr>
              <a:t>耗时</a:t>
            </a:r>
            <a:r>
              <a:rPr lang="zh-CN" altLang="en-US" sz="1200" b="1" dirty="0">
                <a:sym typeface="+mn-ea"/>
              </a:rPr>
              <a:t>最高为申请人节点</a:t>
            </a:r>
            <a:r>
              <a:rPr lang="en-US" altLang="zh-CN" sz="1200" b="1" dirty="0">
                <a:sym typeface="+mn-ea"/>
              </a:rPr>
              <a:t>29.70</a:t>
            </a:r>
            <a:r>
              <a:rPr lang="zh-CN" altLang="en-US" sz="1200" b="1" dirty="0">
                <a:sym typeface="+mn-ea"/>
              </a:rPr>
              <a:t>小时</a:t>
            </a:r>
            <a:r>
              <a:rPr lang="zh-CN" altLang="en-US" sz="1200" dirty="0">
                <a:sym typeface="+mn-ea"/>
              </a:rPr>
              <a:t>。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图表 34"/>
          <p:cNvGraphicFramePr/>
          <p:nvPr/>
        </p:nvGraphicFramePr>
        <p:xfrm>
          <a:off x="0" y="3419475"/>
          <a:ext cx="6010910" cy="343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0" name="图表 9"/>
          <p:cNvGraphicFramePr/>
          <p:nvPr/>
        </p:nvGraphicFramePr>
        <p:xfrm>
          <a:off x="0" y="812165"/>
          <a:ext cx="6010910" cy="2588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直接连接符 5"/>
          <p:cNvCxnSpPr/>
          <p:nvPr/>
        </p:nvCxnSpPr>
        <p:spPr>
          <a:xfrm flipV="1">
            <a:off x="454025" y="5058410"/>
            <a:ext cx="5362575" cy="635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标题 2"/>
          <p:cNvSpPr>
            <a:spLocks noGrp="1"/>
          </p:cNvSpPr>
          <p:nvPr>
            <p:ph type="title"/>
          </p:nvPr>
        </p:nvSpPr>
        <p:spPr>
          <a:xfrm>
            <a:off x="6689090" y="310515"/>
            <a:ext cx="5514340" cy="445135"/>
          </a:xfrm>
        </p:spPr>
        <p:txBody>
          <a:bodyPr/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白城公司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-2020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半年度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报销耗时分析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75045" y="765175"/>
            <a:ext cx="6128385" cy="6092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/>
              <a:t>2020</a:t>
            </a:r>
            <a:r>
              <a:rPr lang="zh-CN" altLang="en-US" sz="1600" b="1" dirty="0"/>
              <a:t>年上半年平均耗时分析：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1</a:t>
            </a:r>
            <a:r>
              <a:rPr lang="zh-CN" altLang="en-US" sz="1200" dirty="0"/>
              <a:t>、</a:t>
            </a:r>
            <a:r>
              <a:rPr lang="en-US" altLang="zh-CN" sz="1200" dirty="0"/>
              <a:t>2020</a:t>
            </a:r>
            <a:r>
              <a:rPr lang="zh-CN" altLang="en-US" sz="1200" dirty="0"/>
              <a:t>年上半年白城报销流程共</a:t>
            </a:r>
            <a:r>
              <a:rPr lang="en-US" altLang="zh-CN" sz="1200" dirty="0"/>
              <a:t>78</a:t>
            </a:r>
            <a:r>
              <a:rPr lang="zh-CN" altLang="en-US" sz="1200" dirty="0"/>
              <a:t>条，退回</a:t>
            </a:r>
            <a:r>
              <a:rPr lang="en-US" altLang="zh-CN" sz="1200" dirty="0"/>
              <a:t>12</a:t>
            </a:r>
            <a:r>
              <a:rPr lang="zh-CN" altLang="en-US" sz="1200" dirty="0"/>
              <a:t>条，退回率</a:t>
            </a:r>
            <a:r>
              <a:rPr lang="en-US" altLang="zh-CN" sz="1200" dirty="0"/>
              <a:t>15.38%</a:t>
            </a:r>
            <a:r>
              <a:rPr lang="zh-CN" altLang="en-US" sz="1200" dirty="0"/>
              <a:t>。</a:t>
            </a:r>
            <a:endParaRPr lang="zh-CN" altLang="en-US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2</a:t>
            </a:r>
            <a:r>
              <a:rPr lang="zh-CN" altLang="en-US" sz="1200" dirty="0"/>
              <a:t>、上半年仅有</a:t>
            </a:r>
            <a:r>
              <a:rPr lang="en-US" altLang="zh-CN" sz="1200" dirty="0"/>
              <a:t>6</a:t>
            </a:r>
            <a:r>
              <a:rPr lang="zh-CN" altLang="en-US" sz="1200" dirty="0"/>
              <a:t>月</a:t>
            </a:r>
            <a:r>
              <a:rPr lang="zh-CN" altLang="en-US" sz="1200" dirty="0">
                <a:sym typeface="+mn-ea"/>
              </a:rPr>
              <a:t>耗时</a:t>
            </a:r>
            <a:r>
              <a:rPr lang="zh-CN" altLang="en-US" sz="1200" dirty="0"/>
              <a:t>（</a:t>
            </a:r>
            <a:r>
              <a:rPr lang="en-US" altLang="zh-CN" sz="1200" dirty="0"/>
              <a:t>3.87</a:t>
            </a:r>
            <a:r>
              <a:rPr lang="zh-CN" altLang="en-US" sz="1200" dirty="0"/>
              <a:t>天</a:t>
            </a:r>
            <a:r>
              <a:rPr lang="zh-CN" altLang="en-US" sz="1200" dirty="0"/>
              <a:t>）</a:t>
            </a:r>
            <a:r>
              <a:rPr lang="zh-CN" altLang="en-US" sz="1200" b="1" dirty="0"/>
              <a:t>低于</a:t>
            </a:r>
            <a:r>
              <a:rPr lang="en-US" altLang="zh-CN" sz="1200" dirty="0">
                <a:sym typeface="+mn-ea"/>
              </a:rPr>
              <a:t>2020</a:t>
            </a:r>
            <a:r>
              <a:rPr lang="zh-CN" altLang="en-US" sz="1200" dirty="0">
                <a:sym typeface="+mn-ea"/>
              </a:rPr>
              <a:t>年全公司各月平均归档耗时天数和</a:t>
            </a:r>
            <a:r>
              <a:rPr lang="zh-CN" altLang="en-US" sz="1200" dirty="0"/>
              <a:t>目标值</a:t>
            </a:r>
            <a:r>
              <a:rPr lang="en-US" altLang="zh-CN" sz="1200" dirty="0"/>
              <a:t>4</a:t>
            </a:r>
            <a:r>
              <a:rPr lang="zh-CN" altLang="en-US" sz="1200" dirty="0"/>
              <a:t>天。上半年</a:t>
            </a:r>
            <a:r>
              <a:rPr lang="en-US" altLang="zh-CN" sz="1200" dirty="0"/>
              <a:t>2</a:t>
            </a:r>
            <a:r>
              <a:rPr lang="zh-CN" altLang="en-US" sz="1200" dirty="0"/>
              <a:t>月</a:t>
            </a:r>
            <a:r>
              <a:rPr lang="en-US" altLang="zh-CN" sz="1200" dirty="0"/>
              <a:t>-5</a:t>
            </a:r>
            <a:r>
              <a:rPr lang="zh-CN" altLang="en-US" sz="1200" dirty="0"/>
              <a:t>月平均归档耗时高于目标值</a:t>
            </a:r>
            <a:r>
              <a:rPr lang="en-US" altLang="zh-CN" sz="1200" dirty="0"/>
              <a:t>4</a:t>
            </a:r>
            <a:r>
              <a:rPr lang="zh-CN" altLang="en-US" sz="1200" dirty="0"/>
              <a:t>天</a:t>
            </a:r>
            <a:r>
              <a:rPr lang="zh-CN" altLang="en-US" sz="1200" dirty="0"/>
              <a:t>。</a:t>
            </a:r>
            <a:endParaRPr lang="zh-CN" altLang="en-US" sz="1200" dirty="0"/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、</a:t>
            </a:r>
            <a:r>
              <a:rPr lang="en-US" altLang="zh-CN" sz="1200" dirty="0">
                <a:sym typeface="+mn-ea"/>
              </a:rPr>
              <a:t>4</a:t>
            </a:r>
            <a:r>
              <a:rPr lang="zh-CN" altLang="en-US" sz="1200" dirty="0">
                <a:sym typeface="+mn-ea"/>
              </a:rPr>
              <a:t>月白城归档耗时</a:t>
            </a:r>
            <a:r>
              <a:rPr lang="en-US" altLang="zh-CN" sz="1200" dirty="0">
                <a:sym typeface="+mn-ea"/>
              </a:rPr>
              <a:t>7.09</a:t>
            </a:r>
            <a:r>
              <a:rPr lang="zh-CN" altLang="en-US" sz="1200" dirty="0">
                <a:sym typeface="+mn-ea"/>
              </a:rPr>
              <a:t>天</a:t>
            </a:r>
            <a:r>
              <a:rPr lang="zh-CN" altLang="en-US" sz="1200" dirty="0">
                <a:sym typeface="+mn-ea"/>
              </a:rPr>
              <a:t>为上半年耗时最高的月份</a:t>
            </a:r>
            <a:r>
              <a:rPr lang="zh-CN" altLang="en-US" sz="1200" dirty="0">
                <a:sym typeface="+mn-ea"/>
              </a:rPr>
              <a:t>，</a:t>
            </a:r>
            <a:r>
              <a:rPr lang="en-US" altLang="zh-CN" sz="1200" dirty="0">
                <a:sym typeface="+mn-ea"/>
              </a:rPr>
              <a:t>1</a:t>
            </a:r>
            <a:r>
              <a:rPr lang="zh-CN" altLang="en-US" sz="1200" dirty="0">
                <a:sym typeface="+mn-ea"/>
              </a:rPr>
              <a:t>月、</a:t>
            </a:r>
            <a:r>
              <a:rPr lang="en-US" altLang="zh-CN" sz="1200" dirty="0">
                <a:sym typeface="+mn-ea"/>
              </a:rPr>
              <a:t>6</a:t>
            </a:r>
            <a:r>
              <a:rPr lang="zh-CN" altLang="en-US" sz="1200" dirty="0">
                <a:sym typeface="+mn-ea"/>
              </a:rPr>
              <a:t>月归档耗时</a:t>
            </a:r>
            <a:r>
              <a:rPr lang="en-US" altLang="zh-CN" sz="1200" dirty="0">
                <a:sym typeface="+mn-ea"/>
              </a:rPr>
              <a:t>3.87</a:t>
            </a:r>
            <a:r>
              <a:rPr lang="zh-CN" altLang="en-US" sz="1200" dirty="0">
                <a:sym typeface="+mn-ea"/>
              </a:rPr>
              <a:t>天</a:t>
            </a:r>
            <a:r>
              <a:rPr lang="zh-CN" altLang="en-US" sz="1200" dirty="0">
                <a:sym typeface="+mn-ea"/>
              </a:rPr>
              <a:t>为上半年耗时最低的月份</a:t>
            </a:r>
            <a:r>
              <a:rPr lang="zh-CN" altLang="en-US" sz="1200" dirty="0">
                <a:sym typeface="+mn-ea"/>
              </a:rPr>
              <a:t>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200" b="1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ym typeface="+mn-ea"/>
              </a:rPr>
              <a:t>2020</a:t>
            </a:r>
            <a:r>
              <a:rPr lang="zh-CN" altLang="en-US" sz="1600" b="1" dirty="0">
                <a:sym typeface="+mn-ea"/>
              </a:rPr>
              <a:t>年上半年各节点分析：</a:t>
            </a:r>
            <a:endParaRPr lang="zh-CN" altLang="en-US" sz="1600" b="1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1</a:t>
            </a:r>
            <a:r>
              <a:rPr lang="zh-CN" altLang="en-US" sz="1200" dirty="0">
                <a:sym typeface="+mn-ea"/>
              </a:rPr>
              <a:t>、</a:t>
            </a:r>
            <a:r>
              <a:rPr lang="zh-CN" altLang="en-US" sz="1200" b="1" dirty="0">
                <a:sym typeface="+mn-ea"/>
              </a:rPr>
              <a:t>本地财务节点、总经理节点平均耗时</a:t>
            </a:r>
            <a:r>
              <a:rPr lang="zh-CN" altLang="en-US" sz="1200" dirty="0">
                <a:sym typeface="+mn-ea"/>
              </a:rPr>
              <a:t>均超过目标值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小时，其余各节点</a:t>
            </a:r>
            <a:r>
              <a:rPr lang="zh-CN" altLang="en-US" sz="1200" b="1" dirty="0">
                <a:sym typeface="+mn-ea"/>
              </a:rPr>
              <a:t>平均耗时</a:t>
            </a:r>
            <a:r>
              <a:rPr lang="zh-CN" altLang="en-US" sz="1200" dirty="0">
                <a:sym typeface="+mn-ea"/>
              </a:rPr>
              <a:t>均在目标值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小时内。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2</a:t>
            </a:r>
            <a:r>
              <a:rPr lang="zh-CN" altLang="en-US" sz="1200" dirty="0">
                <a:sym typeface="+mn-ea"/>
              </a:rPr>
              <a:t>、申请人节点在</a:t>
            </a:r>
            <a:r>
              <a:rPr lang="en-US" altLang="zh-CN" sz="1200" dirty="0">
                <a:sym typeface="+mn-ea"/>
              </a:rPr>
              <a:t>4</a:t>
            </a:r>
            <a:r>
              <a:rPr lang="zh-CN" altLang="en-US" sz="1200" dirty="0">
                <a:sym typeface="+mn-ea"/>
              </a:rPr>
              <a:t>月</a:t>
            </a:r>
            <a:r>
              <a:rPr lang="zh-CN" altLang="en-US" sz="1200" dirty="0">
                <a:sym typeface="+mn-ea"/>
              </a:rPr>
              <a:t>耗时</a:t>
            </a:r>
            <a:r>
              <a:rPr lang="en-US" altLang="zh-CN" sz="1200" dirty="0">
                <a:sym typeface="+mn-ea"/>
              </a:rPr>
              <a:t>81.96</a:t>
            </a:r>
            <a:r>
              <a:rPr lang="zh-CN" altLang="en-US" sz="1200" dirty="0">
                <a:sym typeface="+mn-ea"/>
              </a:rPr>
              <a:t>小时（</a:t>
            </a:r>
            <a:r>
              <a:rPr lang="en-US" altLang="zh-CN" sz="1200" dirty="0">
                <a:sym typeface="+mn-ea"/>
              </a:rPr>
              <a:t>3.41</a:t>
            </a:r>
            <a:r>
              <a:rPr lang="zh-CN" altLang="en-US" sz="1200" dirty="0">
                <a:sym typeface="+mn-ea"/>
              </a:rPr>
              <a:t>天</a:t>
            </a:r>
            <a:r>
              <a:rPr lang="zh-CN" altLang="en-US" sz="1200" dirty="0">
                <a:sym typeface="+mn-ea"/>
              </a:rPr>
              <a:t>）耗时最高。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、本地财务节点在</a:t>
            </a: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月、</a:t>
            </a:r>
            <a:r>
              <a:rPr lang="en-US" altLang="zh-CN" sz="1200" dirty="0">
                <a:sym typeface="+mn-ea"/>
              </a:rPr>
              <a:t>5</a:t>
            </a:r>
            <a:r>
              <a:rPr lang="zh-CN" altLang="en-US" sz="1200" dirty="0">
                <a:sym typeface="+mn-ea"/>
              </a:rPr>
              <a:t>月、</a:t>
            </a:r>
            <a:r>
              <a:rPr lang="en-US" altLang="zh-CN" sz="1200" dirty="0">
                <a:sym typeface="+mn-ea"/>
              </a:rPr>
              <a:t>6</a:t>
            </a:r>
            <a:r>
              <a:rPr lang="zh-CN" altLang="en-US" sz="1200" dirty="0">
                <a:sym typeface="+mn-ea"/>
              </a:rPr>
              <a:t>月耗时均超目标值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小时，其中</a:t>
            </a:r>
            <a:r>
              <a:rPr lang="en-US" altLang="zh-CN" sz="1200" dirty="0">
                <a:sym typeface="+mn-ea"/>
              </a:rPr>
              <a:t>6</a:t>
            </a:r>
            <a:r>
              <a:rPr lang="zh-CN" altLang="en-US" sz="1200" dirty="0">
                <a:sym typeface="+mn-ea"/>
              </a:rPr>
              <a:t>月耗时</a:t>
            </a:r>
            <a:r>
              <a:rPr lang="en-US" altLang="zh-CN" sz="1200" dirty="0">
                <a:sym typeface="+mn-ea"/>
              </a:rPr>
              <a:t>45.91</a:t>
            </a:r>
            <a:r>
              <a:rPr lang="zh-CN" altLang="en-US" sz="1200" dirty="0">
                <a:sym typeface="+mn-ea"/>
              </a:rPr>
              <a:t>小时（</a:t>
            </a:r>
            <a:r>
              <a:rPr lang="en-US" altLang="zh-CN" sz="1200" dirty="0">
                <a:sym typeface="+mn-ea"/>
              </a:rPr>
              <a:t>1.91</a:t>
            </a:r>
            <a:r>
              <a:rPr lang="zh-CN" altLang="en-US" sz="1200" dirty="0">
                <a:sym typeface="+mn-ea"/>
              </a:rPr>
              <a:t>天）为最高。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4</a:t>
            </a:r>
            <a:r>
              <a:rPr lang="zh-CN" altLang="en-US" sz="1200" dirty="0">
                <a:sym typeface="+mn-ea"/>
              </a:rPr>
              <a:t>、部门经理节点在</a:t>
            </a:r>
            <a:r>
              <a:rPr lang="en-US" altLang="zh-CN" sz="1200" dirty="0">
                <a:sym typeface="+mn-ea"/>
              </a:rPr>
              <a:t>2</a:t>
            </a:r>
            <a:r>
              <a:rPr lang="zh-CN" altLang="en-US" sz="1200" dirty="0">
                <a:sym typeface="+mn-ea"/>
              </a:rPr>
              <a:t>月</a:t>
            </a:r>
            <a:r>
              <a:rPr lang="zh-CN" altLang="en-US" sz="1200" dirty="0">
                <a:sym typeface="+mn-ea"/>
              </a:rPr>
              <a:t>平均耗时</a:t>
            </a:r>
            <a:r>
              <a:rPr lang="en-US" altLang="zh-CN" sz="1200" dirty="0">
                <a:sym typeface="+mn-ea"/>
              </a:rPr>
              <a:t>29.27</a:t>
            </a:r>
            <a:r>
              <a:rPr lang="zh-CN" altLang="en-US" sz="1200" dirty="0">
                <a:sym typeface="+mn-ea"/>
              </a:rPr>
              <a:t>小时、</a:t>
            </a:r>
            <a:r>
              <a:rPr lang="en-US" altLang="zh-CN" sz="1200" dirty="0">
                <a:sym typeface="+mn-ea"/>
              </a:rPr>
              <a:t>4</a:t>
            </a:r>
            <a:r>
              <a:rPr lang="zh-CN" altLang="en-US" sz="1200" dirty="0">
                <a:sym typeface="+mn-ea"/>
              </a:rPr>
              <a:t>月</a:t>
            </a:r>
            <a:r>
              <a:rPr lang="zh-CN" altLang="en-US" sz="1200" dirty="0">
                <a:sym typeface="+mn-ea"/>
              </a:rPr>
              <a:t>平均耗时</a:t>
            </a:r>
            <a:r>
              <a:rPr lang="en-US" altLang="zh-CN" sz="1200" dirty="0">
                <a:sym typeface="+mn-ea"/>
              </a:rPr>
              <a:t>29.49</a:t>
            </a:r>
            <a:r>
              <a:rPr lang="zh-CN" altLang="en-US" sz="1200" dirty="0">
                <a:sym typeface="+mn-ea"/>
              </a:rPr>
              <a:t>小时，略高于目标值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5</a:t>
            </a:r>
            <a:r>
              <a:rPr lang="zh-CN" altLang="en-US" sz="1200" dirty="0">
                <a:sym typeface="+mn-ea"/>
              </a:rPr>
              <a:t>、财务经理节点在</a:t>
            </a:r>
            <a:r>
              <a:rPr lang="en-US" altLang="zh-CN" sz="1200" dirty="0">
                <a:sym typeface="+mn-ea"/>
              </a:rPr>
              <a:t>5</a:t>
            </a:r>
            <a:r>
              <a:rPr lang="zh-CN" altLang="en-US" sz="1200" dirty="0">
                <a:sym typeface="+mn-ea"/>
              </a:rPr>
              <a:t>月</a:t>
            </a:r>
            <a:r>
              <a:rPr lang="zh-CN" altLang="en-US" sz="1200" dirty="0">
                <a:sym typeface="+mn-ea"/>
              </a:rPr>
              <a:t>平均耗时</a:t>
            </a:r>
            <a:r>
              <a:rPr lang="en-US" altLang="zh-CN" sz="1200" dirty="0">
                <a:sym typeface="+mn-ea"/>
              </a:rPr>
              <a:t>25.94</a:t>
            </a:r>
            <a:r>
              <a:rPr lang="zh-CN" altLang="en-US" sz="1200" dirty="0">
                <a:sym typeface="+mn-ea"/>
              </a:rPr>
              <a:t>小时，略高于目标值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6</a:t>
            </a:r>
            <a:r>
              <a:rPr lang="zh-CN" altLang="en-US" sz="1200" dirty="0">
                <a:sym typeface="+mn-ea"/>
              </a:rPr>
              <a:t>、主管高管节点在</a:t>
            </a: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月</a:t>
            </a:r>
            <a:r>
              <a:rPr lang="zh-CN" altLang="en-US" sz="1200" dirty="0">
                <a:sym typeface="+mn-ea"/>
              </a:rPr>
              <a:t>平均耗时</a:t>
            </a:r>
            <a:r>
              <a:rPr lang="en-US" altLang="zh-CN" sz="1200" dirty="0">
                <a:sym typeface="+mn-ea"/>
              </a:rPr>
              <a:t>27.51</a:t>
            </a:r>
            <a:r>
              <a:rPr lang="zh-CN" altLang="en-US" sz="1200" dirty="0">
                <a:sym typeface="+mn-ea"/>
              </a:rPr>
              <a:t>小时，略高于目标值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7</a:t>
            </a:r>
            <a:r>
              <a:rPr lang="zh-CN" altLang="en-US" sz="1200" dirty="0">
                <a:sym typeface="+mn-ea"/>
              </a:rPr>
              <a:t>、总经理节点在</a:t>
            </a: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月</a:t>
            </a:r>
            <a:r>
              <a:rPr lang="zh-CN" altLang="en-US" sz="1200" dirty="0">
                <a:sym typeface="+mn-ea"/>
              </a:rPr>
              <a:t>平均耗时</a:t>
            </a:r>
            <a:r>
              <a:rPr lang="en-US" altLang="zh-CN" sz="1200" dirty="0">
                <a:sym typeface="+mn-ea"/>
              </a:rPr>
              <a:t>38.29</a:t>
            </a:r>
            <a:r>
              <a:rPr lang="zh-CN" altLang="en-US" sz="1200" dirty="0">
                <a:sym typeface="+mn-ea"/>
              </a:rPr>
              <a:t>小时（</a:t>
            </a:r>
            <a:r>
              <a:rPr lang="en-US" altLang="zh-CN" sz="1200" dirty="0">
                <a:sym typeface="+mn-ea"/>
              </a:rPr>
              <a:t>1.59</a:t>
            </a:r>
            <a:r>
              <a:rPr lang="zh-CN" altLang="en-US" sz="1200" dirty="0">
                <a:sym typeface="+mn-ea"/>
              </a:rPr>
              <a:t>天）、</a:t>
            </a:r>
            <a:r>
              <a:rPr lang="en-US" altLang="zh-CN" sz="1200" dirty="0">
                <a:sym typeface="+mn-ea"/>
              </a:rPr>
              <a:t>5</a:t>
            </a:r>
            <a:r>
              <a:rPr lang="zh-CN" altLang="en-US" sz="1200" dirty="0">
                <a:sym typeface="+mn-ea"/>
              </a:rPr>
              <a:t>月</a:t>
            </a:r>
            <a:r>
              <a:rPr lang="zh-CN" altLang="en-US" sz="1200" dirty="0">
                <a:sym typeface="+mn-ea"/>
              </a:rPr>
              <a:t>平均耗时</a:t>
            </a:r>
            <a:r>
              <a:rPr lang="en-US" altLang="zh-CN" sz="1200" dirty="0">
                <a:sym typeface="+mn-ea"/>
              </a:rPr>
              <a:t>52.67</a:t>
            </a:r>
            <a:r>
              <a:rPr lang="zh-CN" altLang="en-US" sz="1200" dirty="0">
                <a:sym typeface="+mn-ea"/>
              </a:rPr>
              <a:t>小时（</a:t>
            </a:r>
            <a:r>
              <a:rPr lang="en-US" altLang="zh-CN" sz="1200" dirty="0">
                <a:sym typeface="+mn-ea"/>
              </a:rPr>
              <a:t>2.19</a:t>
            </a:r>
            <a:r>
              <a:rPr lang="zh-CN" altLang="en-US" sz="1200" dirty="0">
                <a:sym typeface="+mn-ea"/>
              </a:rPr>
              <a:t>天</a:t>
            </a:r>
            <a:r>
              <a:rPr lang="zh-CN" altLang="en-US" sz="1200" dirty="0">
                <a:sym typeface="+mn-ea"/>
              </a:rPr>
              <a:t>），高于目标值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8</a:t>
            </a:r>
            <a:r>
              <a:rPr lang="zh-CN" altLang="en-US" sz="1200" dirty="0">
                <a:sym typeface="+mn-ea"/>
              </a:rPr>
              <a:t>、</a:t>
            </a:r>
            <a:r>
              <a:rPr lang="zh-CN" altLang="en-US" sz="1200" dirty="0">
                <a:sym typeface="+mn-ea"/>
              </a:rPr>
              <a:t>在白城的各节点各月平均耗时中，</a:t>
            </a:r>
            <a:r>
              <a:rPr lang="zh-CN" altLang="en-US" sz="1200" b="1" dirty="0">
                <a:sym typeface="+mn-ea"/>
              </a:rPr>
              <a:t>耗时最高为本地财务节点</a:t>
            </a:r>
            <a:r>
              <a:rPr lang="en-US" altLang="zh-CN" sz="1200" b="1" dirty="0">
                <a:sym typeface="+mn-ea"/>
              </a:rPr>
              <a:t>28.28</a:t>
            </a:r>
            <a:r>
              <a:rPr lang="zh-CN" altLang="en-US" sz="1200" b="1" dirty="0">
                <a:sym typeface="+mn-ea"/>
              </a:rPr>
              <a:t>小时</a:t>
            </a:r>
            <a:r>
              <a:rPr lang="zh-CN" altLang="en-US" sz="1200" dirty="0">
                <a:sym typeface="+mn-ea"/>
              </a:rPr>
              <a:t>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9</a:t>
            </a:r>
            <a:r>
              <a:rPr lang="zh-CN" altLang="en-US" sz="1200" dirty="0">
                <a:sym typeface="+mn-ea"/>
              </a:rPr>
              <a:t>、</a:t>
            </a:r>
            <a:r>
              <a:rPr lang="zh-CN" altLang="en-US" sz="1200" dirty="0">
                <a:sym typeface="+mn-ea"/>
              </a:rPr>
              <a:t>整体分析，白城耗时不稳定，影响耗时的主要因素是</a:t>
            </a:r>
            <a:r>
              <a:rPr lang="zh-CN" altLang="en-US" sz="1200" b="1" dirty="0">
                <a:sym typeface="+mn-ea"/>
              </a:rPr>
              <a:t>本地财务节点和总经理节点</a:t>
            </a:r>
            <a:r>
              <a:rPr lang="zh-CN" altLang="en-US" sz="1200" dirty="0">
                <a:sym typeface="+mn-ea"/>
              </a:rPr>
              <a:t>。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图表 39"/>
          <p:cNvGraphicFramePr/>
          <p:nvPr/>
        </p:nvGraphicFramePr>
        <p:xfrm>
          <a:off x="0" y="858520"/>
          <a:ext cx="6051550" cy="2548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9" name="图表 38"/>
          <p:cNvGraphicFramePr/>
          <p:nvPr/>
        </p:nvGraphicFramePr>
        <p:xfrm>
          <a:off x="0" y="3419475"/>
          <a:ext cx="6031230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" name="直接连接符 1"/>
          <p:cNvCxnSpPr/>
          <p:nvPr/>
        </p:nvCxnSpPr>
        <p:spPr>
          <a:xfrm>
            <a:off x="459105" y="4986655"/>
            <a:ext cx="5377180" cy="889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标题 2"/>
          <p:cNvSpPr>
            <a:spLocks noGrp="1"/>
          </p:cNvSpPr>
          <p:nvPr>
            <p:ph type="title"/>
          </p:nvPr>
        </p:nvSpPr>
        <p:spPr>
          <a:xfrm>
            <a:off x="7047865" y="310515"/>
            <a:ext cx="5155565" cy="445135"/>
          </a:xfrm>
        </p:spPr>
        <p:txBody>
          <a:bodyPr/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阜宁公司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-2020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半年度报销耗时分析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95695" y="1205865"/>
            <a:ext cx="5995670" cy="4984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/>
              <a:t>2020</a:t>
            </a:r>
            <a:r>
              <a:rPr lang="zh-CN" altLang="en-US" sz="1600" b="1" dirty="0"/>
              <a:t>年上半年平均耗时分析：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1</a:t>
            </a:r>
            <a:r>
              <a:rPr lang="zh-CN" altLang="en-US" sz="1200" dirty="0"/>
              <a:t>、</a:t>
            </a:r>
            <a:r>
              <a:rPr lang="en-US" altLang="zh-CN" sz="1200" dirty="0"/>
              <a:t>2020</a:t>
            </a:r>
            <a:r>
              <a:rPr lang="zh-CN" altLang="en-US" sz="1200" dirty="0"/>
              <a:t>年上半年阜宁报销流程共</a:t>
            </a:r>
            <a:r>
              <a:rPr lang="en-US" altLang="zh-CN" sz="1200" dirty="0"/>
              <a:t>236</a:t>
            </a:r>
            <a:r>
              <a:rPr lang="zh-CN" altLang="en-US" sz="1200" dirty="0"/>
              <a:t>条，退回</a:t>
            </a:r>
            <a:r>
              <a:rPr lang="en-US" altLang="zh-CN" sz="1200" dirty="0"/>
              <a:t>38</a:t>
            </a:r>
            <a:r>
              <a:rPr lang="zh-CN" altLang="en-US" sz="1200" dirty="0"/>
              <a:t>条，退回率</a:t>
            </a:r>
            <a:r>
              <a:rPr lang="en-US" altLang="zh-CN" sz="1200" dirty="0"/>
              <a:t>16.10%</a:t>
            </a:r>
            <a:r>
              <a:rPr lang="zh-CN" altLang="en-US" sz="1200" dirty="0"/>
              <a:t>。</a:t>
            </a:r>
            <a:endParaRPr lang="zh-CN" altLang="en-US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2</a:t>
            </a:r>
            <a:r>
              <a:rPr lang="zh-CN" altLang="en-US" sz="1200" dirty="0"/>
              <a:t>、</a:t>
            </a:r>
            <a:r>
              <a:rPr lang="en-US" altLang="zh-CN" sz="1200" dirty="0"/>
              <a:t>2</a:t>
            </a:r>
            <a:r>
              <a:rPr lang="zh-CN" altLang="en-US" sz="1200" dirty="0"/>
              <a:t>月</a:t>
            </a:r>
            <a:r>
              <a:rPr lang="zh-CN" altLang="en-US" sz="1200" dirty="0">
                <a:sym typeface="+mn-ea"/>
              </a:rPr>
              <a:t>耗时</a:t>
            </a:r>
            <a:r>
              <a:rPr lang="en-US" altLang="zh-CN" sz="1200" dirty="0"/>
              <a:t>3.64</a:t>
            </a:r>
            <a:r>
              <a:rPr lang="zh-CN" altLang="en-US" sz="1200" dirty="0"/>
              <a:t>天</a:t>
            </a:r>
            <a:r>
              <a:rPr lang="zh-CN" altLang="en-US" sz="1200" b="1" dirty="0"/>
              <a:t>低于</a:t>
            </a:r>
            <a:r>
              <a:rPr lang="en-US" altLang="zh-CN" sz="1200" dirty="0">
                <a:sym typeface="+mn-ea"/>
              </a:rPr>
              <a:t>2020</a:t>
            </a:r>
            <a:r>
              <a:rPr lang="zh-CN" altLang="en-US" sz="1200" dirty="0">
                <a:sym typeface="+mn-ea"/>
              </a:rPr>
              <a:t>年全公司各月平均归档耗时天数和</a:t>
            </a:r>
            <a:r>
              <a:rPr lang="zh-CN" altLang="en-US" sz="1200" dirty="0"/>
              <a:t>目标值</a:t>
            </a:r>
            <a:r>
              <a:rPr lang="en-US" altLang="zh-CN" sz="1200" dirty="0"/>
              <a:t>4</a:t>
            </a:r>
            <a:r>
              <a:rPr lang="zh-CN" altLang="en-US" sz="1200" dirty="0"/>
              <a:t>天。</a:t>
            </a:r>
            <a:endParaRPr lang="zh-CN" altLang="en-US" sz="1200" dirty="0"/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、</a:t>
            </a:r>
            <a:r>
              <a:rPr lang="en-US" altLang="zh-CN" sz="1200" dirty="0">
                <a:sym typeface="+mn-ea"/>
              </a:rPr>
              <a:t>5</a:t>
            </a:r>
            <a:r>
              <a:rPr lang="zh-CN" altLang="en-US" sz="1200" dirty="0">
                <a:sym typeface="+mn-ea"/>
              </a:rPr>
              <a:t>月阜宁归档耗时</a:t>
            </a:r>
            <a:r>
              <a:rPr lang="en-US" altLang="zh-CN" sz="1200" dirty="0">
                <a:sym typeface="+mn-ea"/>
              </a:rPr>
              <a:t>7.44</a:t>
            </a:r>
            <a:r>
              <a:rPr lang="zh-CN" altLang="en-US" sz="1200" dirty="0">
                <a:sym typeface="+mn-ea"/>
              </a:rPr>
              <a:t>天</a:t>
            </a:r>
            <a:r>
              <a:rPr lang="zh-CN" altLang="en-US" sz="1200" dirty="0">
                <a:sym typeface="+mn-ea"/>
              </a:rPr>
              <a:t>为上半年耗时最高的月份</a:t>
            </a:r>
            <a:r>
              <a:rPr lang="zh-CN" altLang="en-US" sz="1200" dirty="0">
                <a:sym typeface="+mn-ea"/>
              </a:rPr>
              <a:t>，</a:t>
            </a:r>
            <a:r>
              <a:rPr lang="en-US" altLang="zh-CN" sz="1200" dirty="0">
                <a:sym typeface="+mn-ea"/>
              </a:rPr>
              <a:t>2</a:t>
            </a:r>
            <a:r>
              <a:rPr lang="zh-CN" altLang="en-US" sz="1200" dirty="0">
                <a:sym typeface="+mn-ea"/>
              </a:rPr>
              <a:t>月归档耗时</a:t>
            </a:r>
            <a:r>
              <a:rPr lang="en-US" altLang="zh-CN" sz="1200" dirty="0">
                <a:sym typeface="+mn-ea"/>
              </a:rPr>
              <a:t>3.64</a:t>
            </a:r>
            <a:r>
              <a:rPr lang="zh-CN" altLang="en-US" sz="1200" dirty="0">
                <a:sym typeface="+mn-ea"/>
              </a:rPr>
              <a:t>天</a:t>
            </a:r>
            <a:r>
              <a:rPr lang="zh-CN" altLang="en-US" sz="1200" dirty="0">
                <a:sym typeface="+mn-ea"/>
              </a:rPr>
              <a:t>为上半年耗时最低的月份</a:t>
            </a:r>
            <a:r>
              <a:rPr lang="zh-CN" altLang="en-US" sz="1200" dirty="0">
                <a:sym typeface="+mn-ea"/>
              </a:rPr>
              <a:t>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200" b="1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ym typeface="+mn-ea"/>
              </a:rPr>
              <a:t>2020</a:t>
            </a:r>
            <a:r>
              <a:rPr lang="zh-CN" altLang="en-US" sz="1600" b="1" dirty="0">
                <a:sym typeface="+mn-ea"/>
              </a:rPr>
              <a:t>年上半年各节点分析：</a:t>
            </a:r>
            <a:endParaRPr lang="zh-CN" altLang="en-US" sz="1600" b="1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1</a:t>
            </a:r>
            <a:r>
              <a:rPr lang="zh-CN" altLang="en-US" sz="1200" dirty="0">
                <a:sym typeface="+mn-ea"/>
              </a:rPr>
              <a:t>、</a:t>
            </a:r>
            <a:r>
              <a:rPr lang="zh-CN" altLang="en-US" sz="1200" b="1" dirty="0">
                <a:sym typeface="+mn-ea"/>
              </a:rPr>
              <a:t>本地财务节点平均耗时</a:t>
            </a:r>
            <a:r>
              <a:rPr lang="zh-CN" altLang="en-US" sz="1200" dirty="0">
                <a:sym typeface="+mn-ea"/>
              </a:rPr>
              <a:t>超过目标值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小时，其余各节点平均耗时</a:t>
            </a:r>
            <a:r>
              <a:rPr lang="zh-CN" altLang="en-US" sz="1200" dirty="0">
                <a:sym typeface="+mn-ea"/>
              </a:rPr>
              <a:t>均在目标值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小时内。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、本地财务节点除了</a:t>
            </a:r>
            <a:r>
              <a:rPr lang="en-US" altLang="zh-CN" sz="1200" dirty="0">
                <a:sym typeface="+mn-ea"/>
              </a:rPr>
              <a:t>2</a:t>
            </a:r>
            <a:r>
              <a:rPr lang="zh-CN" altLang="en-US" sz="1200" dirty="0">
                <a:sym typeface="+mn-ea"/>
              </a:rPr>
              <a:t>月外，其余各月耗时均超目标值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小时，其中</a:t>
            </a:r>
            <a:r>
              <a:rPr lang="en-US" altLang="zh-CN" sz="1200" dirty="0">
                <a:sym typeface="+mn-ea"/>
              </a:rPr>
              <a:t>5</a:t>
            </a:r>
            <a:r>
              <a:rPr lang="zh-CN" altLang="en-US" sz="1200" dirty="0">
                <a:sym typeface="+mn-ea"/>
              </a:rPr>
              <a:t>月耗时</a:t>
            </a:r>
            <a:r>
              <a:rPr lang="en-US" altLang="zh-CN" sz="1200" dirty="0">
                <a:sym typeface="+mn-ea"/>
              </a:rPr>
              <a:t>72.19</a:t>
            </a:r>
            <a:r>
              <a:rPr lang="zh-CN" altLang="en-US" sz="1200" dirty="0">
                <a:sym typeface="+mn-ea"/>
              </a:rPr>
              <a:t>小时（</a:t>
            </a:r>
            <a:r>
              <a:rPr lang="en-US" altLang="zh-CN" sz="1200" dirty="0">
                <a:sym typeface="+mn-ea"/>
              </a:rPr>
              <a:t>3.01</a:t>
            </a:r>
            <a:r>
              <a:rPr lang="zh-CN" altLang="en-US" sz="1200" dirty="0">
                <a:sym typeface="+mn-ea"/>
              </a:rPr>
              <a:t>天）为最高。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4</a:t>
            </a:r>
            <a:r>
              <a:rPr lang="zh-CN" altLang="en-US" sz="1200" dirty="0">
                <a:sym typeface="+mn-ea"/>
              </a:rPr>
              <a:t>、部门经理节点在</a:t>
            </a:r>
            <a:r>
              <a:rPr lang="en-US" altLang="zh-CN" sz="1200" dirty="0">
                <a:sym typeface="+mn-ea"/>
              </a:rPr>
              <a:t>2</a:t>
            </a:r>
            <a:r>
              <a:rPr lang="zh-CN" altLang="en-US" sz="1200" dirty="0">
                <a:sym typeface="+mn-ea"/>
              </a:rPr>
              <a:t>月</a:t>
            </a:r>
            <a:r>
              <a:rPr lang="zh-CN" altLang="en-US" sz="1200" dirty="0">
                <a:sym typeface="+mn-ea"/>
              </a:rPr>
              <a:t>平均耗时</a:t>
            </a:r>
            <a:r>
              <a:rPr lang="en-US" altLang="zh-CN" sz="1200" dirty="0">
                <a:sym typeface="+mn-ea"/>
              </a:rPr>
              <a:t>29.71</a:t>
            </a:r>
            <a:r>
              <a:rPr lang="zh-CN" altLang="en-US" sz="1200" dirty="0">
                <a:sym typeface="+mn-ea"/>
              </a:rPr>
              <a:t>小时、</a:t>
            </a: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月</a:t>
            </a:r>
            <a:r>
              <a:rPr lang="zh-CN" altLang="en-US" sz="1200" dirty="0">
                <a:sym typeface="+mn-ea"/>
              </a:rPr>
              <a:t>平均耗时</a:t>
            </a:r>
            <a:r>
              <a:rPr lang="en-US" altLang="zh-CN" sz="1200" dirty="0">
                <a:sym typeface="+mn-ea"/>
              </a:rPr>
              <a:t>24.37</a:t>
            </a:r>
            <a:r>
              <a:rPr lang="zh-CN" altLang="en-US" sz="1200" dirty="0">
                <a:sym typeface="+mn-ea"/>
              </a:rPr>
              <a:t>小时，略高于目标值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5</a:t>
            </a:r>
            <a:r>
              <a:rPr lang="zh-CN" altLang="en-US" sz="1200" dirty="0">
                <a:sym typeface="+mn-ea"/>
              </a:rPr>
              <a:t>、财务经理节点在</a:t>
            </a:r>
            <a:r>
              <a:rPr lang="en-US" altLang="zh-CN" sz="1200" dirty="0">
                <a:sym typeface="+mn-ea"/>
              </a:rPr>
              <a:t>5</a:t>
            </a:r>
            <a:r>
              <a:rPr lang="zh-CN" altLang="en-US" sz="1200" dirty="0">
                <a:sym typeface="+mn-ea"/>
              </a:rPr>
              <a:t>月</a:t>
            </a:r>
            <a:r>
              <a:rPr lang="zh-CN" altLang="en-US" sz="1200" dirty="0">
                <a:sym typeface="+mn-ea"/>
              </a:rPr>
              <a:t>平均耗时</a:t>
            </a:r>
            <a:r>
              <a:rPr lang="en-US" altLang="zh-CN" sz="1200" dirty="0">
                <a:sym typeface="+mn-ea"/>
              </a:rPr>
              <a:t>27.58</a:t>
            </a:r>
            <a:r>
              <a:rPr lang="zh-CN" altLang="en-US" sz="1200" dirty="0">
                <a:sym typeface="+mn-ea"/>
              </a:rPr>
              <a:t>小时，略高于目标值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6</a:t>
            </a:r>
            <a:r>
              <a:rPr lang="zh-CN" altLang="en-US" sz="1200" dirty="0">
                <a:sym typeface="+mn-ea"/>
              </a:rPr>
              <a:t>、总经理节点在</a:t>
            </a:r>
            <a:r>
              <a:rPr lang="en-US" altLang="zh-CN" sz="1200" dirty="0">
                <a:sym typeface="+mn-ea"/>
              </a:rPr>
              <a:t>6</a:t>
            </a:r>
            <a:r>
              <a:rPr lang="zh-CN" altLang="en-US" sz="1200" dirty="0">
                <a:sym typeface="+mn-ea"/>
              </a:rPr>
              <a:t>月</a:t>
            </a:r>
            <a:r>
              <a:rPr lang="zh-CN" altLang="en-US" sz="1200" dirty="0">
                <a:sym typeface="+mn-ea"/>
              </a:rPr>
              <a:t>平均耗时</a:t>
            </a:r>
            <a:r>
              <a:rPr lang="en-US" altLang="zh-CN" sz="1200" dirty="0">
                <a:sym typeface="+mn-ea"/>
              </a:rPr>
              <a:t>25.57</a:t>
            </a:r>
            <a:r>
              <a:rPr lang="zh-CN" altLang="en-US" sz="1200" dirty="0">
                <a:sym typeface="+mn-ea"/>
              </a:rPr>
              <a:t>小时，略高于目标值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7</a:t>
            </a:r>
            <a:r>
              <a:rPr lang="zh-CN" altLang="en-US" sz="1200" dirty="0">
                <a:sym typeface="+mn-ea"/>
              </a:rPr>
              <a:t>、在阜宁的各节点各月平均耗时中，</a:t>
            </a:r>
            <a:r>
              <a:rPr lang="zh-CN" altLang="en-US" sz="1200" b="1" dirty="0">
                <a:sym typeface="+mn-ea"/>
              </a:rPr>
              <a:t>耗时最高为本地财务节点</a:t>
            </a:r>
            <a:r>
              <a:rPr lang="en-US" altLang="zh-CN" sz="1200" b="1" dirty="0">
                <a:sym typeface="+mn-ea"/>
              </a:rPr>
              <a:t>37.37</a:t>
            </a:r>
            <a:r>
              <a:rPr lang="zh-CN" altLang="en-US" sz="1200" b="1" dirty="0">
                <a:sym typeface="+mn-ea"/>
              </a:rPr>
              <a:t>小时</a:t>
            </a:r>
            <a:r>
              <a:rPr lang="zh-CN" altLang="en-US" sz="1200" dirty="0">
                <a:sym typeface="+mn-ea"/>
              </a:rPr>
              <a:t>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8</a:t>
            </a:r>
            <a:r>
              <a:rPr lang="zh-CN" altLang="en-US" sz="1200" dirty="0">
                <a:sym typeface="+mn-ea"/>
              </a:rPr>
              <a:t>、整体分析，阜宁耗时不稳定，</a:t>
            </a:r>
            <a:r>
              <a:rPr lang="zh-CN" altLang="en-US" sz="1200" dirty="0">
                <a:sym typeface="+mn-ea"/>
              </a:rPr>
              <a:t>影响耗时的主要因素是</a:t>
            </a:r>
            <a:r>
              <a:rPr lang="zh-CN" altLang="en-US" sz="1200" b="1" dirty="0">
                <a:sym typeface="+mn-ea"/>
              </a:rPr>
              <a:t>本地财务节点</a:t>
            </a:r>
            <a:r>
              <a:rPr lang="zh-CN" altLang="en-US" sz="1200" dirty="0">
                <a:sym typeface="+mn-ea"/>
              </a:rPr>
              <a:t>。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图表 37"/>
          <p:cNvGraphicFramePr/>
          <p:nvPr/>
        </p:nvGraphicFramePr>
        <p:xfrm>
          <a:off x="0" y="847725"/>
          <a:ext cx="6031865" cy="256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7" name="图表 36"/>
          <p:cNvGraphicFramePr/>
          <p:nvPr/>
        </p:nvGraphicFramePr>
        <p:xfrm>
          <a:off x="0" y="3419475"/>
          <a:ext cx="6032500" cy="3450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" name="直接连接符 1"/>
          <p:cNvCxnSpPr/>
          <p:nvPr/>
        </p:nvCxnSpPr>
        <p:spPr>
          <a:xfrm flipV="1">
            <a:off x="440055" y="4792980"/>
            <a:ext cx="5415280" cy="1143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标题 2"/>
          <p:cNvSpPr>
            <a:spLocks noGrp="1"/>
          </p:cNvSpPr>
          <p:nvPr>
            <p:ph type="title"/>
          </p:nvPr>
        </p:nvSpPr>
        <p:spPr>
          <a:xfrm>
            <a:off x="7047865" y="310515"/>
            <a:ext cx="5155565" cy="445135"/>
          </a:xfrm>
        </p:spPr>
        <p:txBody>
          <a:bodyPr/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锡林公司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-2020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半年度报销耗时分析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95695" y="1117600"/>
            <a:ext cx="598487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/>
              <a:t>2020</a:t>
            </a:r>
            <a:r>
              <a:rPr lang="zh-CN" altLang="en-US" sz="1600" b="1" dirty="0"/>
              <a:t>年上半年平均耗时分析：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1</a:t>
            </a:r>
            <a:r>
              <a:rPr lang="zh-CN" altLang="en-US" sz="1200" dirty="0"/>
              <a:t>、</a:t>
            </a:r>
            <a:r>
              <a:rPr lang="en-US" altLang="zh-CN" sz="1200" dirty="0"/>
              <a:t>2020</a:t>
            </a:r>
            <a:r>
              <a:rPr lang="zh-CN" altLang="en-US" sz="1200" dirty="0"/>
              <a:t>年上半年锡林报销流程共</a:t>
            </a:r>
            <a:r>
              <a:rPr lang="en-US" altLang="zh-CN" sz="1200" dirty="0"/>
              <a:t>167</a:t>
            </a:r>
            <a:r>
              <a:rPr lang="zh-CN" altLang="en-US" sz="1200" dirty="0"/>
              <a:t>条，退回</a:t>
            </a:r>
            <a:r>
              <a:rPr lang="en-US" altLang="zh-CN" sz="1200" dirty="0"/>
              <a:t>16</a:t>
            </a:r>
            <a:r>
              <a:rPr lang="zh-CN" altLang="en-US" sz="1200" dirty="0"/>
              <a:t>条，退回率</a:t>
            </a:r>
            <a:r>
              <a:rPr lang="en-US" altLang="zh-CN" sz="1200" dirty="0"/>
              <a:t>9.58%</a:t>
            </a:r>
            <a:r>
              <a:rPr lang="zh-CN" altLang="en-US" sz="1200" dirty="0"/>
              <a:t>。</a:t>
            </a:r>
            <a:endParaRPr lang="zh-CN" altLang="en-US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2</a:t>
            </a:r>
            <a:r>
              <a:rPr lang="zh-CN" altLang="en-US" sz="1200" dirty="0"/>
              <a:t>、</a:t>
            </a:r>
            <a:r>
              <a:rPr lang="en-US" altLang="zh-CN" sz="1200" dirty="0"/>
              <a:t>1</a:t>
            </a:r>
            <a:r>
              <a:rPr lang="zh-CN" altLang="en-US" sz="1200" dirty="0"/>
              <a:t>月、</a:t>
            </a:r>
            <a:r>
              <a:rPr lang="en-US" altLang="zh-CN" sz="1200" dirty="0"/>
              <a:t>2</a:t>
            </a:r>
            <a:r>
              <a:rPr lang="zh-CN" altLang="en-US" sz="1200" dirty="0"/>
              <a:t>月、</a:t>
            </a:r>
            <a:r>
              <a:rPr lang="en-US" altLang="zh-CN" sz="1200" dirty="0"/>
              <a:t>4</a:t>
            </a:r>
            <a:r>
              <a:rPr lang="zh-CN" altLang="en-US" sz="1200" dirty="0"/>
              <a:t>月</a:t>
            </a:r>
            <a:r>
              <a:rPr lang="zh-CN" altLang="en-US" sz="1200" dirty="0">
                <a:sym typeface="+mn-ea"/>
              </a:rPr>
              <a:t>耗时</a:t>
            </a:r>
            <a:r>
              <a:rPr lang="zh-CN" altLang="en-US" sz="1200" b="1" dirty="0">
                <a:sym typeface="+mn-ea"/>
              </a:rPr>
              <a:t>均</a:t>
            </a:r>
            <a:r>
              <a:rPr lang="zh-CN" altLang="en-US" sz="1200" b="1" dirty="0"/>
              <a:t>低</a:t>
            </a:r>
            <a:r>
              <a:rPr lang="zh-CN" altLang="en-US" sz="1200" b="1" dirty="0"/>
              <a:t>于</a:t>
            </a:r>
            <a:r>
              <a:rPr lang="en-US" altLang="zh-CN" sz="1200" dirty="0">
                <a:sym typeface="+mn-ea"/>
              </a:rPr>
              <a:t>2020</a:t>
            </a:r>
            <a:r>
              <a:rPr lang="zh-CN" altLang="en-US" sz="1200" dirty="0">
                <a:sym typeface="+mn-ea"/>
              </a:rPr>
              <a:t>年全公司各月平均归档耗时天数和</a:t>
            </a:r>
            <a:r>
              <a:rPr lang="zh-CN" altLang="en-US" sz="1200" dirty="0"/>
              <a:t>目标值</a:t>
            </a:r>
            <a:r>
              <a:rPr lang="en-US" altLang="zh-CN" sz="1200" dirty="0"/>
              <a:t>4</a:t>
            </a:r>
            <a:r>
              <a:rPr lang="zh-CN" altLang="en-US" sz="1200" dirty="0"/>
              <a:t>天。</a:t>
            </a:r>
            <a:endParaRPr lang="zh-CN" altLang="en-US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3</a:t>
            </a:r>
            <a:r>
              <a:rPr lang="zh-CN" altLang="en-US" sz="1200" dirty="0"/>
              <a:t>、</a:t>
            </a:r>
            <a:r>
              <a:rPr lang="zh-CN" altLang="en-US" sz="1200" b="1" dirty="0"/>
              <a:t>上半年锡林各月耗时均低于全公司平均值</a:t>
            </a:r>
            <a:r>
              <a:rPr lang="zh-CN" altLang="en-US" sz="1200" dirty="0"/>
              <a:t>，</a:t>
            </a:r>
            <a:r>
              <a:rPr lang="en-US" altLang="zh-CN" sz="1200" dirty="0"/>
              <a:t>3</a:t>
            </a:r>
            <a:r>
              <a:rPr lang="zh-CN" altLang="en-US" sz="1200" dirty="0"/>
              <a:t>月、</a:t>
            </a:r>
            <a:r>
              <a:rPr lang="en-US" altLang="zh-CN" sz="1200" dirty="0"/>
              <a:t>5</a:t>
            </a:r>
            <a:r>
              <a:rPr lang="zh-CN" altLang="en-US" sz="1200" dirty="0"/>
              <a:t>月、</a:t>
            </a:r>
            <a:r>
              <a:rPr lang="en-US" altLang="zh-CN" sz="1200" dirty="0"/>
              <a:t>6</a:t>
            </a:r>
            <a:r>
              <a:rPr lang="zh-CN" altLang="en-US" sz="1200" dirty="0"/>
              <a:t>月耗时高于目标值</a:t>
            </a:r>
            <a:r>
              <a:rPr lang="en-US" altLang="zh-CN" sz="1200" dirty="0"/>
              <a:t>4</a:t>
            </a:r>
            <a:r>
              <a:rPr lang="zh-CN" altLang="en-US" sz="1200" dirty="0"/>
              <a:t>天。</a:t>
            </a:r>
            <a:endParaRPr lang="zh-CN" altLang="en-US" sz="1200" dirty="0"/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4</a:t>
            </a:r>
            <a:r>
              <a:rPr lang="zh-CN" altLang="en-US" sz="1200" dirty="0">
                <a:sym typeface="+mn-ea"/>
              </a:rPr>
              <a:t>、</a:t>
            </a:r>
            <a:r>
              <a:rPr lang="en-US" altLang="zh-CN" sz="1200" dirty="0">
                <a:sym typeface="+mn-ea"/>
              </a:rPr>
              <a:t>5</a:t>
            </a:r>
            <a:r>
              <a:rPr lang="zh-CN" altLang="en-US" sz="1200" dirty="0">
                <a:sym typeface="+mn-ea"/>
              </a:rPr>
              <a:t>月锡林归档耗时</a:t>
            </a:r>
            <a:r>
              <a:rPr lang="en-US" altLang="zh-CN" sz="1200" dirty="0">
                <a:sym typeface="+mn-ea"/>
              </a:rPr>
              <a:t>4.45</a:t>
            </a:r>
            <a:r>
              <a:rPr lang="zh-CN" altLang="en-US" sz="1200" dirty="0">
                <a:sym typeface="+mn-ea"/>
              </a:rPr>
              <a:t>天</a:t>
            </a:r>
            <a:r>
              <a:rPr lang="zh-CN" altLang="en-US" sz="1200" dirty="0">
                <a:sym typeface="+mn-ea"/>
              </a:rPr>
              <a:t>为上半年耗时最高的月份</a:t>
            </a:r>
            <a:r>
              <a:rPr lang="zh-CN" altLang="en-US" sz="1200" dirty="0">
                <a:sym typeface="+mn-ea"/>
              </a:rPr>
              <a:t>，</a:t>
            </a:r>
            <a:r>
              <a:rPr lang="en-US" altLang="zh-CN" sz="1200" dirty="0">
                <a:sym typeface="+mn-ea"/>
              </a:rPr>
              <a:t>1</a:t>
            </a:r>
            <a:r>
              <a:rPr lang="zh-CN" altLang="en-US" sz="1200" dirty="0">
                <a:sym typeface="+mn-ea"/>
              </a:rPr>
              <a:t>月归档耗时</a:t>
            </a:r>
            <a:r>
              <a:rPr lang="en-US" altLang="zh-CN" sz="1200" dirty="0">
                <a:sym typeface="+mn-ea"/>
              </a:rPr>
              <a:t>2.43</a:t>
            </a:r>
            <a:r>
              <a:rPr lang="zh-CN" altLang="en-US" sz="1200" dirty="0">
                <a:sym typeface="+mn-ea"/>
              </a:rPr>
              <a:t>天</a:t>
            </a:r>
            <a:r>
              <a:rPr lang="zh-CN" altLang="en-US" sz="1200" dirty="0">
                <a:sym typeface="+mn-ea"/>
              </a:rPr>
              <a:t>为上半年耗时最低的月份</a:t>
            </a:r>
            <a:r>
              <a:rPr lang="zh-CN" altLang="en-US" sz="1200" dirty="0">
                <a:sym typeface="+mn-ea"/>
              </a:rPr>
              <a:t>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200" b="1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ym typeface="+mn-ea"/>
              </a:rPr>
              <a:t>2020</a:t>
            </a:r>
            <a:r>
              <a:rPr lang="zh-CN" altLang="en-US" sz="1600" b="1" dirty="0">
                <a:sym typeface="+mn-ea"/>
              </a:rPr>
              <a:t>年上半年各节点分析：</a:t>
            </a:r>
            <a:endParaRPr lang="zh-CN" altLang="en-US" sz="1600" b="1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1</a:t>
            </a:r>
            <a:r>
              <a:rPr lang="zh-CN" altLang="en-US" sz="1200" dirty="0">
                <a:sym typeface="+mn-ea"/>
              </a:rPr>
              <a:t>、</a:t>
            </a:r>
            <a:r>
              <a:rPr lang="zh-CN" altLang="en-US" sz="1200" b="1" dirty="0">
                <a:sym typeface="+mn-ea"/>
              </a:rPr>
              <a:t>本地财务节点（</a:t>
            </a:r>
            <a:r>
              <a:rPr lang="en-US" altLang="zh-CN" sz="1200" b="1" dirty="0">
                <a:sym typeface="+mn-ea"/>
              </a:rPr>
              <a:t>24.69</a:t>
            </a:r>
            <a:r>
              <a:rPr lang="zh-CN" altLang="en-US" sz="1200" b="1" dirty="0">
                <a:sym typeface="+mn-ea"/>
              </a:rPr>
              <a:t>小时）、财务经理节点（</a:t>
            </a:r>
            <a:r>
              <a:rPr lang="en-US" altLang="zh-CN" sz="1200" b="1" dirty="0">
                <a:sym typeface="+mn-ea"/>
              </a:rPr>
              <a:t>30.22</a:t>
            </a:r>
            <a:r>
              <a:rPr lang="zh-CN" altLang="en-US" sz="1200" b="1" dirty="0">
                <a:sym typeface="+mn-ea"/>
              </a:rPr>
              <a:t>小时）</a:t>
            </a:r>
            <a:r>
              <a:rPr lang="zh-CN" altLang="en-US" sz="1200" dirty="0">
                <a:sym typeface="+mn-ea"/>
              </a:rPr>
              <a:t>平均耗时</a:t>
            </a:r>
            <a:r>
              <a:rPr lang="zh-CN" altLang="en-US" sz="1200" b="1" dirty="0">
                <a:sym typeface="+mn-ea"/>
              </a:rPr>
              <a:t>略高于</a:t>
            </a:r>
            <a:r>
              <a:rPr lang="zh-CN" altLang="en-US" sz="1200" dirty="0">
                <a:sym typeface="+mn-ea"/>
              </a:rPr>
              <a:t>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小时，其余各节点平均耗时</a:t>
            </a:r>
            <a:r>
              <a:rPr lang="zh-CN" altLang="en-US" sz="1200" dirty="0">
                <a:sym typeface="+mn-ea"/>
              </a:rPr>
              <a:t>均在目标值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小时内。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、本地财务节点</a:t>
            </a:r>
            <a:r>
              <a:rPr lang="en-US" altLang="zh-CN" sz="1200" dirty="0">
                <a:sym typeface="+mn-ea"/>
              </a:rPr>
              <a:t>2</a:t>
            </a:r>
            <a:r>
              <a:rPr lang="zh-CN" altLang="en-US" sz="1200" dirty="0">
                <a:sym typeface="+mn-ea"/>
              </a:rPr>
              <a:t>月平均</a:t>
            </a:r>
            <a:r>
              <a:rPr lang="zh-CN" altLang="en-US" sz="1200" dirty="0">
                <a:sym typeface="+mn-ea"/>
              </a:rPr>
              <a:t>耗时</a:t>
            </a:r>
            <a:r>
              <a:rPr lang="en-US" altLang="zh-CN" sz="1200" dirty="0">
                <a:sym typeface="+mn-ea"/>
              </a:rPr>
              <a:t>42.79</a:t>
            </a:r>
            <a:r>
              <a:rPr lang="zh-CN" altLang="en-US" sz="1200" dirty="0">
                <a:sym typeface="+mn-ea"/>
              </a:rPr>
              <a:t>小时、</a:t>
            </a:r>
            <a:r>
              <a:rPr lang="en-US" altLang="zh-CN" sz="1200" dirty="0">
                <a:sym typeface="+mn-ea"/>
              </a:rPr>
              <a:t>6</a:t>
            </a:r>
            <a:r>
              <a:rPr lang="zh-CN" altLang="en-US" sz="1200" dirty="0">
                <a:sym typeface="+mn-ea"/>
              </a:rPr>
              <a:t>月</a:t>
            </a:r>
            <a:r>
              <a:rPr lang="zh-CN" altLang="en-US" sz="1200" dirty="0">
                <a:sym typeface="+mn-ea"/>
              </a:rPr>
              <a:t>平均耗时</a:t>
            </a:r>
            <a:r>
              <a:rPr lang="en-US" altLang="zh-CN" sz="1200" dirty="0">
                <a:sym typeface="+mn-ea"/>
              </a:rPr>
              <a:t>45.10</a:t>
            </a:r>
            <a:r>
              <a:rPr lang="zh-CN" altLang="en-US" sz="1200" dirty="0">
                <a:sym typeface="+mn-ea"/>
              </a:rPr>
              <a:t>小时，高于目标值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4</a:t>
            </a:r>
            <a:r>
              <a:rPr lang="zh-CN" altLang="en-US" sz="1200" dirty="0">
                <a:sym typeface="+mn-ea"/>
              </a:rPr>
              <a:t>、财务经理节点在</a:t>
            </a: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月</a:t>
            </a:r>
            <a:r>
              <a:rPr lang="zh-CN" altLang="en-US" sz="1200" dirty="0">
                <a:sym typeface="+mn-ea"/>
              </a:rPr>
              <a:t>平均耗时</a:t>
            </a:r>
            <a:r>
              <a:rPr lang="en-US" altLang="zh-CN" sz="1200" dirty="0">
                <a:sym typeface="+mn-ea"/>
              </a:rPr>
              <a:t>55.20</a:t>
            </a:r>
            <a:r>
              <a:rPr lang="zh-CN" altLang="en-US" sz="1200" dirty="0">
                <a:sym typeface="+mn-ea"/>
              </a:rPr>
              <a:t>小时（</a:t>
            </a:r>
            <a:r>
              <a:rPr lang="en-US" altLang="zh-CN" sz="1200" dirty="0">
                <a:sym typeface="+mn-ea"/>
              </a:rPr>
              <a:t>2.3</a:t>
            </a:r>
            <a:r>
              <a:rPr lang="zh-CN" altLang="en-US" sz="1200" dirty="0">
                <a:sym typeface="+mn-ea"/>
              </a:rPr>
              <a:t>天）、</a:t>
            </a:r>
            <a:r>
              <a:rPr lang="en-US" altLang="zh-CN" sz="1200" dirty="0">
                <a:sym typeface="+mn-ea"/>
              </a:rPr>
              <a:t>4</a:t>
            </a:r>
            <a:r>
              <a:rPr lang="zh-CN" altLang="en-US" sz="1200" dirty="0">
                <a:sym typeface="+mn-ea"/>
              </a:rPr>
              <a:t>月</a:t>
            </a:r>
            <a:r>
              <a:rPr lang="zh-CN" altLang="en-US" sz="1200" dirty="0">
                <a:sym typeface="+mn-ea"/>
              </a:rPr>
              <a:t>平均耗时</a:t>
            </a:r>
            <a:r>
              <a:rPr lang="en-US" altLang="zh-CN" sz="1200" dirty="0">
                <a:sym typeface="+mn-ea"/>
              </a:rPr>
              <a:t>31.2</a:t>
            </a:r>
            <a:r>
              <a:rPr lang="zh-CN" altLang="en-US" sz="1200" dirty="0">
                <a:sym typeface="+mn-ea"/>
              </a:rPr>
              <a:t>小时（</a:t>
            </a:r>
            <a:r>
              <a:rPr lang="en-US" altLang="zh-CN" sz="1200" dirty="0">
                <a:sym typeface="+mn-ea"/>
              </a:rPr>
              <a:t>1.3</a:t>
            </a:r>
            <a:r>
              <a:rPr lang="zh-CN" altLang="en-US" sz="1200" dirty="0">
                <a:sym typeface="+mn-ea"/>
              </a:rPr>
              <a:t>天）、</a:t>
            </a:r>
            <a:r>
              <a:rPr lang="en-US" altLang="zh-CN" sz="1200" dirty="0">
                <a:sym typeface="+mn-ea"/>
              </a:rPr>
              <a:t>5</a:t>
            </a:r>
            <a:r>
              <a:rPr lang="zh-CN" altLang="en-US" sz="1200" dirty="0">
                <a:sym typeface="+mn-ea"/>
              </a:rPr>
              <a:t>月</a:t>
            </a:r>
            <a:r>
              <a:rPr lang="zh-CN" altLang="en-US" sz="1200" dirty="0">
                <a:sym typeface="+mn-ea"/>
              </a:rPr>
              <a:t>平均耗时</a:t>
            </a:r>
            <a:r>
              <a:rPr lang="en-US" altLang="zh-CN" sz="1200" dirty="0">
                <a:sym typeface="+mn-ea"/>
              </a:rPr>
              <a:t>45.59</a:t>
            </a:r>
            <a:r>
              <a:rPr lang="zh-CN" altLang="en-US" sz="1200" dirty="0">
                <a:sym typeface="+mn-ea"/>
              </a:rPr>
              <a:t>小时（</a:t>
            </a:r>
            <a:r>
              <a:rPr lang="en-US" altLang="zh-CN" sz="1200" dirty="0">
                <a:sym typeface="+mn-ea"/>
              </a:rPr>
              <a:t>1.90</a:t>
            </a:r>
            <a:r>
              <a:rPr lang="zh-CN" altLang="en-US" sz="1200" dirty="0">
                <a:sym typeface="+mn-ea"/>
              </a:rPr>
              <a:t>天</a:t>
            </a:r>
            <a:r>
              <a:rPr lang="zh-CN" altLang="en-US" sz="1200" dirty="0">
                <a:sym typeface="+mn-ea"/>
              </a:rPr>
              <a:t>），均高于目标值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5</a:t>
            </a:r>
            <a:r>
              <a:rPr lang="zh-CN" altLang="en-US" sz="1200" dirty="0">
                <a:sym typeface="+mn-ea"/>
              </a:rPr>
              <a:t>、在锡林的各节点各月平均耗时中，</a:t>
            </a:r>
            <a:r>
              <a:rPr lang="zh-CN" altLang="en-US" sz="1200" b="1" dirty="0">
                <a:sym typeface="+mn-ea"/>
              </a:rPr>
              <a:t>耗时最高为财务经理节点</a:t>
            </a:r>
            <a:r>
              <a:rPr lang="en-US" altLang="zh-CN" sz="1200" b="1" dirty="0">
                <a:sym typeface="+mn-ea"/>
              </a:rPr>
              <a:t>30.22</a:t>
            </a:r>
            <a:r>
              <a:rPr lang="zh-CN" altLang="en-US" sz="1200" b="1" dirty="0">
                <a:sym typeface="+mn-ea"/>
              </a:rPr>
              <a:t>小时</a:t>
            </a:r>
            <a:r>
              <a:rPr lang="zh-CN" altLang="en-US" sz="1200" dirty="0">
                <a:sym typeface="+mn-ea"/>
              </a:rPr>
              <a:t>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6</a:t>
            </a:r>
            <a:r>
              <a:rPr lang="zh-CN" altLang="en-US" sz="1200" dirty="0">
                <a:sym typeface="+mn-ea"/>
              </a:rPr>
              <a:t>、整体分析，锡林耗时平稳，低于全公司各月平均耗时。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图表 40"/>
          <p:cNvGraphicFramePr/>
          <p:nvPr/>
        </p:nvGraphicFramePr>
        <p:xfrm>
          <a:off x="0" y="3419475"/>
          <a:ext cx="6011545" cy="343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2" name="图表 41"/>
          <p:cNvGraphicFramePr/>
          <p:nvPr/>
        </p:nvGraphicFramePr>
        <p:xfrm>
          <a:off x="0" y="853440"/>
          <a:ext cx="6010910" cy="2526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" name="直接连接符 1"/>
          <p:cNvCxnSpPr/>
          <p:nvPr/>
        </p:nvCxnSpPr>
        <p:spPr>
          <a:xfrm>
            <a:off x="456565" y="4746625"/>
            <a:ext cx="5417820" cy="1905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标题 2"/>
          <p:cNvSpPr>
            <a:spLocks noGrp="1"/>
          </p:cNvSpPr>
          <p:nvPr>
            <p:ph type="title"/>
          </p:nvPr>
        </p:nvSpPr>
        <p:spPr>
          <a:xfrm>
            <a:off x="7047865" y="310515"/>
            <a:ext cx="5155565" cy="445135"/>
          </a:xfrm>
        </p:spPr>
        <p:txBody>
          <a:bodyPr/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萍乡公司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-2020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半年度报销耗时分析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95695" y="1490345"/>
            <a:ext cx="6007735" cy="387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/>
              <a:t>2020</a:t>
            </a:r>
            <a:r>
              <a:rPr lang="zh-CN" altLang="en-US" sz="1600" b="1" dirty="0"/>
              <a:t>年上半年平均耗时分析：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1</a:t>
            </a:r>
            <a:r>
              <a:rPr lang="zh-CN" altLang="en-US" sz="1200" dirty="0"/>
              <a:t>、</a:t>
            </a:r>
            <a:r>
              <a:rPr lang="en-US" altLang="zh-CN" sz="1200" dirty="0"/>
              <a:t>2020</a:t>
            </a:r>
            <a:r>
              <a:rPr lang="zh-CN" altLang="en-US" sz="1200" dirty="0"/>
              <a:t>年上半年萍乡报销流程共</a:t>
            </a:r>
            <a:r>
              <a:rPr lang="en-US" altLang="zh-CN" sz="1200" dirty="0"/>
              <a:t>81</a:t>
            </a:r>
            <a:r>
              <a:rPr lang="zh-CN" altLang="en-US" sz="1200" dirty="0"/>
              <a:t>条，退回</a:t>
            </a:r>
            <a:r>
              <a:rPr lang="en-US" altLang="zh-CN" sz="1200" dirty="0"/>
              <a:t>10</a:t>
            </a:r>
            <a:r>
              <a:rPr lang="zh-CN" altLang="en-US" sz="1200" dirty="0"/>
              <a:t>条，退回率</a:t>
            </a:r>
            <a:r>
              <a:rPr lang="en-US" altLang="zh-CN" sz="1200" dirty="0"/>
              <a:t>12.35%</a:t>
            </a:r>
            <a:r>
              <a:rPr lang="zh-CN" altLang="en-US" sz="1200" dirty="0"/>
              <a:t>。</a:t>
            </a:r>
            <a:endParaRPr lang="zh-CN" altLang="en-US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2</a:t>
            </a:r>
            <a:r>
              <a:rPr lang="zh-CN" altLang="en-US" sz="1200" dirty="0"/>
              <a:t>、上半年除</a:t>
            </a:r>
            <a:r>
              <a:rPr lang="en-US" altLang="zh-CN" sz="1200" dirty="0"/>
              <a:t>3</a:t>
            </a:r>
            <a:r>
              <a:rPr lang="zh-CN" altLang="en-US" sz="1200" dirty="0"/>
              <a:t>月耗时</a:t>
            </a:r>
            <a:r>
              <a:rPr lang="en-US" altLang="zh-CN" sz="1200" dirty="0"/>
              <a:t>5.65</a:t>
            </a:r>
            <a:r>
              <a:rPr lang="zh-CN" altLang="en-US" sz="1200" dirty="0"/>
              <a:t>天外，其余月份</a:t>
            </a:r>
            <a:r>
              <a:rPr lang="zh-CN" altLang="en-US" sz="1200" dirty="0">
                <a:sym typeface="+mn-ea"/>
              </a:rPr>
              <a:t>耗时</a:t>
            </a:r>
            <a:r>
              <a:rPr lang="zh-CN" altLang="en-US" sz="1200" b="1" dirty="0">
                <a:sym typeface="+mn-ea"/>
              </a:rPr>
              <a:t>均</a:t>
            </a:r>
            <a:r>
              <a:rPr lang="zh-CN" altLang="en-US" sz="1200" b="1" dirty="0"/>
              <a:t>低于</a:t>
            </a:r>
            <a:r>
              <a:rPr lang="en-US" altLang="zh-CN" sz="1200" dirty="0">
                <a:sym typeface="+mn-ea"/>
              </a:rPr>
              <a:t>2020</a:t>
            </a:r>
            <a:r>
              <a:rPr lang="zh-CN" altLang="en-US" sz="1200" dirty="0">
                <a:sym typeface="+mn-ea"/>
              </a:rPr>
              <a:t>年全公司各月平均归档耗时天数和</a:t>
            </a:r>
            <a:r>
              <a:rPr lang="zh-CN" altLang="en-US" sz="1200" dirty="0"/>
              <a:t>目标值</a:t>
            </a:r>
            <a:r>
              <a:rPr lang="en-US" altLang="zh-CN" sz="1200" dirty="0"/>
              <a:t>4</a:t>
            </a:r>
            <a:r>
              <a:rPr lang="zh-CN" altLang="en-US" sz="1200" dirty="0"/>
              <a:t>天。</a:t>
            </a:r>
            <a:endParaRPr lang="zh-CN" altLang="en-US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3</a:t>
            </a:r>
            <a:r>
              <a:rPr lang="zh-CN" altLang="en-US" sz="1200" dirty="0"/>
              <a:t>、</a:t>
            </a:r>
            <a:r>
              <a:rPr lang="zh-CN" altLang="en-US" sz="1200" b="1" dirty="0"/>
              <a:t>上半年萍乡各月耗时均低于全公司平均值</a:t>
            </a:r>
            <a:r>
              <a:rPr lang="zh-CN" altLang="en-US" sz="1200" dirty="0"/>
              <a:t>，</a:t>
            </a:r>
            <a:r>
              <a:rPr lang="en-US" altLang="zh-CN" sz="1200" dirty="0"/>
              <a:t>3</a:t>
            </a:r>
            <a:r>
              <a:rPr lang="zh-CN" altLang="en-US" sz="1200" dirty="0"/>
              <a:t>月、</a:t>
            </a:r>
            <a:r>
              <a:rPr lang="en-US" altLang="zh-CN" sz="1200" dirty="0"/>
              <a:t>5</a:t>
            </a:r>
            <a:r>
              <a:rPr lang="zh-CN" altLang="en-US" sz="1200" dirty="0"/>
              <a:t>月、</a:t>
            </a:r>
            <a:r>
              <a:rPr lang="en-US" altLang="zh-CN" sz="1200" dirty="0"/>
              <a:t>6</a:t>
            </a:r>
            <a:r>
              <a:rPr lang="zh-CN" altLang="en-US" sz="1200" dirty="0"/>
              <a:t>月耗时高于目标值</a:t>
            </a:r>
            <a:r>
              <a:rPr lang="en-US" altLang="zh-CN" sz="1200" dirty="0"/>
              <a:t>4</a:t>
            </a:r>
            <a:r>
              <a:rPr lang="zh-CN" altLang="en-US" sz="1200" dirty="0"/>
              <a:t>天。</a:t>
            </a:r>
            <a:endParaRPr lang="zh-CN" altLang="en-US" sz="1200" dirty="0"/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4</a:t>
            </a:r>
            <a:r>
              <a:rPr lang="zh-CN" altLang="en-US" sz="1200" dirty="0">
                <a:sym typeface="+mn-ea"/>
              </a:rPr>
              <a:t>、</a:t>
            </a: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月萍乡归档耗时</a:t>
            </a:r>
            <a:r>
              <a:rPr lang="en-US" altLang="zh-CN" sz="1200" dirty="0">
                <a:sym typeface="+mn-ea"/>
              </a:rPr>
              <a:t>5.65</a:t>
            </a:r>
            <a:r>
              <a:rPr lang="zh-CN" altLang="en-US" sz="1200" dirty="0">
                <a:sym typeface="+mn-ea"/>
              </a:rPr>
              <a:t>天</a:t>
            </a:r>
            <a:r>
              <a:rPr lang="zh-CN" altLang="en-US" sz="1200" dirty="0">
                <a:sym typeface="+mn-ea"/>
              </a:rPr>
              <a:t>为上半年耗时最高的月份</a:t>
            </a:r>
            <a:r>
              <a:rPr lang="zh-CN" altLang="en-US" sz="1200" dirty="0">
                <a:sym typeface="+mn-ea"/>
              </a:rPr>
              <a:t>，</a:t>
            </a:r>
            <a:r>
              <a:rPr lang="en-US" altLang="zh-CN" sz="1200" dirty="0">
                <a:sym typeface="+mn-ea"/>
              </a:rPr>
              <a:t>2</a:t>
            </a:r>
            <a:r>
              <a:rPr lang="zh-CN" altLang="en-US" sz="1200" dirty="0">
                <a:sym typeface="+mn-ea"/>
              </a:rPr>
              <a:t>月归档耗时</a:t>
            </a:r>
            <a:r>
              <a:rPr lang="en-US" altLang="zh-CN" sz="1200" dirty="0">
                <a:sym typeface="+mn-ea"/>
              </a:rPr>
              <a:t>1.88</a:t>
            </a:r>
            <a:r>
              <a:rPr lang="zh-CN" altLang="en-US" sz="1200" dirty="0">
                <a:sym typeface="+mn-ea"/>
              </a:rPr>
              <a:t>天</a:t>
            </a:r>
            <a:r>
              <a:rPr lang="zh-CN" altLang="en-US" sz="1200" dirty="0">
                <a:sym typeface="+mn-ea"/>
              </a:rPr>
              <a:t>为上半年耗时最低于的月份</a:t>
            </a:r>
            <a:r>
              <a:rPr lang="zh-CN" altLang="en-US" sz="1200" dirty="0">
                <a:sym typeface="+mn-ea"/>
              </a:rPr>
              <a:t>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200" b="1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ym typeface="+mn-ea"/>
              </a:rPr>
              <a:t>2020</a:t>
            </a:r>
            <a:r>
              <a:rPr lang="zh-CN" altLang="en-US" sz="1600" b="1" dirty="0">
                <a:sym typeface="+mn-ea"/>
              </a:rPr>
              <a:t>年上半年各节点分析：</a:t>
            </a:r>
            <a:endParaRPr lang="zh-CN" altLang="en-US" sz="1600" b="1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1</a:t>
            </a:r>
            <a:r>
              <a:rPr lang="zh-CN" altLang="en-US" sz="1200" dirty="0">
                <a:sym typeface="+mn-ea"/>
              </a:rPr>
              <a:t>、</a:t>
            </a:r>
            <a:r>
              <a:rPr lang="zh-CN" altLang="en-US" sz="1200" b="1" dirty="0">
                <a:sym typeface="+mn-ea"/>
              </a:rPr>
              <a:t>萍乡各节点平均耗时均在目标值</a:t>
            </a:r>
            <a:r>
              <a:rPr lang="en-US" altLang="zh-CN" sz="1200" b="1" dirty="0">
                <a:sym typeface="+mn-ea"/>
              </a:rPr>
              <a:t>24</a:t>
            </a:r>
            <a:r>
              <a:rPr lang="zh-CN" altLang="en-US" sz="1200" b="1" dirty="0">
                <a:sym typeface="+mn-ea"/>
              </a:rPr>
              <a:t>小时内</a:t>
            </a:r>
            <a:r>
              <a:rPr lang="zh-CN" altLang="en-US" sz="1200" dirty="0">
                <a:sym typeface="+mn-ea"/>
              </a:rPr>
              <a:t>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2</a:t>
            </a:r>
            <a:r>
              <a:rPr lang="zh-CN" altLang="en-US" sz="1200" dirty="0">
                <a:sym typeface="+mn-ea"/>
              </a:rPr>
              <a:t>、申请人节点</a:t>
            </a: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月</a:t>
            </a:r>
            <a:r>
              <a:rPr lang="zh-CN" altLang="en-US" sz="1200" dirty="0">
                <a:sym typeface="+mn-ea"/>
              </a:rPr>
              <a:t>平均耗时</a:t>
            </a:r>
            <a:r>
              <a:rPr lang="en-US" altLang="zh-CN" sz="1200" dirty="0">
                <a:sym typeface="+mn-ea"/>
              </a:rPr>
              <a:t>46.57</a:t>
            </a:r>
            <a:r>
              <a:rPr lang="zh-CN" altLang="en-US" sz="1200" dirty="0">
                <a:sym typeface="+mn-ea"/>
              </a:rPr>
              <a:t>小时（</a:t>
            </a:r>
            <a:r>
              <a:rPr lang="en-US" altLang="zh-CN" sz="1200" dirty="0">
                <a:sym typeface="+mn-ea"/>
              </a:rPr>
              <a:t>1</a:t>
            </a:r>
            <a:r>
              <a:rPr lang="en-US" altLang="zh-CN" sz="1200" dirty="0">
                <a:sym typeface="+mn-ea"/>
              </a:rPr>
              <a:t>.94</a:t>
            </a:r>
            <a:r>
              <a:rPr lang="zh-CN" altLang="en-US" sz="1200" dirty="0">
                <a:sym typeface="+mn-ea"/>
              </a:rPr>
              <a:t>天</a:t>
            </a:r>
            <a:r>
              <a:rPr lang="zh-CN" altLang="en-US" sz="1200" dirty="0">
                <a:sym typeface="+mn-ea"/>
              </a:rPr>
              <a:t>）高于目标值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、部门经理节点</a:t>
            </a:r>
            <a:r>
              <a:rPr lang="en-US" altLang="zh-CN" sz="1200" dirty="0">
                <a:sym typeface="+mn-ea"/>
              </a:rPr>
              <a:t>1</a:t>
            </a:r>
            <a:r>
              <a:rPr lang="zh-CN" altLang="en-US" sz="1200" dirty="0">
                <a:sym typeface="+mn-ea"/>
              </a:rPr>
              <a:t>月平均</a:t>
            </a:r>
            <a:r>
              <a:rPr lang="zh-CN" altLang="en-US" sz="1200" dirty="0">
                <a:sym typeface="+mn-ea"/>
              </a:rPr>
              <a:t>耗时</a:t>
            </a:r>
            <a:r>
              <a:rPr lang="en-US" altLang="zh-CN" sz="1200" dirty="0">
                <a:sym typeface="+mn-ea"/>
              </a:rPr>
              <a:t>32.81</a:t>
            </a:r>
            <a:r>
              <a:rPr lang="zh-CN" altLang="en-US" sz="1200" dirty="0">
                <a:sym typeface="+mn-ea"/>
              </a:rPr>
              <a:t>小时、</a:t>
            </a: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月平均</a:t>
            </a:r>
            <a:r>
              <a:rPr lang="zh-CN" altLang="en-US" sz="1200" dirty="0">
                <a:sym typeface="+mn-ea"/>
              </a:rPr>
              <a:t>耗时</a:t>
            </a:r>
            <a:r>
              <a:rPr lang="en-US" altLang="zh-CN" sz="1200" dirty="0">
                <a:sym typeface="+mn-ea"/>
              </a:rPr>
              <a:t>37.43</a:t>
            </a:r>
            <a:r>
              <a:rPr lang="zh-CN" altLang="en-US" sz="1200" dirty="0">
                <a:sym typeface="+mn-ea"/>
              </a:rPr>
              <a:t>小时高于目标值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4</a:t>
            </a:r>
            <a:r>
              <a:rPr lang="zh-CN" altLang="en-US" sz="1200" dirty="0">
                <a:sym typeface="+mn-ea"/>
              </a:rPr>
              <a:t>、整体分析，萍乡耗时平稳，低于全公司各月平均耗时。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图表 42"/>
          <p:cNvGraphicFramePr/>
          <p:nvPr/>
        </p:nvGraphicFramePr>
        <p:xfrm>
          <a:off x="31115" y="3419475"/>
          <a:ext cx="5980430" cy="343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4" name="图表 43"/>
          <p:cNvGraphicFramePr/>
          <p:nvPr/>
        </p:nvGraphicFramePr>
        <p:xfrm>
          <a:off x="31115" y="835025"/>
          <a:ext cx="5980430" cy="257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" name="直接连接符 1"/>
          <p:cNvCxnSpPr/>
          <p:nvPr/>
        </p:nvCxnSpPr>
        <p:spPr>
          <a:xfrm flipV="1">
            <a:off x="473075" y="4391660"/>
            <a:ext cx="5444490" cy="635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标题 2"/>
          <p:cNvSpPr>
            <a:spLocks noGrp="1"/>
          </p:cNvSpPr>
          <p:nvPr>
            <p:ph type="title"/>
          </p:nvPr>
        </p:nvSpPr>
        <p:spPr>
          <a:xfrm>
            <a:off x="7047865" y="310515"/>
            <a:ext cx="5155565" cy="445135"/>
          </a:xfrm>
        </p:spPr>
        <p:txBody>
          <a:bodyPr/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邯郸公司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-2020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半年度报销耗时分析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95695" y="1628775"/>
            <a:ext cx="6022975" cy="359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/>
              <a:t>2020</a:t>
            </a:r>
            <a:r>
              <a:rPr lang="zh-CN" altLang="en-US" sz="1600" b="1" dirty="0"/>
              <a:t>年上半年平均耗时分析：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1</a:t>
            </a:r>
            <a:r>
              <a:rPr lang="zh-CN" altLang="en-US" sz="1200" dirty="0"/>
              <a:t>、</a:t>
            </a:r>
            <a:r>
              <a:rPr lang="en-US" altLang="zh-CN" sz="1200" dirty="0"/>
              <a:t>2020</a:t>
            </a:r>
            <a:r>
              <a:rPr lang="zh-CN" altLang="en-US" sz="1200" dirty="0"/>
              <a:t>年上半年邯郸报销流程共</a:t>
            </a:r>
            <a:r>
              <a:rPr lang="en-US" altLang="zh-CN" sz="1200" dirty="0"/>
              <a:t>109</a:t>
            </a:r>
            <a:r>
              <a:rPr lang="zh-CN" altLang="en-US" sz="1200" dirty="0"/>
              <a:t>条，退回</a:t>
            </a:r>
            <a:r>
              <a:rPr lang="en-US" altLang="zh-CN" sz="1200" dirty="0"/>
              <a:t>4</a:t>
            </a:r>
            <a:r>
              <a:rPr lang="zh-CN" altLang="en-US" sz="1200" dirty="0"/>
              <a:t>条，退回率</a:t>
            </a:r>
            <a:r>
              <a:rPr lang="en-US" altLang="zh-CN" sz="1200" dirty="0"/>
              <a:t>3.67%</a:t>
            </a:r>
            <a:r>
              <a:rPr lang="zh-CN" altLang="en-US" sz="1200" dirty="0"/>
              <a:t>，</a:t>
            </a:r>
            <a:r>
              <a:rPr lang="zh-CN" altLang="en-US" sz="1200" b="1" dirty="0"/>
              <a:t>退回率全公司最低</a:t>
            </a:r>
            <a:r>
              <a:rPr lang="zh-CN" altLang="en-US" sz="1200" dirty="0"/>
              <a:t>。</a:t>
            </a:r>
            <a:endParaRPr lang="zh-CN" altLang="en-US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2</a:t>
            </a:r>
            <a:r>
              <a:rPr lang="zh-CN" altLang="en-US" sz="1200" dirty="0"/>
              <a:t>、上半年除</a:t>
            </a:r>
            <a:r>
              <a:rPr lang="en-US" altLang="zh-CN" sz="1200" dirty="0"/>
              <a:t>2</a:t>
            </a:r>
            <a:r>
              <a:rPr lang="zh-CN" altLang="en-US" sz="1200" dirty="0"/>
              <a:t>月耗时</a:t>
            </a:r>
            <a:r>
              <a:rPr lang="en-US" altLang="zh-CN" sz="1200" dirty="0"/>
              <a:t>4.17</a:t>
            </a:r>
            <a:r>
              <a:rPr lang="zh-CN" altLang="en-US" sz="1200" dirty="0"/>
              <a:t>天外，其余月份</a:t>
            </a:r>
            <a:r>
              <a:rPr lang="zh-CN" altLang="en-US" sz="1200" dirty="0">
                <a:sym typeface="+mn-ea"/>
              </a:rPr>
              <a:t>耗时</a:t>
            </a:r>
            <a:r>
              <a:rPr lang="zh-CN" altLang="en-US" sz="1200" b="1" dirty="0">
                <a:sym typeface="+mn-ea"/>
              </a:rPr>
              <a:t>均</a:t>
            </a:r>
            <a:r>
              <a:rPr lang="zh-CN" altLang="en-US" sz="1200" b="1" dirty="0"/>
              <a:t>低于</a:t>
            </a:r>
            <a:r>
              <a:rPr lang="en-US" altLang="zh-CN" sz="1200" dirty="0">
                <a:sym typeface="+mn-ea"/>
              </a:rPr>
              <a:t>2020</a:t>
            </a:r>
            <a:r>
              <a:rPr lang="zh-CN" altLang="en-US" sz="1200" dirty="0">
                <a:sym typeface="+mn-ea"/>
              </a:rPr>
              <a:t>年全公司各月平均归档耗时天数和</a:t>
            </a:r>
            <a:r>
              <a:rPr lang="zh-CN" altLang="en-US" sz="1200" dirty="0"/>
              <a:t>目标值</a:t>
            </a:r>
            <a:r>
              <a:rPr lang="en-US" altLang="zh-CN" sz="1200" dirty="0"/>
              <a:t>4</a:t>
            </a:r>
            <a:r>
              <a:rPr lang="zh-CN" altLang="en-US" sz="1200" dirty="0"/>
              <a:t>天。</a:t>
            </a:r>
            <a:endParaRPr lang="zh-CN" altLang="en-US" sz="1200" dirty="0"/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、</a:t>
            </a:r>
            <a:r>
              <a:rPr lang="en-US" altLang="zh-CN" sz="1200" dirty="0">
                <a:sym typeface="+mn-ea"/>
              </a:rPr>
              <a:t>2</a:t>
            </a:r>
            <a:r>
              <a:rPr lang="zh-CN" altLang="en-US" sz="1200" dirty="0">
                <a:sym typeface="+mn-ea"/>
              </a:rPr>
              <a:t>月邯郸归档耗时</a:t>
            </a:r>
            <a:r>
              <a:rPr lang="en-US" altLang="zh-CN" sz="1200" dirty="0">
                <a:sym typeface="+mn-ea"/>
              </a:rPr>
              <a:t>4.17</a:t>
            </a:r>
            <a:r>
              <a:rPr lang="zh-CN" altLang="en-US" sz="1200" dirty="0">
                <a:sym typeface="+mn-ea"/>
              </a:rPr>
              <a:t>天</a:t>
            </a:r>
            <a:r>
              <a:rPr lang="zh-CN" altLang="en-US" sz="1200" dirty="0">
                <a:sym typeface="+mn-ea"/>
              </a:rPr>
              <a:t>为上半年耗时最高的月份</a:t>
            </a:r>
            <a:r>
              <a:rPr lang="zh-CN" altLang="en-US" sz="1200" dirty="0">
                <a:sym typeface="+mn-ea"/>
              </a:rPr>
              <a:t>，</a:t>
            </a:r>
            <a:r>
              <a:rPr lang="en-US" altLang="zh-CN" sz="1200" dirty="0">
                <a:sym typeface="+mn-ea"/>
              </a:rPr>
              <a:t>5</a:t>
            </a:r>
            <a:r>
              <a:rPr lang="zh-CN" altLang="en-US" sz="1200" dirty="0">
                <a:sym typeface="+mn-ea"/>
              </a:rPr>
              <a:t>月归档耗时</a:t>
            </a:r>
            <a:r>
              <a:rPr lang="en-US" altLang="zh-CN" sz="1200" dirty="0">
                <a:sym typeface="+mn-ea"/>
              </a:rPr>
              <a:t>2.20</a:t>
            </a:r>
            <a:r>
              <a:rPr lang="zh-CN" altLang="en-US" sz="1200" dirty="0">
                <a:sym typeface="+mn-ea"/>
              </a:rPr>
              <a:t>天</a:t>
            </a:r>
            <a:r>
              <a:rPr lang="zh-CN" altLang="en-US" sz="1200" dirty="0">
                <a:sym typeface="+mn-ea"/>
              </a:rPr>
              <a:t>为上半年耗时最低的月份</a:t>
            </a:r>
            <a:r>
              <a:rPr lang="zh-CN" altLang="en-US" sz="1200" dirty="0">
                <a:sym typeface="+mn-ea"/>
              </a:rPr>
              <a:t>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200" b="1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ym typeface="+mn-ea"/>
              </a:rPr>
              <a:t>2020</a:t>
            </a:r>
            <a:r>
              <a:rPr lang="zh-CN" altLang="en-US" sz="1600" b="1" dirty="0">
                <a:sym typeface="+mn-ea"/>
              </a:rPr>
              <a:t>年上半年各节点分析：</a:t>
            </a:r>
            <a:endParaRPr lang="zh-CN" altLang="en-US" sz="1600" b="1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1</a:t>
            </a:r>
            <a:r>
              <a:rPr lang="zh-CN" altLang="en-US" sz="1200" dirty="0">
                <a:sym typeface="+mn-ea"/>
              </a:rPr>
              <a:t>、</a:t>
            </a:r>
            <a:r>
              <a:rPr lang="zh-CN" altLang="en-US" sz="1200" b="1" dirty="0">
                <a:sym typeface="+mn-ea"/>
              </a:rPr>
              <a:t>邯郸各节点平均耗时均在目标值</a:t>
            </a:r>
            <a:r>
              <a:rPr lang="en-US" altLang="zh-CN" sz="1200" b="1" dirty="0">
                <a:sym typeface="+mn-ea"/>
              </a:rPr>
              <a:t>24</a:t>
            </a:r>
            <a:r>
              <a:rPr lang="zh-CN" altLang="en-US" sz="1200" b="1" dirty="0">
                <a:sym typeface="+mn-ea"/>
              </a:rPr>
              <a:t>小时内</a:t>
            </a:r>
            <a:r>
              <a:rPr lang="zh-CN" altLang="en-US" sz="1200" dirty="0">
                <a:sym typeface="+mn-ea"/>
              </a:rPr>
              <a:t>。</a:t>
            </a:r>
            <a:endParaRPr lang="zh-CN" altLang="en-US" sz="1200" b="1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2</a:t>
            </a:r>
            <a:r>
              <a:rPr lang="zh-CN" altLang="en-US" sz="1200" dirty="0">
                <a:sym typeface="+mn-ea"/>
              </a:rPr>
              <a:t>、本地财务节点</a:t>
            </a: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月</a:t>
            </a:r>
            <a:r>
              <a:rPr lang="zh-CN" altLang="en-US" sz="1200" dirty="0">
                <a:sym typeface="+mn-ea"/>
              </a:rPr>
              <a:t>平均耗时</a:t>
            </a:r>
            <a:r>
              <a:rPr lang="en-US" altLang="zh-CN" sz="1200" dirty="0">
                <a:sym typeface="+mn-ea"/>
              </a:rPr>
              <a:t>29.82</a:t>
            </a:r>
            <a:r>
              <a:rPr lang="zh-CN" altLang="en-US" sz="1200" dirty="0">
                <a:sym typeface="+mn-ea"/>
              </a:rPr>
              <a:t>小时、</a:t>
            </a:r>
            <a:r>
              <a:rPr lang="en-US" altLang="zh-CN" sz="1200" dirty="0">
                <a:sym typeface="+mn-ea"/>
              </a:rPr>
              <a:t>4</a:t>
            </a:r>
            <a:r>
              <a:rPr lang="zh-CN" altLang="en-US" sz="1200" dirty="0">
                <a:sym typeface="+mn-ea"/>
              </a:rPr>
              <a:t>月</a:t>
            </a:r>
            <a:r>
              <a:rPr lang="zh-CN" altLang="en-US" sz="1200" dirty="0">
                <a:sym typeface="+mn-ea"/>
              </a:rPr>
              <a:t>平均耗时</a:t>
            </a:r>
            <a:r>
              <a:rPr lang="en-US" altLang="zh-CN" sz="1200" dirty="0">
                <a:sym typeface="+mn-ea"/>
              </a:rPr>
              <a:t>33.32</a:t>
            </a:r>
            <a:r>
              <a:rPr lang="zh-CN" altLang="en-US" sz="1200" dirty="0">
                <a:sym typeface="+mn-ea"/>
              </a:rPr>
              <a:t>小时、</a:t>
            </a:r>
            <a:r>
              <a:rPr lang="en-US" altLang="zh-CN" sz="1200" dirty="0">
                <a:sym typeface="+mn-ea"/>
              </a:rPr>
              <a:t>6</a:t>
            </a:r>
            <a:r>
              <a:rPr lang="zh-CN" altLang="en-US" sz="1200" dirty="0">
                <a:sym typeface="+mn-ea"/>
              </a:rPr>
              <a:t>月</a:t>
            </a:r>
            <a:r>
              <a:rPr lang="zh-CN" altLang="en-US" sz="1200" dirty="0">
                <a:sym typeface="+mn-ea"/>
              </a:rPr>
              <a:t>平均耗时</a:t>
            </a:r>
            <a:r>
              <a:rPr lang="en-US" altLang="zh-CN" sz="1200" dirty="0">
                <a:sym typeface="+mn-ea"/>
              </a:rPr>
              <a:t>28.41</a:t>
            </a:r>
            <a:r>
              <a:rPr lang="zh-CN" altLang="en-US" sz="1200" dirty="0">
                <a:sym typeface="+mn-ea"/>
              </a:rPr>
              <a:t>小时，略高于目标值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、整体分析，邯郸耗时平稳，低于全公司各月平均耗时，为全公司归档耗时最低。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图表 44"/>
          <p:cNvGraphicFramePr/>
          <p:nvPr/>
        </p:nvGraphicFramePr>
        <p:xfrm>
          <a:off x="0" y="3419475"/>
          <a:ext cx="6017260" cy="3434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6" name="图表 45"/>
          <p:cNvGraphicFramePr/>
          <p:nvPr/>
        </p:nvGraphicFramePr>
        <p:xfrm>
          <a:off x="0" y="824230"/>
          <a:ext cx="6017260" cy="2583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" name="直接连接符 1"/>
          <p:cNvCxnSpPr/>
          <p:nvPr/>
        </p:nvCxnSpPr>
        <p:spPr>
          <a:xfrm>
            <a:off x="504825" y="5187950"/>
            <a:ext cx="5417820" cy="889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标题 2"/>
          <p:cNvSpPr>
            <a:spLocks noGrp="1"/>
          </p:cNvSpPr>
          <p:nvPr>
            <p:ph type="title"/>
          </p:nvPr>
        </p:nvSpPr>
        <p:spPr>
          <a:xfrm>
            <a:off x="7047865" y="310515"/>
            <a:ext cx="5155565" cy="445135"/>
          </a:xfrm>
        </p:spPr>
        <p:txBody>
          <a:bodyPr/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瑞达公司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-2020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半年度报销耗时分析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95695" y="1263015"/>
            <a:ext cx="5866765" cy="4984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/>
              <a:t>2020</a:t>
            </a:r>
            <a:r>
              <a:rPr lang="zh-CN" altLang="en-US" sz="1600" b="1" dirty="0"/>
              <a:t>年上半年平均耗时分析：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1</a:t>
            </a:r>
            <a:r>
              <a:rPr lang="zh-CN" altLang="en-US" sz="1200" dirty="0"/>
              <a:t>、</a:t>
            </a:r>
            <a:r>
              <a:rPr lang="en-US" altLang="zh-CN" sz="1200" dirty="0"/>
              <a:t>2020</a:t>
            </a:r>
            <a:r>
              <a:rPr lang="zh-CN" altLang="en-US" sz="1200" dirty="0"/>
              <a:t>年上半年瑞达报销流程共</a:t>
            </a:r>
            <a:r>
              <a:rPr lang="en-US" altLang="zh-CN" sz="1200" dirty="0"/>
              <a:t>34</a:t>
            </a:r>
            <a:r>
              <a:rPr lang="zh-CN" altLang="en-US" sz="1200" dirty="0"/>
              <a:t>条，退回</a:t>
            </a:r>
            <a:r>
              <a:rPr lang="en-US" altLang="zh-CN" sz="1200" dirty="0"/>
              <a:t>6</a:t>
            </a:r>
            <a:r>
              <a:rPr lang="zh-CN" altLang="en-US" sz="1200" dirty="0"/>
              <a:t>条，退回率</a:t>
            </a:r>
            <a:r>
              <a:rPr lang="en-US" altLang="zh-CN" sz="1200" dirty="0"/>
              <a:t>17.65%</a:t>
            </a:r>
            <a:r>
              <a:rPr lang="zh-CN" altLang="en-US" sz="1200" dirty="0"/>
              <a:t>。</a:t>
            </a:r>
            <a:endParaRPr lang="zh-CN" altLang="en-US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2</a:t>
            </a:r>
            <a:r>
              <a:rPr lang="zh-CN" altLang="en-US" sz="1200" dirty="0"/>
              <a:t>、上半年除</a:t>
            </a:r>
            <a:r>
              <a:rPr lang="en-US" altLang="zh-CN" sz="1200" dirty="0"/>
              <a:t>1</a:t>
            </a:r>
            <a:r>
              <a:rPr lang="zh-CN" altLang="en-US" sz="1200" dirty="0"/>
              <a:t>月耗时</a:t>
            </a:r>
            <a:r>
              <a:rPr lang="en-US" altLang="zh-CN" sz="1200" dirty="0"/>
              <a:t>1.78</a:t>
            </a:r>
            <a:r>
              <a:rPr lang="zh-CN" altLang="en-US" sz="1200" dirty="0"/>
              <a:t>天外，其余各月的</a:t>
            </a:r>
            <a:r>
              <a:rPr lang="zh-CN" altLang="en-US" sz="1200" dirty="0">
                <a:sym typeface="+mn-ea"/>
              </a:rPr>
              <a:t>耗时</a:t>
            </a:r>
            <a:r>
              <a:rPr lang="zh-CN" altLang="en-US" sz="1200" b="1" dirty="0">
                <a:sym typeface="+mn-ea"/>
              </a:rPr>
              <a:t>均</a:t>
            </a:r>
            <a:r>
              <a:rPr lang="zh-CN" altLang="en-US" sz="1200" b="1" dirty="0"/>
              <a:t>高于</a:t>
            </a:r>
            <a:r>
              <a:rPr lang="en-US" altLang="zh-CN" sz="1200" dirty="0">
                <a:sym typeface="+mn-ea"/>
              </a:rPr>
              <a:t>2020</a:t>
            </a:r>
            <a:r>
              <a:rPr lang="zh-CN" altLang="en-US" sz="1200" dirty="0">
                <a:sym typeface="+mn-ea"/>
              </a:rPr>
              <a:t>年全公司各月平均归档耗时天数和</a:t>
            </a:r>
            <a:r>
              <a:rPr lang="zh-CN" altLang="en-US" sz="1200" dirty="0"/>
              <a:t>目标值</a:t>
            </a:r>
            <a:r>
              <a:rPr lang="en-US" altLang="zh-CN" sz="1200" dirty="0"/>
              <a:t>4</a:t>
            </a:r>
            <a:r>
              <a:rPr lang="zh-CN" altLang="en-US" sz="1200" dirty="0"/>
              <a:t>天。</a:t>
            </a:r>
            <a:endParaRPr lang="zh-CN" altLang="en-US" sz="1200" dirty="0"/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、</a:t>
            </a:r>
            <a:r>
              <a:rPr lang="en-US" altLang="zh-CN" sz="1200" dirty="0">
                <a:sym typeface="+mn-ea"/>
              </a:rPr>
              <a:t>4</a:t>
            </a:r>
            <a:r>
              <a:rPr lang="zh-CN" altLang="en-US" sz="1200" dirty="0">
                <a:sym typeface="+mn-ea"/>
              </a:rPr>
              <a:t>月瑞达归档耗时</a:t>
            </a:r>
            <a:r>
              <a:rPr lang="en-US" altLang="zh-CN" sz="1200" dirty="0">
                <a:sym typeface="+mn-ea"/>
              </a:rPr>
              <a:t>9.49</a:t>
            </a:r>
            <a:r>
              <a:rPr lang="zh-CN" altLang="en-US" sz="1200" dirty="0">
                <a:sym typeface="+mn-ea"/>
              </a:rPr>
              <a:t>天</a:t>
            </a:r>
            <a:r>
              <a:rPr lang="zh-CN" altLang="en-US" sz="1200" dirty="0">
                <a:sym typeface="+mn-ea"/>
              </a:rPr>
              <a:t>为上半年耗时最高的月份</a:t>
            </a:r>
            <a:r>
              <a:rPr lang="zh-CN" altLang="en-US" sz="1200" dirty="0">
                <a:sym typeface="+mn-ea"/>
              </a:rPr>
              <a:t>，</a:t>
            </a:r>
            <a:r>
              <a:rPr lang="en-US" altLang="zh-CN" sz="1200" dirty="0">
                <a:sym typeface="+mn-ea"/>
              </a:rPr>
              <a:t>1</a:t>
            </a:r>
            <a:r>
              <a:rPr lang="zh-CN" altLang="en-US" sz="1200" dirty="0">
                <a:sym typeface="+mn-ea"/>
              </a:rPr>
              <a:t>月归档耗时</a:t>
            </a:r>
            <a:r>
              <a:rPr lang="en-US" altLang="zh-CN" sz="1200" dirty="0">
                <a:sym typeface="+mn-ea"/>
              </a:rPr>
              <a:t>1.78</a:t>
            </a:r>
            <a:r>
              <a:rPr lang="zh-CN" altLang="en-US" sz="1200" dirty="0">
                <a:sym typeface="+mn-ea"/>
              </a:rPr>
              <a:t>天</a:t>
            </a:r>
            <a:r>
              <a:rPr lang="zh-CN" altLang="en-US" sz="1200" dirty="0">
                <a:sym typeface="+mn-ea"/>
              </a:rPr>
              <a:t>为上半年耗时最低的月份</a:t>
            </a:r>
            <a:r>
              <a:rPr lang="zh-CN" altLang="en-US" sz="1200" dirty="0">
                <a:sym typeface="+mn-ea"/>
              </a:rPr>
              <a:t>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200" b="1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ym typeface="+mn-ea"/>
              </a:rPr>
              <a:t>2020</a:t>
            </a:r>
            <a:r>
              <a:rPr lang="zh-CN" altLang="en-US" sz="1600" b="1" dirty="0">
                <a:sym typeface="+mn-ea"/>
              </a:rPr>
              <a:t>年上半年各节点分析：</a:t>
            </a:r>
            <a:endParaRPr lang="zh-CN" altLang="en-US" sz="1600" b="1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1</a:t>
            </a:r>
            <a:r>
              <a:rPr lang="zh-CN" altLang="en-US" sz="1200" dirty="0">
                <a:sym typeface="+mn-ea"/>
              </a:rPr>
              <a:t>、</a:t>
            </a:r>
            <a:r>
              <a:rPr lang="zh-CN" altLang="en-US" sz="1200" b="1" dirty="0">
                <a:sym typeface="+mn-ea"/>
              </a:rPr>
              <a:t>本地财务节点</a:t>
            </a:r>
            <a:r>
              <a:rPr lang="zh-CN" altLang="en-US" sz="1200" dirty="0">
                <a:sym typeface="+mn-ea"/>
              </a:rPr>
              <a:t>平均耗时（</a:t>
            </a:r>
            <a:r>
              <a:rPr lang="en-US" altLang="zh-CN" sz="1200" dirty="0">
                <a:sym typeface="+mn-ea"/>
              </a:rPr>
              <a:t>89.87</a:t>
            </a:r>
            <a:r>
              <a:rPr lang="zh-CN" altLang="en-US" sz="1200" dirty="0">
                <a:sym typeface="+mn-ea"/>
              </a:rPr>
              <a:t>小时</a:t>
            </a:r>
            <a:r>
              <a:rPr lang="en-US" altLang="zh-CN" sz="1200" dirty="0">
                <a:sym typeface="+mn-ea"/>
              </a:rPr>
              <a:t>=3.74</a:t>
            </a:r>
            <a:r>
              <a:rPr lang="zh-CN" altLang="en-US" sz="1200" dirty="0">
                <a:sym typeface="+mn-ea"/>
              </a:rPr>
              <a:t>天）、</a:t>
            </a:r>
            <a:r>
              <a:rPr lang="zh-CN" altLang="en-US" sz="1200" b="1" dirty="0">
                <a:sym typeface="+mn-ea"/>
              </a:rPr>
              <a:t>部门经理节点</a:t>
            </a:r>
            <a:r>
              <a:rPr lang="zh-CN" altLang="en-US" sz="1200" dirty="0">
                <a:sym typeface="+mn-ea"/>
              </a:rPr>
              <a:t>平均耗时（</a:t>
            </a:r>
            <a:r>
              <a:rPr lang="en-US" altLang="zh-CN" sz="1200" dirty="0">
                <a:sym typeface="+mn-ea"/>
              </a:rPr>
              <a:t>29.29</a:t>
            </a:r>
            <a:r>
              <a:rPr lang="zh-CN" altLang="en-US" sz="1200" dirty="0">
                <a:sym typeface="+mn-ea"/>
              </a:rPr>
              <a:t>小时</a:t>
            </a:r>
            <a:r>
              <a:rPr lang="en-US" altLang="zh-CN" sz="1200" dirty="0">
                <a:sym typeface="+mn-ea"/>
              </a:rPr>
              <a:t>=1.22</a:t>
            </a:r>
            <a:r>
              <a:rPr lang="zh-CN" altLang="en-US" sz="1200" dirty="0">
                <a:sym typeface="+mn-ea"/>
              </a:rPr>
              <a:t>天）</a:t>
            </a:r>
            <a:r>
              <a:rPr lang="zh-CN" altLang="en-US" sz="1200" b="1" dirty="0">
                <a:sym typeface="+mn-ea"/>
              </a:rPr>
              <a:t>均高于</a:t>
            </a:r>
            <a:r>
              <a:rPr lang="zh-CN" altLang="en-US" sz="1200" dirty="0">
                <a:sym typeface="+mn-ea"/>
              </a:rPr>
              <a:t>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2</a:t>
            </a:r>
            <a:r>
              <a:rPr lang="zh-CN" altLang="en-US" sz="1200" dirty="0">
                <a:sym typeface="+mn-ea"/>
              </a:rPr>
              <a:t>、申请人节点</a:t>
            </a:r>
            <a:r>
              <a:rPr lang="en-US" altLang="zh-CN" sz="1200" dirty="0">
                <a:sym typeface="+mn-ea"/>
              </a:rPr>
              <a:t>6</a:t>
            </a:r>
            <a:r>
              <a:rPr lang="zh-CN" altLang="en-US" sz="1200" dirty="0">
                <a:sym typeface="+mn-ea"/>
              </a:rPr>
              <a:t>月</a:t>
            </a:r>
            <a:r>
              <a:rPr lang="zh-CN" altLang="en-US" sz="1200" dirty="0">
                <a:sym typeface="+mn-ea"/>
              </a:rPr>
              <a:t>平均耗时</a:t>
            </a:r>
            <a:r>
              <a:rPr lang="en-US" altLang="zh-CN" sz="1200" dirty="0">
                <a:sym typeface="+mn-ea"/>
              </a:rPr>
              <a:t>86</a:t>
            </a:r>
            <a:r>
              <a:rPr lang="zh-CN" altLang="en-US" sz="1200" dirty="0">
                <a:sym typeface="+mn-ea"/>
              </a:rPr>
              <a:t>小时（</a:t>
            </a:r>
            <a:r>
              <a:rPr lang="en-US" altLang="zh-CN" sz="1200" dirty="0">
                <a:sym typeface="+mn-ea"/>
              </a:rPr>
              <a:t>3.58</a:t>
            </a:r>
            <a:r>
              <a:rPr lang="zh-CN" altLang="en-US" sz="1200" dirty="0">
                <a:sym typeface="+mn-ea"/>
              </a:rPr>
              <a:t>天），高于目标值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、本地财务节点除</a:t>
            </a:r>
            <a:r>
              <a:rPr lang="en-US" altLang="zh-CN" sz="1200" dirty="0">
                <a:sym typeface="+mn-ea"/>
              </a:rPr>
              <a:t>1</a:t>
            </a:r>
            <a:r>
              <a:rPr lang="zh-CN" altLang="en-US" sz="1200" dirty="0">
                <a:sym typeface="+mn-ea"/>
              </a:rPr>
              <a:t>月外，其余各月</a:t>
            </a:r>
            <a:r>
              <a:rPr lang="zh-CN" altLang="en-US" sz="1200" dirty="0">
                <a:sym typeface="+mn-ea"/>
              </a:rPr>
              <a:t>平均耗时</a:t>
            </a:r>
            <a:r>
              <a:rPr lang="zh-CN" altLang="en-US" sz="1200" dirty="0">
                <a:sym typeface="+mn-ea"/>
              </a:rPr>
              <a:t>均高于目标值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小时。其中</a:t>
            </a:r>
            <a:r>
              <a:rPr lang="en-US" altLang="zh-CN" sz="1200" dirty="0">
                <a:sym typeface="+mn-ea"/>
              </a:rPr>
              <a:t>4</a:t>
            </a:r>
            <a:r>
              <a:rPr lang="zh-CN" altLang="en-US" sz="1200" dirty="0">
                <a:sym typeface="+mn-ea"/>
              </a:rPr>
              <a:t>月</a:t>
            </a:r>
            <a:r>
              <a:rPr lang="zh-CN" altLang="en-US" sz="1200" dirty="0">
                <a:sym typeface="+mn-ea"/>
              </a:rPr>
              <a:t>平均耗时</a:t>
            </a:r>
            <a:r>
              <a:rPr lang="en-US" altLang="zh-CN" sz="1200" dirty="0">
                <a:sym typeface="+mn-ea"/>
              </a:rPr>
              <a:t>192</a:t>
            </a:r>
            <a:r>
              <a:rPr lang="zh-CN" altLang="en-US" sz="1200" dirty="0">
                <a:sym typeface="+mn-ea"/>
              </a:rPr>
              <a:t>小时（</a:t>
            </a:r>
            <a:r>
              <a:rPr lang="en-US" altLang="zh-CN" sz="1200" dirty="0">
                <a:sym typeface="+mn-ea"/>
              </a:rPr>
              <a:t>8</a:t>
            </a:r>
            <a:r>
              <a:rPr lang="zh-CN" altLang="en-US" sz="1200" dirty="0">
                <a:sym typeface="+mn-ea"/>
              </a:rPr>
              <a:t>天），耗时最高。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4</a:t>
            </a:r>
            <a:r>
              <a:rPr lang="zh-CN" altLang="en-US" sz="1200" dirty="0">
                <a:sym typeface="+mn-ea"/>
              </a:rPr>
              <a:t>、部门经理节点在</a:t>
            </a: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月</a:t>
            </a:r>
            <a:r>
              <a:rPr lang="zh-CN" altLang="en-US" sz="1200" dirty="0">
                <a:sym typeface="+mn-ea"/>
              </a:rPr>
              <a:t>平均耗时</a:t>
            </a:r>
            <a:r>
              <a:rPr lang="en-US" altLang="zh-CN" sz="1200" dirty="0">
                <a:sym typeface="+mn-ea"/>
              </a:rPr>
              <a:t>74.15</a:t>
            </a:r>
            <a:r>
              <a:rPr lang="zh-CN" altLang="en-US" sz="1200" dirty="0">
                <a:sym typeface="+mn-ea"/>
              </a:rPr>
              <a:t>小时（</a:t>
            </a:r>
            <a:r>
              <a:rPr lang="en-US" altLang="zh-CN" sz="1200" dirty="0">
                <a:sym typeface="+mn-ea"/>
              </a:rPr>
              <a:t>3.09</a:t>
            </a:r>
            <a:r>
              <a:rPr lang="zh-CN" altLang="en-US" sz="1200" dirty="0">
                <a:sym typeface="+mn-ea"/>
              </a:rPr>
              <a:t>天）、</a:t>
            </a:r>
            <a:r>
              <a:rPr lang="en-US" altLang="zh-CN" sz="1200" dirty="0">
                <a:sym typeface="+mn-ea"/>
              </a:rPr>
              <a:t>5</a:t>
            </a:r>
            <a:r>
              <a:rPr lang="zh-CN" altLang="en-US" sz="1200" dirty="0">
                <a:sym typeface="+mn-ea"/>
              </a:rPr>
              <a:t>月</a:t>
            </a:r>
            <a:r>
              <a:rPr lang="zh-CN" altLang="en-US" sz="1200" dirty="0">
                <a:sym typeface="+mn-ea"/>
              </a:rPr>
              <a:t>平均耗时</a:t>
            </a:r>
            <a:r>
              <a:rPr lang="en-US" altLang="zh-CN" sz="1200" dirty="0">
                <a:sym typeface="+mn-ea"/>
              </a:rPr>
              <a:t>31.45</a:t>
            </a:r>
            <a:r>
              <a:rPr lang="zh-CN" altLang="en-US" sz="1200" dirty="0">
                <a:sym typeface="+mn-ea"/>
              </a:rPr>
              <a:t>小时（</a:t>
            </a:r>
            <a:r>
              <a:rPr lang="en-US" altLang="zh-CN" sz="1200" dirty="0">
                <a:sym typeface="+mn-ea"/>
              </a:rPr>
              <a:t>1.31</a:t>
            </a:r>
            <a:r>
              <a:rPr lang="zh-CN" altLang="en-US" sz="1200" dirty="0">
                <a:sym typeface="+mn-ea"/>
              </a:rPr>
              <a:t>天），高于目标值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5</a:t>
            </a:r>
            <a:r>
              <a:rPr lang="zh-CN" altLang="en-US" sz="1200" dirty="0">
                <a:sym typeface="+mn-ea"/>
              </a:rPr>
              <a:t>、在瑞达的各节点各月平均耗时中，</a:t>
            </a:r>
            <a:r>
              <a:rPr lang="zh-CN" altLang="en-US" sz="1200" b="1" dirty="0">
                <a:sym typeface="+mn-ea"/>
              </a:rPr>
              <a:t>耗时最高为本地财务节点</a:t>
            </a:r>
            <a:r>
              <a:rPr lang="en-US" altLang="zh-CN" sz="1200" b="1" dirty="0">
                <a:sym typeface="+mn-ea"/>
              </a:rPr>
              <a:t>89.87</a:t>
            </a:r>
            <a:r>
              <a:rPr lang="zh-CN" altLang="en-US" sz="1200" b="1" dirty="0">
                <a:sym typeface="+mn-ea"/>
              </a:rPr>
              <a:t>小时</a:t>
            </a:r>
            <a:r>
              <a:rPr lang="zh-CN" altLang="en-US" sz="1200" dirty="0">
                <a:sym typeface="+mn-ea"/>
              </a:rPr>
              <a:t>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6</a:t>
            </a:r>
            <a:r>
              <a:rPr lang="zh-CN" altLang="en-US" sz="1200" dirty="0">
                <a:sym typeface="+mn-ea"/>
              </a:rPr>
              <a:t>、整体分析，瑞达流程较少，耗时不稳定，高于全公司各月平均耗时。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2" name="Rectangle 4"/>
          <p:cNvSpPr>
            <a:spLocks noGrp="1" noChangeArrowheads="1"/>
          </p:cNvSpPr>
          <p:nvPr/>
        </p:nvSpPr>
        <p:spPr bwMode="auto">
          <a:xfrm>
            <a:off x="427367" y="389981"/>
            <a:ext cx="1809751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D6000F"/>
                </a:solidFill>
                <a:latin typeface="+mj-ea"/>
                <a:ea typeface="+mj-ea"/>
                <a:cs typeface="+mn-ea"/>
                <a:sym typeface="+mn-lt"/>
              </a:rPr>
              <a:t>目 录</a:t>
            </a:r>
            <a:endParaRPr lang="zh-CN" altLang="en-US" sz="4000" b="1" dirty="0">
              <a:solidFill>
                <a:srgbClr val="D6000F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210616" y="2058988"/>
            <a:ext cx="416623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</a:t>
            </a:r>
            <a:r>
              <a:rPr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全公司报销耗时趋势分析</a:t>
            </a:r>
            <a:endParaRPr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7210616" y="3036253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各公司报销耗时分析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7210616" y="4013518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流程退回情况分析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210616" y="4990783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报销中心工作情况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75780" y="4198620"/>
            <a:ext cx="175260" cy="1841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 txBox="1"/>
          <p:nvPr/>
        </p:nvSpPr>
        <p:spPr>
          <a:xfrm>
            <a:off x="9079865" y="308610"/>
            <a:ext cx="3112135" cy="45593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9pPr>
          </a:lstStyle>
          <a:p>
            <a:pPr algn="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流程退回情况分析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77340" y="5368925"/>
            <a:ext cx="9241790" cy="148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3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2020年</a:t>
            </a:r>
            <a:r>
              <a:rPr lang="en-US" altLang="zh-CN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月各家稽核量、退回量与退回率分析：</a:t>
            </a:r>
            <a:endParaRPr lang="zh-CN" altLang="en-US" sz="1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2020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lang="en-US" altLang="zh-CN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月报销中心稽核流程</a:t>
            </a:r>
            <a:r>
              <a:rPr lang="en-US" altLang="zh-CN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288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个，退回</a:t>
            </a:r>
            <a:r>
              <a:rPr lang="en-US" altLang="zh-CN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34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个，</a:t>
            </a:r>
            <a:r>
              <a:rPr lang="en-US" altLang="zh-CN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月平均退回率</a:t>
            </a:r>
            <a:r>
              <a:rPr lang="en-US" altLang="zh-CN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11.81%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低于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2020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年平均退回率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13.70%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，低于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月退回率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15.13%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1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、退回率高于</a:t>
            </a:r>
            <a:r>
              <a:rPr lang="en-US" altLang="zh-CN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月平均值的公司：</a:t>
            </a:r>
            <a:r>
              <a:rPr lang="zh-CN" altLang="en-US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北分</a:t>
            </a:r>
            <a:r>
              <a:rPr lang="en-US" altLang="zh-CN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50.00%</a:t>
            </a:r>
            <a:r>
              <a:rPr lang="zh-CN" altLang="en-US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，阜宁</a:t>
            </a:r>
            <a:r>
              <a:rPr lang="en-US" altLang="zh-CN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19.51%</a:t>
            </a:r>
            <a:r>
              <a:rPr lang="zh-CN" altLang="en-US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，瑞达</a:t>
            </a:r>
            <a:r>
              <a:rPr lang="en-US" altLang="zh-CN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33.33%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zh-CN" sz="1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300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、退回量最高：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总部</a:t>
            </a:r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17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个。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退回率最高：</a:t>
            </a:r>
            <a:r>
              <a:rPr lang="zh-CN" altLang="en-US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北分</a:t>
            </a:r>
            <a:r>
              <a:rPr lang="en-US" altLang="zh-CN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50%</a:t>
            </a:r>
            <a:r>
              <a:rPr lang="zh-CN" altLang="en-US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，稽核</a:t>
            </a:r>
            <a:r>
              <a:rPr lang="en-US" altLang="zh-CN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个，退回</a:t>
            </a:r>
            <a:r>
              <a:rPr lang="en-US" altLang="zh-CN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。（与</a:t>
            </a:r>
            <a:r>
              <a:rPr lang="en-US" altLang="zh-CN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月情况相同）</a:t>
            </a:r>
            <a:endParaRPr lang="zh-CN" altLang="en-US" sz="1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1577340" y="838835"/>
          <a:ext cx="9254490" cy="4535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3889375"/>
            <a:ext cx="12183110" cy="296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30000"/>
              </a:lnSpc>
            </a:pP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流程退回情况分析：</a:t>
            </a:r>
            <a:endParaRPr lang="en-US" sz="1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2020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月退回流程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34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个，其中退回量较高的两个公司分析如下：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总部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退回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17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个，主要原因：①流程填写问题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11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个：差旅流程的出差返回日期填写错误、报销金额填写错误；②发票问题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个：税收分类编码错误、税号名称错误；③附件上传错误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个。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阜宁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退回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个，主要原因：①申请问题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个：用车申请滞后；②发票不合规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个；③补助领取重复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个；④流程填写问题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个：出差返回时间填写错误。</a:t>
            </a:r>
            <a:endParaRPr lang="zh-CN" altLang="en-US" sz="1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、退回流程按费用类别区分：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①差旅费退回量最高，退回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14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个，主要原因：报销金额超标、出差起止时间填写错误、发票明细行填写错误等。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②日常费用流程中退回量最多是业务招待费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个，主要原因：发票日期与业务不符、发票不合规、未提供就餐明细、附件上传错误。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2020年半年度退回分析：</a:t>
            </a:r>
            <a:endParaRPr lang="zh-CN" altLang="en-US" sz="1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2020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年上半年共稽核流程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1193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个，退回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160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个，平均退回率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13.41%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、退回量最高的公司：总部，稽核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391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个退回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62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个。退回率最高的公司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TOP 3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：北分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33.33%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，稽核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个退回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个；瑞达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17.65%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，稽核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34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个退回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个；阜宁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16.10%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，稽核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236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个退回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38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个。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、退回的费用类型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TOP 3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：差旅费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80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个，业务招待费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23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个，职工福利费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12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个。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标题 2"/>
          <p:cNvSpPr txBox="1"/>
          <p:nvPr/>
        </p:nvSpPr>
        <p:spPr>
          <a:xfrm>
            <a:off x="9079865" y="308610"/>
            <a:ext cx="3112135" cy="45593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9pPr>
          </a:lstStyle>
          <a:p>
            <a:pPr algn="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流程退回情况分析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0" y="831850"/>
          <a:ext cx="6000750" cy="298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" name="图表 2"/>
          <p:cNvGraphicFramePr/>
          <p:nvPr/>
        </p:nvGraphicFramePr>
        <p:xfrm>
          <a:off x="6102350" y="831850"/>
          <a:ext cx="6080760" cy="298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2" name="Rectangle 4"/>
          <p:cNvSpPr>
            <a:spLocks noGrp="1" noChangeArrowheads="1"/>
          </p:cNvSpPr>
          <p:nvPr/>
        </p:nvSpPr>
        <p:spPr bwMode="auto">
          <a:xfrm>
            <a:off x="427367" y="389981"/>
            <a:ext cx="1809751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D6000F"/>
                </a:solidFill>
                <a:latin typeface="+mj-ea"/>
                <a:ea typeface="+mj-ea"/>
                <a:cs typeface="+mn-ea"/>
                <a:sym typeface="+mn-lt"/>
              </a:rPr>
              <a:t>目 录</a:t>
            </a:r>
            <a:endParaRPr lang="zh-CN" altLang="en-US" sz="4000" b="1" dirty="0">
              <a:solidFill>
                <a:srgbClr val="D6000F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210616" y="2058988"/>
            <a:ext cx="416623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</a:t>
            </a:r>
            <a:r>
              <a:rPr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全公司报销耗时趋势分析</a:t>
            </a:r>
            <a:endParaRPr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7210616" y="3036253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各公司报销耗时分析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7210616" y="4013518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流程退回情况分析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210616" y="4990783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报销中心工作情况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66890" y="2244090"/>
            <a:ext cx="175260" cy="1841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2" name="Rectangle 4"/>
          <p:cNvSpPr>
            <a:spLocks noGrp="1" noChangeArrowheads="1"/>
          </p:cNvSpPr>
          <p:nvPr/>
        </p:nvSpPr>
        <p:spPr bwMode="auto">
          <a:xfrm>
            <a:off x="427367" y="389981"/>
            <a:ext cx="1809751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D6000F"/>
                </a:solidFill>
                <a:latin typeface="+mj-ea"/>
                <a:ea typeface="+mj-ea"/>
                <a:cs typeface="+mn-ea"/>
                <a:sym typeface="+mn-lt"/>
              </a:rPr>
              <a:t>目 录</a:t>
            </a:r>
            <a:endParaRPr lang="zh-CN" altLang="en-US" sz="4000" b="1" dirty="0">
              <a:solidFill>
                <a:srgbClr val="D6000F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210616" y="2058988"/>
            <a:ext cx="416623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</a:t>
            </a:r>
            <a:r>
              <a:rPr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全公司报销耗时趋势分析</a:t>
            </a:r>
            <a:endParaRPr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7210616" y="3036253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各公司报销耗时分析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7210616" y="4013518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流程退回情况分析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210616" y="4990783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报销中心工作情况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66255" y="5175885"/>
            <a:ext cx="175260" cy="1841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图表 25"/>
          <p:cNvGraphicFramePr/>
          <p:nvPr/>
        </p:nvGraphicFramePr>
        <p:xfrm>
          <a:off x="6065520" y="818515"/>
          <a:ext cx="6095365" cy="6039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5" name="图表 24"/>
          <p:cNvGraphicFramePr/>
          <p:nvPr/>
        </p:nvGraphicFramePr>
        <p:xfrm>
          <a:off x="0" y="818515"/>
          <a:ext cx="6050915" cy="605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53235" y="317500"/>
            <a:ext cx="1738748" cy="434975"/>
          </a:xfrm>
        </p:spPr>
        <p:txBody>
          <a:bodyPr/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报销中心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50340" y="818515"/>
            <a:ext cx="362839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年上半年报销中心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稽核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数量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21220" y="818515"/>
            <a:ext cx="364172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2020年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上半年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报销中心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付款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数量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图表 15"/>
          <p:cNvGraphicFramePr/>
          <p:nvPr/>
        </p:nvGraphicFramePr>
        <p:xfrm>
          <a:off x="6206490" y="838200"/>
          <a:ext cx="5980430" cy="6019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5" name="图表 14"/>
          <p:cNvGraphicFramePr/>
          <p:nvPr/>
        </p:nvGraphicFramePr>
        <p:xfrm>
          <a:off x="7620" y="837565"/>
          <a:ext cx="6165850" cy="602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53235" y="318135"/>
            <a:ext cx="1738748" cy="434975"/>
          </a:xfrm>
        </p:spPr>
        <p:txBody>
          <a:bodyPr/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报销中心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11810" y="1817370"/>
            <a:ext cx="11367135" cy="1524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154" y="372669"/>
            <a:ext cx="7627505" cy="5950870"/>
          </a:xfrm>
          <a:prstGeom prst="rect">
            <a:avLst/>
          </a:prstGeom>
        </p:spPr>
      </p:pic>
      <p:sp>
        <p:nvSpPr>
          <p:cNvPr id="7" name="文本占位符 6"/>
          <p:cNvSpPr txBox="1"/>
          <p:nvPr/>
        </p:nvSpPr>
        <p:spPr>
          <a:xfrm>
            <a:off x="7717659" y="3109711"/>
            <a:ext cx="4055180" cy="319289"/>
          </a:xfrm>
          <a:prstGeom prst="rect">
            <a:avLst/>
          </a:prstGeom>
        </p:spPr>
        <p:txBody>
          <a:bodyPr vert="horz" lIns="45720" tIns="22860" rIns="45720" bIns="2286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800" dirty="0">
                <a:latin typeface="FZLanTingHei-M-GBK" charset="-122"/>
                <a:ea typeface="FZLanTingHei-M-GBK" charset="-122"/>
                <a:cs typeface="FZLanTingHei-M-GBK" charset="-122"/>
              </a:rPr>
              <a:t>谢谢</a:t>
            </a:r>
            <a:endParaRPr lang="zh-CN" altLang="en-US" sz="1800" dirty="0">
              <a:latin typeface="FZLanTingHei-M-GBK" charset="-122"/>
              <a:ea typeface="FZLanTingHei-M-GBK" charset="-122"/>
              <a:cs typeface="FZLanTingHei-M-GBK" charset="-122"/>
            </a:endParaRPr>
          </a:p>
        </p:txBody>
      </p:sp>
      <p:sp>
        <p:nvSpPr>
          <p:cNvPr id="8" name="鲲鹏展翅 比翼齐飞…"/>
          <p:cNvSpPr txBox="1"/>
          <p:nvPr/>
        </p:nvSpPr>
        <p:spPr>
          <a:xfrm>
            <a:off x="5555456" y="2018350"/>
            <a:ext cx="6217382" cy="43751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t">
            <a:spAutoFit/>
          </a:bodyPr>
          <a:lstStyle/>
          <a:p>
            <a:pPr algn="r" defTabSz="457200" hangingPunct="1">
              <a:lnSpc>
                <a:spcPct val="90000"/>
              </a:lnSpc>
              <a:spcBef>
                <a:spcPts val="500"/>
              </a:spcBef>
              <a:defRPr/>
            </a:pPr>
            <a:r>
              <a:rPr lang="zh-CN" altLang="en-US" sz="2800" spc="151" dirty="0">
                <a:latin typeface="FZLanTingHei-M-GBK" charset="-122"/>
                <a:ea typeface="FZLanTingHei-M-GBK" charset="-122"/>
                <a:cs typeface="FZLanTingHei-M-GBK" charset="-122"/>
              </a:rPr>
              <a:t>汇报结束</a:t>
            </a:r>
            <a:endParaRPr lang="zh-CN" altLang="en-US" sz="2800" b="0" kern="1200" spc="151" dirty="0">
              <a:latin typeface="FZLanTingHei-M-GBK" charset="-122"/>
              <a:ea typeface="FZLanTingHei-M-GBK" charset="-122"/>
              <a:cs typeface="FZLanTingHei-M-GBK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70526" y="6064494"/>
            <a:ext cx="1038747" cy="2590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r" defTabSz="457200" hangingPunct="1">
              <a:lnSpc>
                <a:spcPct val="150000"/>
              </a:lnSpc>
            </a:pPr>
            <a:r>
              <a:rPr lang="zh-CN" altLang="en-US" sz="900" b="0" kern="1200" dirty="0">
                <a:solidFill>
                  <a:prstClr val="white">
                    <a:lumMod val="50000"/>
                  </a:prstClr>
                </a:solidFill>
                <a:latin typeface="FZLanTingHei-M-GBK" charset="-122"/>
                <a:ea typeface="FZLanTingHei-M-GBK" charset="-122"/>
                <a:cs typeface="FZLanTingHei-M-GBK" charset="-122"/>
              </a:rPr>
              <a:t>内部资料  严禁外传</a:t>
            </a:r>
            <a:endParaRPr lang="zh-CN" altLang="en-US" sz="900" b="0" kern="1200" dirty="0">
              <a:solidFill>
                <a:prstClr val="white">
                  <a:lumMod val="50000"/>
                </a:prstClr>
              </a:solidFill>
              <a:latin typeface="FZLanTingHei-M-GBK" charset="-122"/>
              <a:ea typeface="FZLanTingHei-M-GBK" charset="-122"/>
              <a:cs typeface="FZLanTingHei-M-GBK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378" y="199292"/>
            <a:ext cx="597952" cy="84472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818651" y="3785603"/>
            <a:ext cx="24584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Thanks</a:t>
            </a:r>
            <a:endParaRPr kumimoji="1" lang="zh-CN" altLang="en-US" sz="44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" y="6651812"/>
            <a:ext cx="12192000" cy="21987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50250" y="319405"/>
            <a:ext cx="3841750" cy="434340"/>
          </a:xfrm>
        </p:spPr>
        <p:txBody>
          <a:bodyPr>
            <a:noAutofit/>
          </a:bodyPr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全公司报销耗时趋势分析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0555" y="4827905"/>
            <a:ext cx="859028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2020</a:t>
            </a:r>
            <a:r>
              <a:rPr lang="zh-CN" altLang="en-US" sz="1400" dirty="0"/>
              <a:t>年上半年</a:t>
            </a:r>
            <a:r>
              <a:rPr lang="en-US" altLang="zh-CN" sz="1400" dirty="0"/>
              <a:t>9</a:t>
            </a:r>
            <a:r>
              <a:rPr lang="zh-CN" altLang="en-US" sz="1400" dirty="0"/>
              <a:t>家公司平均归档耗时分析：</a:t>
            </a:r>
            <a:endParaRPr lang="en-US" altLang="zh-CN" sz="1400" dirty="0"/>
          </a:p>
          <a:p>
            <a:pPr>
              <a:lnSpc>
                <a:spcPct val="150000"/>
              </a:lnSpc>
            </a:pPr>
            <a:r>
              <a:rPr lang="en-US" altLang="zh-CN" sz="1400" dirty="0"/>
              <a:t>1</a:t>
            </a:r>
            <a:r>
              <a:rPr lang="zh-CN" altLang="en-US" sz="1400" dirty="0"/>
              <a:t>、</a:t>
            </a:r>
            <a:r>
              <a:rPr lang="en-US" altLang="zh-CN" sz="1400" dirty="0"/>
              <a:t>2020</a:t>
            </a:r>
            <a:r>
              <a:rPr lang="zh-CN" altLang="en-US" sz="1400" dirty="0"/>
              <a:t>年</a:t>
            </a:r>
            <a:r>
              <a:rPr lang="en-US" altLang="zh-CN" sz="1400" dirty="0"/>
              <a:t>6</a:t>
            </a:r>
            <a:r>
              <a:rPr lang="zh-CN" altLang="en-US" sz="1400" dirty="0"/>
              <a:t>月平均归档</a:t>
            </a:r>
            <a:r>
              <a:rPr lang="en-US" altLang="zh-CN" sz="1400" dirty="0"/>
              <a:t>4.63</a:t>
            </a:r>
            <a:r>
              <a:rPr lang="zh-CN" altLang="en-US" sz="1400" dirty="0"/>
              <a:t>天，较</a:t>
            </a:r>
            <a:r>
              <a:rPr lang="en-US" altLang="zh-CN" sz="1400" dirty="0"/>
              <a:t>5</a:t>
            </a:r>
            <a:r>
              <a:rPr lang="zh-CN" altLang="en-US" sz="1400" dirty="0"/>
              <a:t>月</a:t>
            </a:r>
            <a:r>
              <a:rPr lang="en-US" altLang="zh-CN" sz="1400" dirty="0"/>
              <a:t>5.29</a:t>
            </a:r>
            <a:r>
              <a:rPr lang="zh-CN" altLang="en-US" sz="1400" dirty="0"/>
              <a:t>天有所降低，耗时减少</a:t>
            </a:r>
            <a:r>
              <a:rPr lang="en-US" altLang="zh-CN" sz="1400" dirty="0"/>
              <a:t>0.66</a:t>
            </a:r>
            <a:r>
              <a:rPr lang="zh-CN" altLang="en-US" sz="1400" dirty="0"/>
              <a:t>天。</a:t>
            </a:r>
            <a:endParaRPr lang="en-US" altLang="zh-CN" sz="1400" dirty="0"/>
          </a:p>
          <a:p>
            <a:pPr>
              <a:lnSpc>
                <a:spcPct val="150000"/>
              </a:lnSpc>
            </a:pPr>
            <a:r>
              <a:rPr lang="en-US" altLang="zh-CN" sz="1400" dirty="0"/>
              <a:t>2</a:t>
            </a:r>
            <a:r>
              <a:rPr lang="zh-CN" altLang="en-US" sz="1400" dirty="0"/>
              <a:t>、</a:t>
            </a:r>
            <a:r>
              <a:rPr lang="en-US" altLang="zh-CN" sz="1400" dirty="0"/>
              <a:t>2020</a:t>
            </a:r>
            <a:r>
              <a:rPr lang="zh-CN" altLang="en-US" sz="1400" dirty="0"/>
              <a:t>年</a:t>
            </a:r>
            <a:r>
              <a:rPr lang="en-US" altLang="zh-CN" sz="1400" dirty="0"/>
              <a:t>3</a:t>
            </a:r>
            <a:r>
              <a:rPr lang="zh-CN" altLang="en-US" sz="1400" dirty="0"/>
              <a:t>月</a:t>
            </a:r>
            <a:r>
              <a:rPr lang="en-US" sz="1400" dirty="0"/>
              <a:t>-6</a:t>
            </a:r>
            <a:r>
              <a:rPr lang="zh-CN" altLang="en-US" sz="1400" dirty="0"/>
              <a:t>月平均归档耗时较高</a:t>
            </a:r>
            <a:r>
              <a:rPr lang="zh-CN" altLang="en-US" sz="1400" dirty="0">
                <a:sym typeface="+mn-ea"/>
              </a:rPr>
              <a:t>，均超目标值</a:t>
            </a:r>
            <a:r>
              <a:rPr lang="en-US" altLang="zh-CN" sz="1400" dirty="0">
                <a:sym typeface="+mn-ea"/>
              </a:rPr>
              <a:t>4</a:t>
            </a:r>
            <a:r>
              <a:rPr lang="zh-CN" altLang="en-US" sz="1400" dirty="0">
                <a:sym typeface="+mn-ea"/>
              </a:rPr>
              <a:t>天。</a:t>
            </a:r>
            <a:r>
              <a:rPr lang="en-US" altLang="zh-CN" sz="1400" dirty="0">
                <a:sym typeface="+mn-ea"/>
              </a:rPr>
              <a:t>6</a:t>
            </a:r>
            <a:r>
              <a:rPr lang="zh-CN" altLang="en-US" sz="1400" dirty="0">
                <a:sym typeface="+mn-ea"/>
              </a:rPr>
              <a:t>月较</a:t>
            </a:r>
            <a:r>
              <a:rPr lang="en-US" altLang="zh-CN" sz="1400" dirty="0">
                <a:sym typeface="+mn-ea"/>
              </a:rPr>
              <a:t>3</a:t>
            </a:r>
            <a:r>
              <a:rPr lang="zh-CN" altLang="en-US" sz="1400" dirty="0">
                <a:sym typeface="+mn-ea"/>
              </a:rPr>
              <a:t>月</a:t>
            </a:r>
            <a:r>
              <a:rPr lang="en-US" altLang="zh-CN" sz="1400" dirty="0">
                <a:sym typeface="+mn-ea"/>
              </a:rPr>
              <a:t>-5</a:t>
            </a:r>
            <a:r>
              <a:rPr lang="zh-CN" altLang="en-US" sz="1400" dirty="0">
                <a:sym typeface="+mn-ea"/>
              </a:rPr>
              <a:t>月耗时有所降低。</a:t>
            </a:r>
            <a:endParaRPr lang="en-US" altLang="zh-CN" sz="1400" dirty="0"/>
          </a:p>
          <a:p>
            <a:pPr>
              <a:lnSpc>
                <a:spcPct val="150000"/>
              </a:lnSpc>
            </a:pPr>
            <a:r>
              <a:rPr lang="en-US" altLang="zh-CN" sz="1400" dirty="0"/>
              <a:t>3</a:t>
            </a:r>
            <a:r>
              <a:rPr lang="zh-CN" altLang="en-US" sz="1400" dirty="0"/>
              <a:t>、整体来看，</a:t>
            </a:r>
            <a:r>
              <a:rPr lang="en-US" altLang="zh-CN" sz="1400" dirty="0"/>
              <a:t>2020</a:t>
            </a:r>
            <a:r>
              <a:rPr lang="zh-CN" altLang="en-US" sz="1400" dirty="0"/>
              <a:t>年除</a:t>
            </a:r>
            <a:r>
              <a:rPr lang="en-US" altLang="zh-CN" sz="1400" dirty="0"/>
              <a:t>1</a:t>
            </a:r>
            <a:r>
              <a:rPr lang="zh-CN" altLang="en-US" sz="1400" dirty="0"/>
              <a:t>月外，其他月份的归档耗时均超过去年同期。</a:t>
            </a:r>
            <a:endParaRPr lang="zh-CN" altLang="en-US" sz="1400" dirty="0"/>
          </a:p>
          <a:p>
            <a:pPr>
              <a:lnSpc>
                <a:spcPct val="150000"/>
              </a:lnSpc>
            </a:pPr>
            <a:r>
              <a:rPr lang="en-US" altLang="zh-CN" sz="1400" dirty="0"/>
              <a:t>4</a:t>
            </a:r>
            <a:r>
              <a:rPr lang="zh-CN" altLang="en-US" sz="1400" dirty="0"/>
              <a:t>、</a:t>
            </a:r>
            <a:r>
              <a:rPr lang="en-US" altLang="zh-CN" sz="1400" dirty="0"/>
              <a:t>2020</a:t>
            </a:r>
            <a:r>
              <a:rPr lang="zh-CN" altLang="en-US" sz="1400" dirty="0"/>
              <a:t>年上半年全公司平均归档耗时</a:t>
            </a:r>
            <a:r>
              <a:rPr lang="en-US" altLang="zh-CN" sz="1400" dirty="0"/>
              <a:t>4.83</a:t>
            </a:r>
            <a:r>
              <a:rPr lang="zh-CN" altLang="en-US" sz="1400" dirty="0"/>
              <a:t>天，其中</a:t>
            </a:r>
            <a:r>
              <a:rPr lang="en-US" altLang="zh-CN" sz="1400" dirty="0"/>
              <a:t>3</a:t>
            </a:r>
            <a:r>
              <a:rPr lang="zh-CN" altLang="en-US" sz="1400" dirty="0"/>
              <a:t>月归档耗时最高为</a:t>
            </a:r>
            <a:r>
              <a:rPr lang="en-US" altLang="zh-CN" sz="1400" dirty="0"/>
              <a:t>6.03</a:t>
            </a:r>
            <a:r>
              <a:rPr lang="zh-CN" altLang="en-US" sz="1400" dirty="0"/>
              <a:t>天，</a:t>
            </a:r>
            <a:r>
              <a:rPr lang="en-US" altLang="zh-CN" sz="1400" dirty="0"/>
              <a:t>1</a:t>
            </a:r>
            <a:r>
              <a:rPr lang="zh-CN" altLang="en-US" sz="1400" dirty="0"/>
              <a:t>月归档耗时最低为</a:t>
            </a:r>
            <a:r>
              <a:rPr lang="en-US" altLang="zh-CN" sz="1400" dirty="0"/>
              <a:t>3.60</a:t>
            </a:r>
            <a:r>
              <a:rPr lang="zh-CN" altLang="en-US" sz="1400" dirty="0"/>
              <a:t>天。</a:t>
            </a:r>
            <a:r>
              <a:rPr lang="zh-CN" altLang="en-US" sz="1400" dirty="0">
                <a:sym typeface="+mn-ea"/>
              </a:rPr>
              <a:t>从</a:t>
            </a:r>
            <a:r>
              <a:rPr lang="en-US" altLang="zh-CN" sz="1400" dirty="0">
                <a:sym typeface="+mn-ea"/>
              </a:rPr>
              <a:t>3</a:t>
            </a:r>
            <a:r>
              <a:rPr lang="zh-CN" altLang="en-US" sz="1400" dirty="0">
                <a:sym typeface="+mn-ea"/>
              </a:rPr>
              <a:t>月起，全公司平均归档耗时呈下降趋势。</a:t>
            </a:r>
            <a:endParaRPr lang="zh-CN" altLang="en-US" sz="1400" dirty="0"/>
          </a:p>
        </p:txBody>
      </p:sp>
      <p:graphicFrame>
        <p:nvGraphicFramePr>
          <p:cNvPr id="4" name="图表 3"/>
          <p:cNvGraphicFramePr/>
          <p:nvPr/>
        </p:nvGraphicFramePr>
        <p:xfrm>
          <a:off x="2108835" y="828040"/>
          <a:ext cx="8173085" cy="379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273415" y="328295"/>
            <a:ext cx="3918585" cy="434340"/>
          </a:xfrm>
        </p:spPr>
        <p:txBody>
          <a:bodyPr>
            <a:noAutofit/>
          </a:bodyPr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全公司报销耗时趋势分析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28875" y="4859655"/>
            <a:ext cx="7532197" cy="1998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综合分析</a:t>
            </a:r>
            <a:r>
              <a:rPr lang="en-US" altLang="zh-CN" sz="1400" dirty="0"/>
              <a:t>2020</a:t>
            </a:r>
            <a:r>
              <a:rPr lang="zh-CN" altLang="en-US" sz="1400" dirty="0"/>
              <a:t>年上半年</a:t>
            </a:r>
            <a:r>
              <a:rPr lang="zh-CN" altLang="en-US" sz="1400" dirty="0">
                <a:sym typeface="+mn-ea"/>
              </a:rPr>
              <a:t>各公司平均</a:t>
            </a:r>
            <a:r>
              <a:rPr lang="zh-CN" altLang="en-US" sz="1400" dirty="0"/>
              <a:t>归档耗时：</a:t>
            </a:r>
            <a:endParaRPr lang="en-US" altLang="zh-CN" sz="1400" dirty="0"/>
          </a:p>
          <a:p>
            <a:pPr>
              <a:lnSpc>
                <a:spcPct val="150000"/>
              </a:lnSpc>
            </a:pPr>
            <a:r>
              <a:rPr lang="en-US" sz="1400" dirty="0"/>
              <a:t>1</a:t>
            </a:r>
            <a:r>
              <a:rPr lang="zh-CN" altLang="en-US" sz="1400" dirty="0"/>
              <a:t>、各公司平均归档耗时</a:t>
            </a:r>
            <a:r>
              <a:rPr lang="zh-CN" altLang="en-US" sz="1400" b="1" dirty="0"/>
              <a:t>低于</a:t>
            </a:r>
            <a:r>
              <a:rPr lang="zh-CN" altLang="en-US" sz="1400" dirty="0"/>
              <a:t>目标值</a:t>
            </a:r>
            <a:r>
              <a:rPr lang="en-US" altLang="zh-CN" sz="1400" dirty="0"/>
              <a:t>4</a:t>
            </a:r>
            <a:r>
              <a:rPr lang="zh-CN" altLang="en-US" sz="1400" dirty="0"/>
              <a:t>天的公司：</a:t>
            </a:r>
            <a:r>
              <a:rPr lang="zh-CN" altLang="en-US" sz="1400" b="1" dirty="0"/>
              <a:t>锡林</a:t>
            </a:r>
            <a:r>
              <a:rPr lang="en-US" altLang="zh-CN" sz="1400" b="1" dirty="0"/>
              <a:t>3.65</a:t>
            </a:r>
            <a:r>
              <a:rPr lang="zh-CN" altLang="en-US" sz="1400" b="1" dirty="0"/>
              <a:t>天、萍乡</a:t>
            </a:r>
            <a:r>
              <a:rPr lang="en-US" altLang="zh-CN" sz="1400" b="1" dirty="0"/>
              <a:t>3.59</a:t>
            </a:r>
            <a:r>
              <a:rPr lang="zh-CN" altLang="en-US" sz="1400" b="1" dirty="0"/>
              <a:t>天、邯郸</a:t>
            </a:r>
            <a:r>
              <a:rPr lang="en-US" altLang="zh-CN" sz="1400" b="1" dirty="0"/>
              <a:t>3.03</a:t>
            </a:r>
            <a:r>
              <a:rPr lang="zh-CN" altLang="en-US" sz="1400" b="1" dirty="0"/>
              <a:t>天</a:t>
            </a:r>
            <a:r>
              <a:rPr lang="zh-CN" altLang="en-US" sz="1400" dirty="0"/>
              <a:t>；</a:t>
            </a:r>
            <a:endParaRPr lang="zh-CN" altLang="en-US" sz="1400" dirty="0"/>
          </a:p>
          <a:p>
            <a:pPr>
              <a:lnSpc>
                <a:spcPct val="150000"/>
              </a:lnSpc>
            </a:pPr>
            <a:r>
              <a:rPr lang="zh-CN" altLang="en-US" sz="1400" dirty="0"/>
              <a:t>其余</a:t>
            </a:r>
            <a:r>
              <a:rPr lang="en-US" altLang="zh-CN" sz="1400" dirty="0"/>
              <a:t>6</a:t>
            </a:r>
            <a:r>
              <a:rPr lang="zh-CN" altLang="en-US" sz="1400" dirty="0"/>
              <a:t>家公司各月平均归档耗时均超过目标值</a:t>
            </a:r>
            <a:r>
              <a:rPr lang="en-US" altLang="zh-CN" sz="1400" dirty="0"/>
              <a:t>4</a:t>
            </a:r>
            <a:r>
              <a:rPr lang="zh-CN" altLang="en-US" sz="1400" dirty="0"/>
              <a:t>天。</a:t>
            </a:r>
            <a:endParaRPr lang="zh-CN" altLang="en-US" sz="1400" dirty="0"/>
          </a:p>
          <a:p>
            <a:pPr>
              <a:lnSpc>
                <a:spcPct val="150000"/>
              </a:lnSpc>
            </a:pPr>
            <a:r>
              <a:rPr lang="en-US" altLang="zh-CN" sz="1400" dirty="0"/>
              <a:t>2</a:t>
            </a:r>
            <a:r>
              <a:rPr lang="zh-CN" altLang="en-US" sz="1400" dirty="0"/>
              <a:t>、</a:t>
            </a:r>
            <a:r>
              <a:rPr lang="en-US" altLang="zh-CN" sz="1400" dirty="0"/>
              <a:t>2020</a:t>
            </a:r>
            <a:r>
              <a:rPr lang="zh-CN" altLang="en-US" sz="1400" dirty="0"/>
              <a:t>年上半年</a:t>
            </a:r>
            <a:r>
              <a:rPr lang="zh-CN" altLang="en-US" sz="1400" b="1" dirty="0">
                <a:sym typeface="+mn-ea"/>
              </a:rPr>
              <a:t>平均归档耗时最长：</a:t>
            </a:r>
            <a:r>
              <a:rPr lang="zh-CN" altLang="en-US" sz="1400" dirty="0"/>
              <a:t>北分</a:t>
            </a:r>
            <a:r>
              <a:rPr lang="en-US" altLang="zh-CN" sz="1400" dirty="0"/>
              <a:t>7.29</a:t>
            </a:r>
            <a:r>
              <a:rPr lang="zh-CN" altLang="en-US" sz="1400" dirty="0"/>
              <a:t>天最高，瑞达</a:t>
            </a:r>
            <a:r>
              <a:rPr lang="en-US" altLang="zh-CN" sz="1400" dirty="0">
                <a:sym typeface="+mn-ea"/>
              </a:rPr>
              <a:t>6.65</a:t>
            </a:r>
            <a:r>
              <a:rPr lang="zh-CN" altLang="en-US" sz="1400" dirty="0">
                <a:sym typeface="+mn-ea"/>
              </a:rPr>
              <a:t>天次之，均超过目标值</a:t>
            </a:r>
            <a:r>
              <a:rPr lang="en-US" altLang="zh-CN" sz="1400" dirty="0">
                <a:sym typeface="+mn-ea"/>
              </a:rPr>
              <a:t>4</a:t>
            </a:r>
            <a:r>
              <a:rPr lang="zh-CN" altLang="en-US" sz="1400" dirty="0">
                <a:sym typeface="+mn-ea"/>
              </a:rPr>
              <a:t>天。</a:t>
            </a:r>
            <a:endParaRPr lang="zh-CN" altLang="en-US" sz="14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ym typeface="+mn-ea"/>
              </a:rPr>
              <a:t>3</a:t>
            </a:r>
            <a:r>
              <a:rPr lang="zh-CN" altLang="en-US" sz="1400" dirty="0">
                <a:sym typeface="+mn-ea"/>
              </a:rPr>
              <a:t>、</a:t>
            </a:r>
            <a:r>
              <a:rPr lang="zh-CN" altLang="en-US" sz="1400" b="1" dirty="0">
                <a:sym typeface="+mn-ea"/>
              </a:rPr>
              <a:t>北分、酒泉</a:t>
            </a:r>
            <a:r>
              <a:rPr lang="en-US" altLang="zh-CN" sz="1400" dirty="0">
                <a:sym typeface="+mn-ea"/>
              </a:rPr>
              <a:t>2020</a:t>
            </a:r>
            <a:r>
              <a:rPr lang="zh-CN" altLang="en-US" sz="1400" dirty="0">
                <a:sym typeface="+mn-ea"/>
              </a:rPr>
              <a:t>年</a:t>
            </a:r>
            <a:r>
              <a:rPr lang="en-US" altLang="zh-CN" sz="1400" dirty="0">
                <a:sym typeface="+mn-ea"/>
              </a:rPr>
              <a:t>1</a:t>
            </a:r>
            <a:r>
              <a:rPr lang="zh-CN" altLang="en-US" sz="1400" dirty="0">
                <a:sym typeface="+mn-ea"/>
              </a:rPr>
              <a:t>月</a:t>
            </a:r>
            <a:r>
              <a:rPr lang="en-US" altLang="zh-CN" sz="1400" dirty="0">
                <a:sym typeface="+mn-ea"/>
              </a:rPr>
              <a:t>-6</a:t>
            </a:r>
            <a:r>
              <a:rPr lang="zh-CN" altLang="en-US" sz="1400" dirty="0">
                <a:sym typeface="+mn-ea"/>
              </a:rPr>
              <a:t>月各月的平均归档耗时均超过目标值</a:t>
            </a:r>
            <a:r>
              <a:rPr lang="en-US" altLang="zh-CN" sz="1400" dirty="0">
                <a:sym typeface="+mn-ea"/>
              </a:rPr>
              <a:t>4</a:t>
            </a:r>
            <a:r>
              <a:rPr lang="zh-CN" altLang="en-US" sz="1400" dirty="0">
                <a:sym typeface="+mn-ea"/>
              </a:rPr>
              <a:t>天。</a:t>
            </a:r>
            <a:endParaRPr lang="zh-CN" altLang="en-US" sz="1400" dirty="0"/>
          </a:p>
          <a:p>
            <a:pPr>
              <a:lnSpc>
                <a:spcPct val="150000"/>
              </a:lnSpc>
            </a:pPr>
            <a:r>
              <a:rPr lang="en-US" altLang="zh-CN" sz="1400" dirty="0">
                <a:sym typeface="+mn-ea"/>
              </a:rPr>
              <a:t>4</a:t>
            </a:r>
            <a:r>
              <a:rPr lang="zh-CN" altLang="en-US" sz="1400" dirty="0">
                <a:sym typeface="+mn-ea"/>
              </a:rPr>
              <a:t>、</a:t>
            </a:r>
            <a:r>
              <a:rPr lang="en-US" altLang="zh-CN" sz="1400" dirty="0">
                <a:sym typeface="+mn-ea"/>
              </a:rPr>
              <a:t>6</a:t>
            </a:r>
            <a:r>
              <a:rPr lang="zh-CN" altLang="en-US" sz="1400" dirty="0">
                <a:sym typeface="+mn-ea"/>
              </a:rPr>
              <a:t>月归档耗时较</a:t>
            </a:r>
            <a:r>
              <a:rPr lang="en-US" altLang="zh-CN" sz="1400" dirty="0">
                <a:sym typeface="+mn-ea"/>
              </a:rPr>
              <a:t>5</a:t>
            </a:r>
            <a:r>
              <a:rPr lang="zh-CN" altLang="en-US" sz="1400" dirty="0">
                <a:sym typeface="+mn-ea"/>
              </a:rPr>
              <a:t>月下降的</a:t>
            </a:r>
            <a:r>
              <a:rPr lang="en-US" altLang="zh-CN" sz="1400" dirty="0">
                <a:sym typeface="+mn-ea"/>
              </a:rPr>
              <a:t>TOP 3</a:t>
            </a:r>
            <a:r>
              <a:rPr lang="zh-CN" altLang="en-US" sz="1400" dirty="0">
                <a:sym typeface="+mn-ea"/>
              </a:rPr>
              <a:t>：</a:t>
            </a:r>
            <a:r>
              <a:rPr lang="zh-CN" altLang="en-US" sz="1400" b="1" dirty="0">
                <a:sym typeface="+mn-ea"/>
              </a:rPr>
              <a:t>白城</a:t>
            </a:r>
            <a:r>
              <a:rPr lang="en-US" altLang="zh-CN" sz="1400" b="1" dirty="0">
                <a:sym typeface="+mn-ea"/>
              </a:rPr>
              <a:t>-2.95</a:t>
            </a:r>
            <a:r>
              <a:rPr lang="zh-CN" altLang="en-US" sz="1400" b="1" dirty="0">
                <a:sym typeface="+mn-ea"/>
              </a:rPr>
              <a:t>天，阜宁</a:t>
            </a:r>
            <a:r>
              <a:rPr lang="en-US" altLang="zh-CN" sz="1400" b="1" dirty="0">
                <a:sym typeface="+mn-ea"/>
              </a:rPr>
              <a:t>-2.85</a:t>
            </a:r>
            <a:r>
              <a:rPr lang="zh-CN" altLang="en-US" sz="1400" b="1" dirty="0">
                <a:sym typeface="+mn-ea"/>
              </a:rPr>
              <a:t>天，总部</a:t>
            </a:r>
            <a:r>
              <a:rPr lang="en-US" altLang="zh-CN" sz="1400" b="1" dirty="0">
                <a:sym typeface="+mn-ea"/>
              </a:rPr>
              <a:t>-1.43</a:t>
            </a:r>
            <a:r>
              <a:rPr lang="zh-CN" altLang="en-US" sz="1400" b="1" dirty="0">
                <a:sym typeface="+mn-ea"/>
              </a:rPr>
              <a:t>天</a:t>
            </a:r>
            <a:r>
              <a:rPr lang="zh-CN" altLang="en-US" sz="1400" dirty="0">
                <a:sym typeface="+mn-ea"/>
              </a:rPr>
              <a:t>。</a:t>
            </a:r>
            <a:endParaRPr lang="zh-CN" altLang="en-US" sz="1400" dirty="0"/>
          </a:p>
        </p:txBody>
      </p:sp>
      <p:graphicFrame>
        <p:nvGraphicFramePr>
          <p:cNvPr id="4" name="图表 3"/>
          <p:cNvGraphicFramePr/>
          <p:nvPr/>
        </p:nvGraphicFramePr>
        <p:xfrm>
          <a:off x="1932132" y="819518"/>
          <a:ext cx="8525221" cy="3901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74181" y="4759284"/>
            <a:ext cx="9443028" cy="204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30000"/>
              </a:lnSpc>
            </a:pPr>
            <a:r>
              <a:rPr lang="zh-CN" altLang="en-US" sz="1400" dirty="0"/>
              <a:t>单独分析</a:t>
            </a:r>
            <a:r>
              <a:rPr lang="en-US" altLang="zh-CN" sz="1400" dirty="0"/>
              <a:t>2020</a:t>
            </a:r>
            <a:r>
              <a:rPr lang="zh-CN" altLang="en-US" sz="1400" dirty="0"/>
              <a:t>年</a:t>
            </a:r>
            <a:r>
              <a:rPr lang="en-US" altLang="zh-CN" sz="1400" dirty="0"/>
              <a:t>6</a:t>
            </a:r>
            <a:r>
              <a:rPr lang="zh-CN" altLang="en-US" sz="1400" dirty="0"/>
              <a:t>月各公司归档耗时：</a:t>
            </a:r>
            <a:endParaRPr lang="zh-CN" altLang="en-US" sz="1400" dirty="0"/>
          </a:p>
          <a:p>
            <a:pPr latinLnBrk="0">
              <a:lnSpc>
                <a:spcPct val="130000"/>
              </a:lnSpc>
            </a:pPr>
            <a:r>
              <a:rPr lang="en-US" sz="1400" dirty="0">
                <a:sym typeface="+mn-ea"/>
              </a:rPr>
              <a:t>1</a:t>
            </a:r>
            <a:r>
              <a:rPr lang="zh-CN" altLang="en-US" sz="1400" dirty="0">
                <a:sym typeface="+mn-ea"/>
              </a:rPr>
              <a:t>、</a:t>
            </a:r>
            <a:r>
              <a:rPr lang="en-US" altLang="zh-CN" sz="1400" dirty="0">
                <a:sym typeface="+mn-ea"/>
              </a:rPr>
              <a:t>2020</a:t>
            </a:r>
            <a:r>
              <a:rPr lang="zh-CN" altLang="en-US" sz="1400" dirty="0">
                <a:sym typeface="+mn-ea"/>
              </a:rPr>
              <a:t>年</a:t>
            </a:r>
            <a:r>
              <a:rPr lang="en-US" altLang="zh-CN" sz="1400" dirty="0">
                <a:sym typeface="+mn-ea"/>
              </a:rPr>
              <a:t>6</a:t>
            </a:r>
            <a:r>
              <a:rPr lang="zh-CN" altLang="en-US" sz="1400" dirty="0">
                <a:sym typeface="+mn-ea"/>
              </a:rPr>
              <a:t>月归档耗时</a:t>
            </a:r>
            <a:r>
              <a:rPr lang="zh-CN" altLang="en-US" sz="1400" b="1" dirty="0">
                <a:sym typeface="+mn-ea"/>
              </a:rPr>
              <a:t>低于</a:t>
            </a:r>
            <a:r>
              <a:rPr lang="zh-CN" altLang="en-US" sz="1400" dirty="0">
                <a:sym typeface="+mn-ea"/>
              </a:rPr>
              <a:t>目标值</a:t>
            </a:r>
            <a:r>
              <a:rPr lang="en-US" altLang="zh-CN" sz="1400" dirty="0">
                <a:sym typeface="+mn-ea"/>
              </a:rPr>
              <a:t>4</a:t>
            </a:r>
            <a:r>
              <a:rPr lang="zh-CN" altLang="en-US" sz="1400" dirty="0">
                <a:sym typeface="+mn-ea"/>
              </a:rPr>
              <a:t>天的公司：</a:t>
            </a:r>
            <a:r>
              <a:rPr lang="zh-CN" altLang="en-US" sz="1400" b="1" dirty="0">
                <a:sym typeface="+mn-ea"/>
              </a:rPr>
              <a:t>总部、白城、萍乡、邯郸</a:t>
            </a:r>
            <a:r>
              <a:rPr lang="zh-CN" altLang="en-US" sz="1400" dirty="0">
                <a:sym typeface="+mn-ea"/>
              </a:rPr>
              <a:t>；其余</a:t>
            </a:r>
            <a:r>
              <a:rPr lang="en-US" altLang="zh-CN" sz="1400" dirty="0">
                <a:sym typeface="+mn-ea"/>
              </a:rPr>
              <a:t>5</a:t>
            </a:r>
            <a:r>
              <a:rPr lang="zh-CN" altLang="en-US" sz="1400" dirty="0">
                <a:sym typeface="+mn-ea"/>
              </a:rPr>
              <a:t>家公司耗时均超过目标值</a:t>
            </a:r>
            <a:r>
              <a:rPr lang="en-US" altLang="zh-CN" sz="1400" dirty="0">
                <a:sym typeface="+mn-ea"/>
              </a:rPr>
              <a:t>4</a:t>
            </a:r>
            <a:r>
              <a:rPr lang="zh-CN" altLang="en-US" sz="1400" dirty="0">
                <a:sym typeface="+mn-ea"/>
              </a:rPr>
              <a:t>天。</a:t>
            </a:r>
            <a:endParaRPr lang="zh-CN" altLang="en-US" sz="1400" dirty="0"/>
          </a:p>
          <a:p>
            <a:pPr latinLnBrk="0">
              <a:lnSpc>
                <a:spcPct val="130000"/>
              </a:lnSpc>
            </a:pPr>
            <a:r>
              <a:rPr lang="en-US" altLang="zh-CN" sz="1400" dirty="0">
                <a:sym typeface="+mn-ea"/>
              </a:rPr>
              <a:t>2</a:t>
            </a:r>
            <a:r>
              <a:rPr lang="zh-CN" altLang="en-US" sz="1400" dirty="0">
                <a:sym typeface="+mn-ea"/>
              </a:rPr>
              <a:t>、</a:t>
            </a:r>
            <a:r>
              <a:rPr lang="en-US" altLang="zh-CN" sz="1400" dirty="0">
                <a:sym typeface="+mn-ea"/>
              </a:rPr>
              <a:t>6</a:t>
            </a:r>
            <a:r>
              <a:rPr lang="zh-CN" altLang="en-US" sz="1400" dirty="0">
                <a:sym typeface="+mn-ea"/>
              </a:rPr>
              <a:t>月归档</a:t>
            </a:r>
            <a:r>
              <a:rPr lang="zh-CN" altLang="en-US" sz="1400" b="1" dirty="0">
                <a:sym typeface="+mn-ea"/>
              </a:rPr>
              <a:t>耗时最长</a:t>
            </a:r>
            <a:r>
              <a:rPr lang="zh-CN" altLang="en-US" sz="1400" dirty="0">
                <a:sym typeface="+mn-ea"/>
              </a:rPr>
              <a:t>公司</a:t>
            </a:r>
            <a:r>
              <a:rPr lang="en-US" altLang="zh-CN" sz="1400" dirty="0">
                <a:sym typeface="+mn-ea"/>
              </a:rPr>
              <a:t>TOP 3</a:t>
            </a:r>
            <a:r>
              <a:rPr lang="zh-CN" altLang="en-US" sz="1400" dirty="0">
                <a:sym typeface="+mn-ea"/>
              </a:rPr>
              <a:t>：</a:t>
            </a:r>
            <a:r>
              <a:rPr lang="zh-CN" altLang="en-US" sz="1400" b="1" dirty="0">
                <a:sym typeface="+mn-ea"/>
              </a:rPr>
              <a:t>瑞达</a:t>
            </a:r>
            <a:r>
              <a:rPr lang="en-US" altLang="zh-CN" sz="1400" b="1" dirty="0">
                <a:sym typeface="+mn-ea"/>
              </a:rPr>
              <a:t>7.82</a:t>
            </a:r>
            <a:r>
              <a:rPr lang="zh-CN" altLang="en-US" sz="1400" b="1" dirty="0">
                <a:sym typeface="+mn-ea"/>
              </a:rPr>
              <a:t>天，北分</a:t>
            </a:r>
            <a:r>
              <a:rPr lang="en-US" altLang="zh-CN" sz="1400" b="1" dirty="0">
                <a:sym typeface="+mn-ea"/>
              </a:rPr>
              <a:t>7.63</a:t>
            </a:r>
            <a:r>
              <a:rPr lang="zh-CN" altLang="en-US" sz="1400" b="1" dirty="0">
                <a:sym typeface="+mn-ea"/>
              </a:rPr>
              <a:t>天，酒泉</a:t>
            </a:r>
            <a:r>
              <a:rPr lang="en-US" altLang="zh-CN" sz="1400" b="1" dirty="0">
                <a:sym typeface="+mn-ea"/>
              </a:rPr>
              <a:t>5.04</a:t>
            </a:r>
            <a:r>
              <a:rPr lang="zh-CN" altLang="en-US" sz="1400" b="1" dirty="0">
                <a:sym typeface="+mn-ea"/>
              </a:rPr>
              <a:t>天</a:t>
            </a:r>
            <a:r>
              <a:rPr lang="zh-CN" altLang="en-US" sz="1400" dirty="0">
                <a:sym typeface="+mn-ea"/>
              </a:rPr>
              <a:t>。</a:t>
            </a:r>
            <a:endParaRPr lang="zh-CN" altLang="en-US" sz="1400" dirty="0"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en-US" altLang="zh-CN" sz="1400" dirty="0">
                <a:sym typeface="+mn-ea"/>
              </a:rPr>
              <a:t>3</a:t>
            </a:r>
            <a:r>
              <a:rPr lang="zh-CN" altLang="en-US" sz="1400" dirty="0">
                <a:sym typeface="+mn-ea"/>
              </a:rPr>
              <a:t>、</a:t>
            </a:r>
            <a:r>
              <a:rPr lang="en-US" altLang="zh-CN" sz="1400" dirty="0">
                <a:sym typeface="+mn-ea"/>
              </a:rPr>
              <a:t>6</a:t>
            </a:r>
            <a:r>
              <a:rPr lang="zh-CN" altLang="en-US" sz="1400" dirty="0">
                <a:sym typeface="+mn-ea"/>
              </a:rPr>
              <a:t>月归档</a:t>
            </a:r>
            <a:r>
              <a:rPr lang="zh-CN" altLang="en-US" sz="1400" b="1" dirty="0">
                <a:sym typeface="+mn-ea"/>
              </a:rPr>
              <a:t>耗时最短</a:t>
            </a:r>
            <a:r>
              <a:rPr lang="zh-CN" altLang="en-US" sz="1400" dirty="0">
                <a:sym typeface="+mn-ea"/>
              </a:rPr>
              <a:t>公司</a:t>
            </a:r>
            <a:r>
              <a:rPr lang="en-US" altLang="zh-CN" sz="1400" dirty="0">
                <a:sym typeface="+mn-ea"/>
              </a:rPr>
              <a:t>TOP 3</a:t>
            </a:r>
            <a:r>
              <a:rPr lang="zh-CN" altLang="en-US" sz="1400" dirty="0">
                <a:sym typeface="+mn-ea"/>
              </a:rPr>
              <a:t>：</a:t>
            </a:r>
            <a:r>
              <a:rPr lang="zh-CN" altLang="en-US" sz="1400" b="1" dirty="0">
                <a:sym typeface="+mn-ea"/>
              </a:rPr>
              <a:t>邯郸</a:t>
            </a:r>
            <a:r>
              <a:rPr lang="en-US" altLang="zh-CN" sz="1400" b="1" dirty="0">
                <a:sym typeface="+mn-ea"/>
              </a:rPr>
              <a:t>2.70</a:t>
            </a:r>
            <a:r>
              <a:rPr lang="zh-CN" altLang="en-US" sz="1400" b="1" dirty="0">
                <a:sym typeface="+mn-ea"/>
              </a:rPr>
              <a:t>天，萍乡</a:t>
            </a:r>
            <a:r>
              <a:rPr lang="en-US" altLang="zh-CN" sz="1400" b="1" dirty="0">
                <a:sym typeface="+mn-ea"/>
              </a:rPr>
              <a:t>2.72</a:t>
            </a:r>
            <a:r>
              <a:rPr lang="zh-CN" altLang="en-US" sz="1400" b="1" dirty="0">
                <a:sym typeface="+mn-ea"/>
              </a:rPr>
              <a:t>天，总部</a:t>
            </a:r>
            <a:r>
              <a:rPr lang="en-US" altLang="zh-CN" sz="1400" b="1" dirty="0">
                <a:sym typeface="+mn-ea"/>
              </a:rPr>
              <a:t>3.10</a:t>
            </a:r>
            <a:r>
              <a:rPr lang="zh-CN" altLang="en-US" sz="1400" b="1" dirty="0">
                <a:sym typeface="+mn-ea"/>
              </a:rPr>
              <a:t>天</a:t>
            </a:r>
            <a:r>
              <a:rPr lang="zh-CN" altLang="en-US" sz="1400" dirty="0">
                <a:sym typeface="+mn-ea"/>
              </a:rPr>
              <a:t>。</a:t>
            </a:r>
            <a:endParaRPr lang="zh-CN" altLang="en-US" sz="1400" dirty="0"/>
          </a:p>
          <a:p>
            <a:pPr latinLnBrk="0">
              <a:lnSpc>
                <a:spcPct val="130000"/>
              </a:lnSpc>
            </a:pPr>
            <a:r>
              <a:rPr lang="en-US" altLang="zh-CN" sz="1400" dirty="0">
                <a:sym typeface="+mn-ea"/>
              </a:rPr>
              <a:t>4</a:t>
            </a:r>
            <a:r>
              <a:rPr lang="zh-CN" altLang="en-US" sz="1400" dirty="0">
                <a:sym typeface="+mn-ea"/>
              </a:rPr>
              <a:t>、</a:t>
            </a:r>
            <a:r>
              <a:rPr lang="en-US" altLang="zh-CN" sz="1400" dirty="0">
                <a:sym typeface="+mn-ea"/>
              </a:rPr>
              <a:t>2020</a:t>
            </a:r>
            <a:r>
              <a:rPr lang="zh-CN" altLang="en-US" sz="1400" dirty="0">
                <a:sym typeface="+mn-ea"/>
              </a:rPr>
              <a:t>年</a:t>
            </a:r>
            <a:r>
              <a:rPr lang="en-US" altLang="zh-CN" sz="1400" dirty="0">
                <a:sym typeface="+mn-ea"/>
              </a:rPr>
              <a:t>6</a:t>
            </a:r>
            <a:r>
              <a:rPr lang="zh-CN" altLang="en-US" sz="1400" dirty="0">
                <a:sym typeface="+mn-ea"/>
              </a:rPr>
              <a:t>月</a:t>
            </a:r>
            <a:r>
              <a:rPr lang="zh-CN" altLang="en-US" sz="1400" b="1" dirty="0">
                <a:sym typeface="+mn-ea"/>
              </a:rPr>
              <a:t>酒泉、萍乡、邯郸</a:t>
            </a:r>
            <a:r>
              <a:rPr lang="zh-CN" altLang="en-US" sz="1400" dirty="0">
                <a:sym typeface="+mn-ea"/>
              </a:rPr>
              <a:t>较</a:t>
            </a:r>
            <a:r>
              <a:rPr lang="en-US" altLang="zh-CN" sz="1400" dirty="0">
                <a:sym typeface="+mn-ea"/>
              </a:rPr>
              <a:t>2020</a:t>
            </a:r>
            <a:r>
              <a:rPr lang="zh-CN" altLang="en-US" sz="1400" dirty="0">
                <a:sym typeface="+mn-ea"/>
              </a:rPr>
              <a:t>年全公司平均耗时</a:t>
            </a:r>
            <a:r>
              <a:rPr lang="en-US" altLang="zh-CN" sz="1400" dirty="0">
                <a:sym typeface="+mn-ea"/>
              </a:rPr>
              <a:t>4.83</a:t>
            </a:r>
            <a:r>
              <a:rPr lang="zh-CN" altLang="en-US" sz="1400" dirty="0">
                <a:sym typeface="+mn-ea"/>
              </a:rPr>
              <a:t>天有降低，其余各家</a:t>
            </a:r>
            <a:r>
              <a:rPr lang="en-US" altLang="zh-CN" sz="1400" dirty="0">
                <a:sym typeface="+mn-ea"/>
              </a:rPr>
              <a:t>6</a:t>
            </a:r>
            <a:r>
              <a:rPr lang="zh-CN" altLang="en-US" sz="1400" dirty="0">
                <a:sym typeface="+mn-ea"/>
              </a:rPr>
              <a:t>月耗时均超过</a:t>
            </a:r>
            <a:r>
              <a:rPr lang="en-US" altLang="zh-CN" sz="1400" dirty="0">
                <a:sym typeface="+mn-ea"/>
              </a:rPr>
              <a:t>2020</a:t>
            </a:r>
            <a:r>
              <a:rPr lang="zh-CN" altLang="en-US" sz="1400" dirty="0">
                <a:sym typeface="+mn-ea"/>
              </a:rPr>
              <a:t>年平均耗时。</a:t>
            </a:r>
            <a:endParaRPr lang="zh-CN" altLang="en-US" sz="1400" dirty="0"/>
          </a:p>
          <a:p>
            <a:pPr latinLnBrk="0">
              <a:lnSpc>
                <a:spcPct val="130000"/>
              </a:lnSpc>
            </a:pPr>
            <a:r>
              <a:rPr lang="en-US" altLang="zh-CN" sz="1400" dirty="0"/>
              <a:t>5</a:t>
            </a:r>
            <a:r>
              <a:rPr lang="zh-CN" altLang="en-US" sz="1400" dirty="0"/>
              <a:t>、与各家</a:t>
            </a:r>
            <a:r>
              <a:rPr lang="en-US" altLang="zh-CN" sz="1400" dirty="0"/>
              <a:t>2020</a:t>
            </a:r>
            <a:r>
              <a:rPr lang="zh-CN" altLang="en-US" sz="1400" dirty="0"/>
              <a:t>年</a:t>
            </a:r>
            <a:r>
              <a:rPr lang="zh-CN" altLang="en-US" sz="1400" dirty="0">
                <a:sym typeface="+mn-ea"/>
              </a:rPr>
              <a:t>耗时</a:t>
            </a:r>
            <a:r>
              <a:rPr lang="zh-CN" altLang="en-US" sz="1400" dirty="0"/>
              <a:t>平均值单独相比：</a:t>
            </a:r>
            <a:r>
              <a:rPr lang="zh-CN" altLang="en-US" sz="1400" b="1" dirty="0"/>
              <a:t>总部、酒泉、白城、阜宁、萍乡、邯郸在</a:t>
            </a:r>
            <a:r>
              <a:rPr lang="en-US" altLang="zh-CN" sz="1400" b="1" dirty="0"/>
              <a:t>6</a:t>
            </a:r>
            <a:r>
              <a:rPr lang="zh-CN" altLang="en-US" sz="1400" b="1" dirty="0"/>
              <a:t>月的耗时成下降趋势</a:t>
            </a:r>
            <a:r>
              <a:rPr lang="zh-CN" altLang="en-US" sz="1400" dirty="0"/>
              <a:t>；总部</a:t>
            </a:r>
            <a:r>
              <a:rPr lang="en-US" altLang="zh-CN" sz="1400" dirty="0"/>
              <a:t>6</a:t>
            </a:r>
            <a:r>
              <a:rPr lang="zh-CN" altLang="en-US" sz="1400" dirty="0"/>
              <a:t>月耗时降低最多为</a:t>
            </a:r>
            <a:r>
              <a:rPr lang="en-US" altLang="zh-CN" sz="1400" dirty="0"/>
              <a:t>-1.47</a:t>
            </a:r>
            <a:r>
              <a:rPr lang="zh-CN" altLang="en-US" sz="1400" dirty="0"/>
              <a:t>天，瑞达</a:t>
            </a:r>
            <a:r>
              <a:rPr lang="en-US" altLang="zh-CN" sz="1400" dirty="0"/>
              <a:t>6</a:t>
            </a:r>
            <a:r>
              <a:rPr lang="zh-CN" altLang="en-US" sz="1400" dirty="0"/>
              <a:t>月耗时增加最多为</a:t>
            </a:r>
            <a:r>
              <a:rPr lang="en-US" altLang="zh-CN" sz="1400" dirty="0"/>
              <a:t>+</a:t>
            </a:r>
            <a:r>
              <a:rPr lang="en-US" altLang="zh-CN" sz="1400" dirty="0"/>
              <a:t>1.17</a:t>
            </a:r>
            <a:r>
              <a:rPr lang="zh-CN" altLang="en-US" sz="1400" dirty="0"/>
              <a:t>天。</a:t>
            </a:r>
            <a:endParaRPr lang="zh-CN" altLang="en-US" sz="1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273415" y="328295"/>
            <a:ext cx="3918585" cy="434340"/>
          </a:xfrm>
        </p:spPr>
        <p:txBody>
          <a:bodyPr>
            <a:noAutofit/>
          </a:bodyPr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各公司报销耗时趋势分析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1786573" y="830559"/>
          <a:ext cx="8817610" cy="3861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2" name="Rectangle 4"/>
          <p:cNvSpPr>
            <a:spLocks noGrp="1" noChangeArrowheads="1"/>
          </p:cNvSpPr>
          <p:nvPr/>
        </p:nvSpPr>
        <p:spPr bwMode="auto">
          <a:xfrm>
            <a:off x="427367" y="389981"/>
            <a:ext cx="1809751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D6000F"/>
                </a:solidFill>
                <a:latin typeface="+mj-ea"/>
                <a:ea typeface="+mj-ea"/>
                <a:cs typeface="+mn-ea"/>
                <a:sym typeface="+mn-lt"/>
              </a:rPr>
              <a:t>目 录</a:t>
            </a:r>
            <a:endParaRPr lang="zh-CN" altLang="en-US" sz="4000" b="1" dirty="0">
              <a:solidFill>
                <a:srgbClr val="D6000F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210616" y="2058988"/>
            <a:ext cx="416623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</a:t>
            </a:r>
            <a:r>
              <a:rPr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全公司报销耗时趋势分析</a:t>
            </a:r>
            <a:endParaRPr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7210616" y="3036253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各公司报销耗时分析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7210616" y="4013518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流程退回情况分析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210616" y="4990783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报销中心工作情况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85940" y="3221355"/>
            <a:ext cx="175260" cy="1841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15250" y="4969725"/>
            <a:ext cx="8494825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全公司各节点审批耗时分析</a:t>
            </a:r>
            <a:r>
              <a:rPr lang="zh-CN" altLang="en-US" sz="1400" dirty="0"/>
              <a:t>：</a:t>
            </a:r>
            <a:endParaRPr lang="en-US" altLang="zh-CN" sz="1400" dirty="0"/>
          </a:p>
          <a:p>
            <a:pPr>
              <a:lnSpc>
                <a:spcPct val="150000"/>
              </a:lnSpc>
            </a:pPr>
            <a:r>
              <a:rPr lang="en-US" altLang="zh-CN" sz="1400" dirty="0"/>
              <a:t>1</a:t>
            </a:r>
            <a:r>
              <a:rPr lang="zh-CN" altLang="en-US" sz="1400" dirty="0"/>
              <a:t>、</a:t>
            </a:r>
            <a:r>
              <a:rPr lang="en-US" altLang="zh-CN" sz="1400" dirty="0"/>
              <a:t>2020</a:t>
            </a:r>
            <a:r>
              <a:rPr lang="zh-CN" altLang="en-US" sz="1400" dirty="0"/>
              <a:t>年</a:t>
            </a:r>
            <a:r>
              <a:rPr lang="en-US" altLang="zh-CN" sz="1400" dirty="0"/>
              <a:t>6</a:t>
            </a:r>
            <a:r>
              <a:rPr lang="zh-CN" altLang="en-US" sz="1400" dirty="0"/>
              <a:t>月全公司各节点审批平均耗时均</a:t>
            </a:r>
            <a:r>
              <a:rPr lang="zh-CN" altLang="en-US" sz="1400" b="1" dirty="0"/>
              <a:t>低于</a:t>
            </a:r>
            <a:r>
              <a:rPr lang="en-US" altLang="zh-CN" sz="1400" dirty="0"/>
              <a:t>24</a:t>
            </a:r>
            <a:r>
              <a:rPr lang="zh-CN" altLang="en-US" sz="1400" dirty="0"/>
              <a:t>小时目标。</a:t>
            </a:r>
            <a:endParaRPr lang="zh-CN" altLang="en-US" sz="1400" dirty="0"/>
          </a:p>
          <a:p>
            <a:pPr>
              <a:lnSpc>
                <a:spcPct val="150000"/>
              </a:lnSpc>
            </a:pPr>
            <a:r>
              <a:rPr lang="en-US" altLang="zh-CN" sz="1400" dirty="0"/>
              <a:t>2</a:t>
            </a:r>
            <a:r>
              <a:rPr lang="zh-CN" altLang="en-US" sz="1400" dirty="0"/>
              <a:t>、</a:t>
            </a:r>
            <a:r>
              <a:rPr lang="en-US" altLang="zh-CN" sz="1400" dirty="0">
                <a:sym typeface="+mn-ea"/>
              </a:rPr>
              <a:t>6</a:t>
            </a:r>
            <a:r>
              <a:rPr lang="zh-CN" altLang="en-US" sz="1400" dirty="0">
                <a:sym typeface="+mn-ea"/>
              </a:rPr>
              <a:t>月审批耗时最长节点</a:t>
            </a:r>
            <a:r>
              <a:rPr lang="en-US" altLang="zh-CN" sz="1400" dirty="0">
                <a:sym typeface="+mn-ea"/>
              </a:rPr>
              <a:t>TOP 3</a:t>
            </a:r>
            <a:r>
              <a:rPr lang="zh-CN" altLang="en-US" sz="1400" dirty="0">
                <a:sym typeface="+mn-ea"/>
              </a:rPr>
              <a:t>：本地财务</a:t>
            </a:r>
            <a:r>
              <a:rPr lang="en-US" altLang="zh-CN" sz="1400" dirty="0">
                <a:sym typeface="+mn-ea"/>
              </a:rPr>
              <a:t>18.29</a:t>
            </a:r>
            <a:r>
              <a:rPr lang="zh-CN" altLang="en-US" sz="1400" dirty="0">
                <a:sym typeface="+mn-ea"/>
              </a:rPr>
              <a:t>小时，总经理</a:t>
            </a:r>
            <a:r>
              <a:rPr lang="en-US" altLang="zh-CN" sz="1400" dirty="0">
                <a:sym typeface="+mn-ea"/>
              </a:rPr>
              <a:t>13.29</a:t>
            </a:r>
            <a:r>
              <a:rPr lang="zh-CN" altLang="en-US" sz="1400" dirty="0">
                <a:sym typeface="+mn-ea"/>
              </a:rPr>
              <a:t>小时，部门经理</a:t>
            </a:r>
            <a:r>
              <a:rPr lang="en-US" altLang="zh-CN" sz="1400" dirty="0">
                <a:sym typeface="+mn-ea"/>
              </a:rPr>
              <a:t>12.19</a:t>
            </a:r>
            <a:r>
              <a:rPr lang="zh-CN" altLang="en-US" sz="1400" dirty="0">
                <a:sym typeface="+mn-ea"/>
              </a:rPr>
              <a:t>小时。</a:t>
            </a:r>
            <a:endParaRPr lang="zh-CN" altLang="en-US" sz="1400" dirty="0"/>
          </a:p>
          <a:p>
            <a:pPr>
              <a:lnSpc>
                <a:spcPct val="150000"/>
              </a:lnSpc>
            </a:pPr>
            <a:r>
              <a:rPr lang="en-US" altLang="zh-CN" sz="1400" dirty="0"/>
              <a:t>3</a:t>
            </a:r>
            <a:r>
              <a:rPr lang="zh-CN" altLang="en-US" sz="1400" dirty="0"/>
              <a:t>、</a:t>
            </a:r>
            <a:r>
              <a:rPr lang="en-US" altLang="zh-CN" sz="1400" dirty="0"/>
              <a:t>2020</a:t>
            </a:r>
            <a:r>
              <a:rPr lang="zh-CN" altLang="en-US" sz="1400" dirty="0"/>
              <a:t>年上半年，</a:t>
            </a:r>
            <a:r>
              <a:rPr lang="zh-CN" altLang="en-US" sz="1400" b="1" dirty="0"/>
              <a:t>财务经理</a:t>
            </a:r>
            <a:r>
              <a:rPr lang="zh-CN" altLang="en-US" sz="1400" dirty="0"/>
              <a:t>在</a:t>
            </a:r>
            <a:r>
              <a:rPr lang="en-US" altLang="zh-CN" sz="1400" dirty="0">
                <a:sym typeface="+mn-ea"/>
              </a:rPr>
              <a:t>3</a:t>
            </a:r>
            <a:r>
              <a:rPr lang="zh-CN" altLang="en-US" sz="1400" dirty="0">
                <a:sym typeface="+mn-ea"/>
              </a:rPr>
              <a:t>月、</a:t>
            </a:r>
            <a:r>
              <a:rPr lang="en-US" altLang="zh-CN" sz="1400" dirty="0">
                <a:sym typeface="+mn-ea"/>
              </a:rPr>
              <a:t>5</a:t>
            </a:r>
            <a:r>
              <a:rPr lang="zh-CN" altLang="en-US" sz="1400" dirty="0">
                <a:sym typeface="+mn-ea"/>
              </a:rPr>
              <a:t>月审批耗时超过</a:t>
            </a:r>
            <a:r>
              <a:rPr lang="en-US" altLang="zh-CN" sz="1400" dirty="0">
                <a:sym typeface="+mn-ea"/>
              </a:rPr>
              <a:t>24</a:t>
            </a:r>
            <a:r>
              <a:rPr lang="zh-CN" altLang="en-US" sz="1400" dirty="0">
                <a:sym typeface="+mn-ea"/>
              </a:rPr>
              <a:t>小时目标，其他节点未超过目标值。</a:t>
            </a:r>
            <a:endParaRPr lang="zh-CN" altLang="en-US" sz="14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/>
              <a:t>4</a:t>
            </a:r>
            <a:r>
              <a:rPr lang="zh-CN" altLang="en-US" sz="1400" dirty="0"/>
              <a:t>、</a:t>
            </a:r>
            <a:r>
              <a:rPr lang="en-US" altLang="zh-CN" sz="1400" dirty="0">
                <a:sym typeface="+mn-ea"/>
              </a:rPr>
              <a:t>2020</a:t>
            </a:r>
            <a:r>
              <a:rPr lang="zh-CN" altLang="en-US" sz="1400" dirty="0">
                <a:sym typeface="+mn-ea"/>
              </a:rPr>
              <a:t>年上半年，各节点平均耗时</a:t>
            </a:r>
            <a:r>
              <a:rPr lang="en-US" altLang="zh-CN" sz="1400" dirty="0">
                <a:sym typeface="+mn-ea"/>
              </a:rPr>
              <a:t>TOP 3</a:t>
            </a:r>
            <a:r>
              <a:rPr lang="zh-CN" altLang="en-US" sz="1400" dirty="0">
                <a:sym typeface="+mn-ea"/>
              </a:rPr>
              <a:t>：</a:t>
            </a:r>
            <a:r>
              <a:rPr lang="zh-CN" altLang="en-US" sz="1400" b="1" dirty="0">
                <a:sym typeface="+mn-ea"/>
              </a:rPr>
              <a:t>本地财务</a:t>
            </a:r>
            <a:r>
              <a:rPr lang="en-US" altLang="zh-CN" sz="1400" b="1" dirty="0">
                <a:sym typeface="+mn-ea"/>
              </a:rPr>
              <a:t>17.82</a:t>
            </a:r>
            <a:r>
              <a:rPr lang="zh-CN" altLang="en-US" sz="1400" b="1" dirty="0">
                <a:sym typeface="+mn-ea"/>
              </a:rPr>
              <a:t>小时，财务经理</a:t>
            </a:r>
            <a:r>
              <a:rPr lang="en-US" altLang="zh-CN" sz="1400" b="1" dirty="0">
                <a:sym typeface="+mn-ea"/>
              </a:rPr>
              <a:t>17.8</a:t>
            </a:r>
            <a:r>
              <a:rPr lang="zh-CN" altLang="en-US" sz="1400" b="1" dirty="0">
                <a:sym typeface="+mn-ea"/>
              </a:rPr>
              <a:t>小时，申请人</a:t>
            </a:r>
            <a:r>
              <a:rPr lang="en-US" altLang="zh-CN" sz="1400" b="1" dirty="0">
                <a:sym typeface="+mn-ea"/>
              </a:rPr>
              <a:t>13.82</a:t>
            </a:r>
            <a:r>
              <a:rPr lang="zh-CN" altLang="en-US" sz="1400" b="1" dirty="0">
                <a:sym typeface="+mn-ea"/>
              </a:rPr>
              <a:t>小时</a:t>
            </a:r>
            <a:r>
              <a:rPr lang="zh-CN" altLang="en-US" sz="1400" dirty="0">
                <a:sym typeface="+mn-ea"/>
              </a:rPr>
              <a:t>。</a:t>
            </a:r>
            <a:endParaRPr lang="zh-CN" altLang="en-US" sz="1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900035" y="328295"/>
            <a:ext cx="4291965" cy="434340"/>
          </a:xfrm>
        </p:spPr>
        <p:txBody>
          <a:bodyPr>
            <a:noAutofit/>
          </a:bodyPr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全公司各节点审批耗时分析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7" name="图表 26"/>
          <p:cNvGraphicFramePr/>
          <p:nvPr/>
        </p:nvGraphicFramePr>
        <p:xfrm>
          <a:off x="1715944" y="878399"/>
          <a:ext cx="8693438" cy="397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/>
        </p:nvGraphicFramePr>
        <p:xfrm>
          <a:off x="0" y="3376295"/>
          <a:ext cx="6021705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2" name="图表 31"/>
          <p:cNvGraphicFramePr/>
          <p:nvPr/>
        </p:nvGraphicFramePr>
        <p:xfrm>
          <a:off x="0" y="869950"/>
          <a:ext cx="6021705" cy="24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204585" y="1490980"/>
            <a:ext cx="5988050" cy="387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/>
              <a:t>2020</a:t>
            </a:r>
            <a:r>
              <a:rPr lang="zh-CN" altLang="en-US" sz="1600" b="1" dirty="0"/>
              <a:t>年上半年平均耗时分析：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1</a:t>
            </a:r>
            <a:r>
              <a:rPr lang="zh-CN" altLang="en-US" sz="1200" dirty="0"/>
              <a:t>、</a:t>
            </a:r>
            <a:r>
              <a:rPr lang="en-US" altLang="zh-CN" sz="1200" dirty="0"/>
              <a:t>2020</a:t>
            </a:r>
            <a:r>
              <a:rPr lang="zh-CN" altLang="en-US" sz="1200" dirty="0"/>
              <a:t>年上半年总部报销流程共</a:t>
            </a:r>
            <a:r>
              <a:rPr lang="en-US" altLang="zh-CN" sz="1200" dirty="0"/>
              <a:t>391</a:t>
            </a:r>
            <a:r>
              <a:rPr lang="zh-CN" altLang="en-US" sz="1200" dirty="0"/>
              <a:t>条，退回</a:t>
            </a:r>
            <a:r>
              <a:rPr lang="en-US" altLang="zh-CN" sz="1200" dirty="0"/>
              <a:t>62</a:t>
            </a:r>
            <a:r>
              <a:rPr lang="zh-CN" altLang="en-US" sz="1200" dirty="0"/>
              <a:t>条，退回率</a:t>
            </a:r>
            <a:r>
              <a:rPr lang="en-US" altLang="zh-CN" sz="1200" dirty="0"/>
              <a:t>15.86%</a:t>
            </a:r>
            <a:r>
              <a:rPr lang="zh-CN" altLang="en-US" sz="1200" dirty="0"/>
              <a:t>。</a:t>
            </a:r>
            <a:endParaRPr lang="zh-CN" altLang="en-US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2</a:t>
            </a:r>
            <a:r>
              <a:rPr lang="zh-CN" altLang="en-US" sz="1200" dirty="0"/>
              <a:t>、</a:t>
            </a:r>
            <a:r>
              <a:rPr lang="en-US" altLang="zh-CN" sz="1200" dirty="0"/>
              <a:t>1</a:t>
            </a:r>
            <a:r>
              <a:rPr lang="zh-CN" altLang="en-US" sz="1200" dirty="0"/>
              <a:t>月、</a:t>
            </a:r>
            <a:r>
              <a:rPr lang="en-US" altLang="zh-CN" sz="1200" dirty="0"/>
              <a:t>6</a:t>
            </a:r>
            <a:r>
              <a:rPr lang="zh-CN" altLang="en-US" sz="1200" dirty="0"/>
              <a:t>月归档耗时</a:t>
            </a:r>
            <a:r>
              <a:rPr lang="zh-CN" altLang="en-US" sz="1200" b="1" dirty="0"/>
              <a:t>均低</a:t>
            </a:r>
            <a:r>
              <a:rPr lang="zh-CN" altLang="en-US" sz="1200" b="1" dirty="0"/>
              <a:t>于</a:t>
            </a:r>
            <a:r>
              <a:rPr lang="en-US" altLang="zh-CN" sz="1200" dirty="0">
                <a:sym typeface="+mn-ea"/>
              </a:rPr>
              <a:t>2020</a:t>
            </a:r>
            <a:r>
              <a:rPr lang="zh-CN" altLang="en-US" sz="1200" dirty="0">
                <a:sym typeface="+mn-ea"/>
              </a:rPr>
              <a:t>年全公司各月平均归档耗时天数和</a:t>
            </a:r>
            <a:r>
              <a:rPr lang="zh-CN" altLang="en-US" sz="1200" dirty="0"/>
              <a:t>目标值</a:t>
            </a:r>
            <a:r>
              <a:rPr lang="en-US" altLang="zh-CN" sz="1200" dirty="0"/>
              <a:t>4</a:t>
            </a:r>
            <a:r>
              <a:rPr lang="zh-CN" altLang="en-US" sz="1200" dirty="0"/>
              <a:t>天。</a:t>
            </a:r>
            <a:endParaRPr lang="zh-CN" altLang="en-US" sz="1200" dirty="0"/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、</a:t>
            </a: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月总部归档耗时</a:t>
            </a:r>
            <a:r>
              <a:rPr lang="en-US" altLang="zh-CN" sz="1200" dirty="0">
                <a:sym typeface="+mn-ea"/>
              </a:rPr>
              <a:t>6.11</a:t>
            </a:r>
            <a:r>
              <a:rPr lang="zh-CN" altLang="en-US" sz="1200" dirty="0">
                <a:sym typeface="+mn-ea"/>
              </a:rPr>
              <a:t>天为上半年耗时最高的月份，</a:t>
            </a:r>
            <a:r>
              <a:rPr lang="en-US" altLang="zh-CN" sz="1200" dirty="0">
                <a:sym typeface="+mn-ea"/>
              </a:rPr>
              <a:t>6</a:t>
            </a:r>
            <a:r>
              <a:rPr lang="zh-CN" altLang="en-US" sz="1200" dirty="0">
                <a:sym typeface="+mn-ea"/>
              </a:rPr>
              <a:t>月归档耗时</a:t>
            </a:r>
            <a:r>
              <a:rPr lang="en-US" altLang="zh-CN" sz="1200" dirty="0">
                <a:sym typeface="+mn-ea"/>
              </a:rPr>
              <a:t>3.10</a:t>
            </a:r>
            <a:r>
              <a:rPr lang="zh-CN" altLang="en-US" sz="1200" dirty="0">
                <a:sym typeface="+mn-ea"/>
              </a:rPr>
              <a:t>天为上半年耗时最低的月份。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200" b="1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ym typeface="+mn-ea"/>
              </a:rPr>
              <a:t>2020</a:t>
            </a:r>
            <a:r>
              <a:rPr lang="zh-CN" altLang="en-US" sz="1600" b="1" dirty="0">
                <a:sym typeface="+mn-ea"/>
              </a:rPr>
              <a:t>年上半年各节点分析：</a:t>
            </a:r>
            <a:endParaRPr lang="zh-CN" altLang="en-US" sz="1600" b="1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1</a:t>
            </a:r>
            <a:r>
              <a:rPr lang="zh-CN" altLang="en-US" sz="1200" dirty="0">
                <a:sym typeface="+mn-ea"/>
              </a:rPr>
              <a:t>、除</a:t>
            </a:r>
            <a:r>
              <a:rPr lang="zh-CN" altLang="en-US" sz="1200" b="1" dirty="0">
                <a:sym typeface="+mn-ea"/>
              </a:rPr>
              <a:t>本地财务节点</a:t>
            </a:r>
            <a:r>
              <a:rPr lang="zh-CN" altLang="en-US" sz="1200" dirty="0">
                <a:sym typeface="+mn-ea"/>
              </a:rPr>
              <a:t>外，其余各节点平均耗时均在目标值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小时内。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2</a:t>
            </a:r>
            <a:r>
              <a:rPr lang="zh-CN" altLang="en-US" sz="1200" dirty="0">
                <a:sym typeface="+mn-ea"/>
              </a:rPr>
              <a:t>、</a:t>
            </a:r>
            <a:r>
              <a:rPr lang="zh-CN" altLang="en-US" sz="1200" b="1" dirty="0">
                <a:sym typeface="+mn-ea"/>
              </a:rPr>
              <a:t>本地财务节点</a:t>
            </a:r>
            <a:r>
              <a:rPr lang="zh-CN" altLang="en-US" sz="1200" dirty="0">
                <a:sym typeface="+mn-ea"/>
              </a:rPr>
              <a:t>仅</a:t>
            </a:r>
            <a:r>
              <a:rPr lang="en-US" altLang="zh-CN" sz="1200" dirty="0">
                <a:sym typeface="+mn-ea"/>
              </a:rPr>
              <a:t>1</a:t>
            </a:r>
            <a:r>
              <a:rPr lang="zh-CN" altLang="en-US" sz="1200" dirty="0">
                <a:sym typeface="+mn-ea"/>
              </a:rPr>
              <a:t>月耗时低于目标值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小时，</a:t>
            </a:r>
            <a:r>
              <a:rPr lang="en-US" altLang="zh-CN" sz="1200" dirty="0">
                <a:sym typeface="+mn-ea"/>
              </a:rPr>
              <a:t>2</a:t>
            </a:r>
            <a:r>
              <a:rPr lang="zh-CN" altLang="en-US" sz="1200" dirty="0">
                <a:sym typeface="+mn-ea"/>
              </a:rPr>
              <a:t>月</a:t>
            </a:r>
            <a:r>
              <a:rPr lang="en-US" altLang="zh-CN" sz="1200" dirty="0">
                <a:sym typeface="+mn-ea"/>
              </a:rPr>
              <a:t>-6</a:t>
            </a:r>
            <a:r>
              <a:rPr lang="zh-CN" altLang="en-US" sz="1200" dirty="0">
                <a:sym typeface="+mn-ea"/>
              </a:rPr>
              <a:t>月每月耗时均超过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小时，其中</a:t>
            </a:r>
            <a:r>
              <a:rPr lang="en-US" altLang="zh-CN" sz="1200" dirty="0">
                <a:sym typeface="+mn-ea"/>
              </a:rPr>
              <a:t>4</a:t>
            </a:r>
            <a:r>
              <a:rPr lang="zh-CN" altLang="en-US" sz="1200" dirty="0">
                <a:sym typeface="+mn-ea"/>
              </a:rPr>
              <a:t>月耗时最高为</a:t>
            </a:r>
            <a:r>
              <a:rPr lang="en-US" altLang="zh-CN" sz="1200" dirty="0">
                <a:sym typeface="+mn-ea"/>
              </a:rPr>
              <a:t>78.58</a:t>
            </a:r>
            <a:r>
              <a:rPr lang="zh-CN" altLang="en-US" sz="1200" dirty="0">
                <a:sym typeface="+mn-ea"/>
              </a:rPr>
              <a:t>小时（</a:t>
            </a:r>
            <a:r>
              <a:rPr lang="en-US" altLang="zh-CN" sz="1200" dirty="0">
                <a:sym typeface="+mn-ea"/>
              </a:rPr>
              <a:t>3.27</a:t>
            </a:r>
            <a:r>
              <a:rPr lang="zh-CN" altLang="en-US" sz="1200" dirty="0">
                <a:sym typeface="+mn-ea"/>
              </a:rPr>
              <a:t>天）。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、</a:t>
            </a:r>
            <a:r>
              <a:rPr lang="zh-CN" altLang="en-US" sz="1200" dirty="0">
                <a:sym typeface="+mn-ea"/>
              </a:rPr>
              <a:t>在总部的各节点各月平均耗时中，</a:t>
            </a:r>
            <a:r>
              <a:rPr lang="zh-CN" altLang="en-US" sz="1200" b="1" dirty="0">
                <a:sym typeface="+mn-ea"/>
              </a:rPr>
              <a:t>本地财务节点耗时最高</a:t>
            </a:r>
            <a:r>
              <a:rPr lang="en-US" altLang="zh-CN" sz="1200" b="1" dirty="0">
                <a:sym typeface="+mn-ea"/>
              </a:rPr>
              <a:t>45.48</a:t>
            </a:r>
            <a:r>
              <a:rPr lang="zh-CN" altLang="en-US" sz="1200" b="1" dirty="0">
                <a:sym typeface="+mn-ea"/>
              </a:rPr>
              <a:t>小时（</a:t>
            </a:r>
            <a:r>
              <a:rPr lang="en-US" altLang="zh-CN" sz="1200" b="1" dirty="0">
                <a:sym typeface="+mn-ea"/>
              </a:rPr>
              <a:t>1.89</a:t>
            </a:r>
            <a:r>
              <a:rPr lang="zh-CN" altLang="en-US" sz="1200" b="1" dirty="0">
                <a:sym typeface="+mn-ea"/>
              </a:rPr>
              <a:t>天</a:t>
            </a:r>
            <a:r>
              <a:rPr lang="zh-CN" altLang="en-US" sz="1200" b="1" dirty="0">
                <a:sym typeface="+mn-ea"/>
              </a:rPr>
              <a:t>）。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4</a:t>
            </a:r>
            <a:r>
              <a:rPr lang="zh-CN" altLang="en-US" sz="1200" dirty="0">
                <a:sym typeface="+mn-ea"/>
              </a:rPr>
              <a:t>、申请人节点在</a:t>
            </a:r>
            <a:r>
              <a:rPr lang="en-US" altLang="zh-CN" sz="1200" dirty="0">
                <a:sym typeface="+mn-ea"/>
              </a:rPr>
              <a:t>5</a:t>
            </a:r>
            <a:r>
              <a:rPr lang="zh-CN" altLang="en-US" sz="1200" dirty="0">
                <a:sym typeface="+mn-ea"/>
              </a:rPr>
              <a:t>月</a:t>
            </a:r>
            <a:r>
              <a:rPr lang="zh-CN" altLang="en-US" sz="1200" dirty="0">
                <a:sym typeface="+mn-ea"/>
              </a:rPr>
              <a:t>平均耗时</a:t>
            </a:r>
            <a:r>
              <a:rPr lang="en-US" altLang="zh-CN" sz="1200" dirty="0">
                <a:sym typeface="+mn-ea"/>
              </a:rPr>
              <a:t>28.33</a:t>
            </a:r>
            <a:r>
              <a:rPr lang="zh-CN" altLang="en-US" sz="1200" dirty="0">
                <a:sym typeface="+mn-ea"/>
              </a:rPr>
              <a:t>小时，略高于</a:t>
            </a:r>
            <a:r>
              <a:rPr lang="zh-CN" altLang="en-US" sz="1200" dirty="0">
                <a:sym typeface="+mn-ea"/>
              </a:rPr>
              <a:t>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5</a:t>
            </a:r>
            <a:r>
              <a:rPr lang="zh-CN" altLang="en-US" sz="1200" dirty="0">
                <a:sym typeface="+mn-ea"/>
              </a:rPr>
              <a:t>、整体分析，总部耗时不稳定，</a:t>
            </a:r>
            <a:r>
              <a:rPr lang="zh-CN" altLang="en-US" sz="1200" dirty="0">
                <a:sym typeface="+mn-ea"/>
              </a:rPr>
              <a:t>影响耗时的主要因素是</a:t>
            </a:r>
            <a:r>
              <a:rPr lang="zh-CN" altLang="en-US" sz="1200" b="1" dirty="0">
                <a:sym typeface="+mn-ea"/>
              </a:rPr>
              <a:t>本地财务节点</a:t>
            </a:r>
            <a:r>
              <a:rPr lang="zh-CN" altLang="en-US" sz="1200" dirty="0">
                <a:sym typeface="+mn-ea"/>
              </a:rPr>
              <a:t>。</a:t>
            </a:r>
            <a:endParaRPr lang="zh-CN" altLang="en-US" sz="1200" dirty="0"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81965" y="5114925"/>
            <a:ext cx="5417185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标题 2"/>
          <p:cNvSpPr>
            <a:spLocks noGrp="1"/>
          </p:cNvSpPr>
          <p:nvPr>
            <p:ph type="title"/>
          </p:nvPr>
        </p:nvSpPr>
        <p:spPr>
          <a:xfrm>
            <a:off x="7372350" y="310515"/>
            <a:ext cx="4831080" cy="445135"/>
          </a:xfrm>
        </p:spPr>
        <p:txBody>
          <a:bodyPr/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总部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半年度报销耗时分析</a:t>
            </a:r>
            <a:b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图表 32"/>
          <p:cNvGraphicFramePr/>
          <p:nvPr/>
        </p:nvGraphicFramePr>
        <p:xfrm>
          <a:off x="-8890" y="3369945"/>
          <a:ext cx="6041390" cy="3497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" name="标题 2"/>
          <p:cNvSpPr>
            <a:spLocks noGrp="1"/>
          </p:cNvSpPr>
          <p:nvPr>
            <p:ph type="title"/>
          </p:nvPr>
        </p:nvSpPr>
        <p:spPr>
          <a:xfrm>
            <a:off x="6823075" y="310515"/>
            <a:ext cx="5380355" cy="445135"/>
          </a:xfrm>
        </p:spPr>
        <p:txBody>
          <a:bodyPr/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北分公司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半年度报销耗时分析</a:t>
            </a:r>
            <a:b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19430" y="5182235"/>
            <a:ext cx="5226685" cy="762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182360" y="1075055"/>
            <a:ext cx="6021070" cy="4984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/>
              <a:t>2020</a:t>
            </a:r>
            <a:r>
              <a:rPr lang="zh-CN" altLang="en-US" sz="1600" b="1" dirty="0"/>
              <a:t>年上半年平均耗时分析：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1</a:t>
            </a:r>
            <a:r>
              <a:rPr lang="zh-CN" altLang="en-US" sz="1200" dirty="0"/>
              <a:t>、</a:t>
            </a:r>
            <a:r>
              <a:rPr lang="en-US" altLang="zh-CN" sz="1200" dirty="0"/>
              <a:t>2020</a:t>
            </a:r>
            <a:r>
              <a:rPr lang="zh-CN" altLang="en-US" sz="1200" dirty="0"/>
              <a:t>年上半年北分报销流程共</a:t>
            </a:r>
            <a:r>
              <a:rPr lang="en-US" altLang="zh-CN" sz="1200" dirty="0"/>
              <a:t>9</a:t>
            </a:r>
            <a:r>
              <a:rPr lang="zh-CN" altLang="en-US" sz="1200" dirty="0"/>
              <a:t>条，退回</a:t>
            </a:r>
            <a:r>
              <a:rPr lang="en-US" altLang="zh-CN" sz="1200" dirty="0"/>
              <a:t>3</a:t>
            </a:r>
            <a:r>
              <a:rPr lang="zh-CN" altLang="en-US" sz="1200" dirty="0"/>
              <a:t>条，退回率</a:t>
            </a:r>
            <a:r>
              <a:rPr lang="en-US" altLang="zh-CN" sz="1200" dirty="0"/>
              <a:t>33.33%</a:t>
            </a:r>
            <a:r>
              <a:rPr lang="zh-CN" altLang="en-US" sz="1200" dirty="0"/>
              <a:t>，</a:t>
            </a:r>
            <a:r>
              <a:rPr lang="zh-CN" altLang="en-US" sz="1200" b="1" dirty="0"/>
              <a:t>退回率全公司最高</a:t>
            </a:r>
            <a:r>
              <a:rPr lang="zh-CN" altLang="en-US" sz="1200" dirty="0"/>
              <a:t>。</a:t>
            </a:r>
            <a:endParaRPr lang="zh-CN" altLang="en-US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2</a:t>
            </a:r>
            <a:r>
              <a:rPr lang="zh-CN" altLang="en-US" sz="1200" dirty="0"/>
              <a:t>、上半年</a:t>
            </a:r>
            <a:r>
              <a:rPr lang="en-US" altLang="zh-CN" sz="1200" b="1" dirty="0"/>
              <a:t>1</a:t>
            </a:r>
            <a:r>
              <a:rPr lang="zh-CN" altLang="en-US" sz="1200" b="1" dirty="0"/>
              <a:t>月</a:t>
            </a:r>
            <a:r>
              <a:rPr lang="en-US" altLang="zh-CN" sz="1200" b="1" dirty="0"/>
              <a:t>-6</a:t>
            </a:r>
            <a:r>
              <a:rPr lang="zh-CN" altLang="en-US" sz="1200" b="1" dirty="0"/>
              <a:t>月</a:t>
            </a:r>
            <a:r>
              <a:rPr lang="zh-CN" altLang="en-US" sz="1200" dirty="0"/>
              <a:t>的平均耗时</a:t>
            </a:r>
            <a:r>
              <a:rPr lang="zh-CN" altLang="en-US" sz="1200" b="1" dirty="0"/>
              <a:t>均高于</a:t>
            </a:r>
            <a:r>
              <a:rPr lang="en-US" altLang="zh-CN" sz="1200" dirty="0">
                <a:sym typeface="+mn-ea"/>
              </a:rPr>
              <a:t>2020</a:t>
            </a:r>
            <a:r>
              <a:rPr lang="zh-CN" altLang="en-US" sz="1200" dirty="0">
                <a:sym typeface="+mn-ea"/>
              </a:rPr>
              <a:t>年全公司各月平均归档耗时天数和</a:t>
            </a:r>
            <a:r>
              <a:rPr lang="zh-CN" altLang="en-US" sz="1200" dirty="0"/>
              <a:t>目标值</a:t>
            </a:r>
            <a:r>
              <a:rPr lang="en-US" altLang="zh-CN" sz="1200" dirty="0"/>
              <a:t>4</a:t>
            </a:r>
            <a:r>
              <a:rPr lang="zh-CN" altLang="en-US" sz="1200" dirty="0"/>
              <a:t>天。</a:t>
            </a:r>
            <a:endParaRPr lang="zh-CN" altLang="en-US" sz="1200" dirty="0"/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、</a:t>
            </a:r>
            <a:r>
              <a:rPr lang="en-US" altLang="zh-CN" sz="1200" dirty="0">
                <a:sym typeface="+mn-ea"/>
              </a:rPr>
              <a:t>5</a:t>
            </a:r>
            <a:r>
              <a:rPr lang="zh-CN" altLang="en-US" sz="1200" dirty="0">
                <a:sym typeface="+mn-ea"/>
              </a:rPr>
              <a:t>月北分归档耗时</a:t>
            </a:r>
            <a:r>
              <a:rPr lang="en-US" altLang="zh-CN" sz="1200" dirty="0">
                <a:sym typeface="+mn-ea"/>
              </a:rPr>
              <a:t>8.91</a:t>
            </a:r>
            <a:r>
              <a:rPr lang="zh-CN" altLang="en-US" sz="1200" dirty="0">
                <a:sym typeface="+mn-ea"/>
              </a:rPr>
              <a:t>天为上半年最高的月份，</a:t>
            </a:r>
            <a:r>
              <a:rPr lang="en-US" altLang="zh-CN" sz="1200" dirty="0">
                <a:sym typeface="+mn-ea"/>
              </a:rPr>
              <a:t>1</a:t>
            </a:r>
            <a:r>
              <a:rPr lang="zh-CN" altLang="en-US" sz="1200" dirty="0">
                <a:sym typeface="+mn-ea"/>
              </a:rPr>
              <a:t>月归档耗时</a:t>
            </a:r>
            <a:r>
              <a:rPr lang="en-US" altLang="zh-CN" sz="1200" dirty="0">
                <a:sym typeface="+mn-ea"/>
              </a:rPr>
              <a:t>5.46</a:t>
            </a:r>
            <a:r>
              <a:rPr lang="zh-CN" altLang="en-US" sz="1200" dirty="0">
                <a:sym typeface="+mn-ea"/>
              </a:rPr>
              <a:t>天为上半年最低的月份。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200" b="1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ym typeface="+mn-ea"/>
              </a:rPr>
              <a:t>2020</a:t>
            </a:r>
            <a:r>
              <a:rPr lang="zh-CN" altLang="en-US" sz="1600" b="1" dirty="0">
                <a:sym typeface="+mn-ea"/>
              </a:rPr>
              <a:t>年上半年各节点分析：</a:t>
            </a:r>
            <a:endParaRPr lang="zh-CN" altLang="en-US" sz="1600" b="1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1</a:t>
            </a:r>
            <a:r>
              <a:rPr lang="zh-CN" altLang="en-US" sz="1200" dirty="0">
                <a:sym typeface="+mn-ea"/>
              </a:rPr>
              <a:t>、除</a:t>
            </a:r>
            <a:r>
              <a:rPr lang="zh-CN" altLang="en-US" sz="1200" b="1" dirty="0">
                <a:sym typeface="+mn-ea"/>
              </a:rPr>
              <a:t>申请人节点、本地财务节点</a:t>
            </a:r>
            <a:r>
              <a:rPr lang="zh-CN" altLang="en-US" sz="1200" dirty="0">
                <a:sym typeface="+mn-ea"/>
              </a:rPr>
              <a:t>外，其余各节点平均耗时均在目标值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小时内。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2</a:t>
            </a:r>
            <a:r>
              <a:rPr lang="zh-CN" altLang="en-US" sz="1200" dirty="0">
                <a:sym typeface="+mn-ea"/>
              </a:rPr>
              <a:t>、因北分流程较少，申请人节点在</a:t>
            </a:r>
            <a:r>
              <a:rPr lang="en-US" altLang="zh-CN" sz="1200" dirty="0">
                <a:sym typeface="+mn-ea"/>
              </a:rPr>
              <a:t>1</a:t>
            </a:r>
            <a:r>
              <a:rPr lang="zh-CN" altLang="en-US" sz="1200" dirty="0">
                <a:sym typeface="+mn-ea"/>
              </a:rPr>
              <a:t>月、</a:t>
            </a:r>
            <a:r>
              <a:rPr lang="en-US" altLang="zh-CN" sz="1200" dirty="0">
                <a:sym typeface="+mn-ea"/>
              </a:rPr>
              <a:t>5</a:t>
            </a:r>
            <a:r>
              <a:rPr lang="zh-CN" altLang="en-US" sz="1200" dirty="0">
                <a:sym typeface="+mn-ea"/>
              </a:rPr>
              <a:t>月、</a:t>
            </a:r>
            <a:r>
              <a:rPr lang="en-US" altLang="zh-CN" sz="1200" dirty="0">
                <a:sym typeface="+mn-ea"/>
              </a:rPr>
              <a:t>6</a:t>
            </a:r>
            <a:r>
              <a:rPr lang="zh-CN" altLang="en-US" sz="1200" dirty="0">
                <a:sym typeface="+mn-ea"/>
              </a:rPr>
              <a:t>月耗时均超目标值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、</a:t>
            </a:r>
            <a:r>
              <a:rPr lang="zh-CN" altLang="en-US" sz="1200" b="1" dirty="0">
                <a:sym typeface="+mn-ea"/>
              </a:rPr>
              <a:t>本地财务节点</a:t>
            </a:r>
            <a:r>
              <a:rPr lang="zh-CN" altLang="en-US" sz="1200" dirty="0">
                <a:sym typeface="+mn-ea"/>
              </a:rPr>
              <a:t>仅在</a:t>
            </a:r>
            <a:r>
              <a:rPr lang="en-US" altLang="zh-CN" sz="1200" dirty="0">
                <a:sym typeface="+mn-ea"/>
              </a:rPr>
              <a:t>1</a:t>
            </a:r>
            <a:r>
              <a:rPr lang="zh-CN" altLang="en-US" sz="1200" dirty="0">
                <a:sym typeface="+mn-ea"/>
              </a:rPr>
              <a:t>月耗时低于目标值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小时，</a:t>
            </a:r>
            <a:r>
              <a:rPr lang="en-US" altLang="zh-CN" sz="1200" dirty="0">
                <a:sym typeface="+mn-ea"/>
              </a:rPr>
              <a:t>2</a:t>
            </a:r>
            <a:r>
              <a:rPr lang="zh-CN" altLang="en-US" sz="1200" dirty="0">
                <a:sym typeface="+mn-ea"/>
              </a:rPr>
              <a:t>月无流程，</a:t>
            </a: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月</a:t>
            </a:r>
            <a:r>
              <a:rPr lang="en-US" altLang="zh-CN" sz="1200" dirty="0">
                <a:sym typeface="+mn-ea"/>
              </a:rPr>
              <a:t>-6</a:t>
            </a:r>
            <a:r>
              <a:rPr lang="zh-CN" altLang="en-US" sz="1200" dirty="0">
                <a:sym typeface="+mn-ea"/>
              </a:rPr>
              <a:t>月耗时均超过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小时，其中</a:t>
            </a: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月、</a:t>
            </a:r>
            <a:r>
              <a:rPr lang="en-US" altLang="zh-CN" sz="1200" dirty="0">
                <a:sym typeface="+mn-ea"/>
              </a:rPr>
              <a:t>4</a:t>
            </a:r>
            <a:r>
              <a:rPr lang="zh-CN" altLang="en-US" sz="1200" dirty="0">
                <a:sym typeface="+mn-ea"/>
              </a:rPr>
              <a:t>月耗时最高为</a:t>
            </a:r>
            <a:r>
              <a:rPr lang="en-US" altLang="zh-CN" sz="1200" dirty="0">
                <a:sym typeface="+mn-ea"/>
              </a:rPr>
              <a:t>120</a:t>
            </a:r>
            <a:r>
              <a:rPr lang="zh-CN" altLang="en-US" sz="1200" dirty="0">
                <a:sym typeface="+mn-ea"/>
              </a:rPr>
              <a:t>小时（</a:t>
            </a:r>
            <a:r>
              <a:rPr lang="en-US" altLang="zh-CN" sz="1200" dirty="0">
                <a:sym typeface="+mn-ea"/>
              </a:rPr>
              <a:t>5</a:t>
            </a:r>
            <a:r>
              <a:rPr lang="zh-CN" altLang="en-US" sz="1200" dirty="0">
                <a:sym typeface="+mn-ea"/>
              </a:rPr>
              <a:t>天）。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4</a:t>
            </a:r>
            <a:r>
              <a:rPr lang="zh-CN" altLang="en-US" sz="1200" dirty="0">
                <a:sym typeface="+mn-ea"/>
              </a:rPr>
              <a:t>、部门经理节点在</a:t>
            </a:r>
            <a:r>
              <a:rPr lang="en-US" altLang="zh-CN" sz="1200" dirty="0">
                <a:sym typeface="+mn-ea"/>
              </a:rPr>
              <a:t>3</a:t>
            </a:r>
            <a:r>
              <a:rPr lang="zh-CN" altLang="en-US" sz="1200" dirty="0">
                <a:sym typeface="+mn-ea"/>
              </a:rPr>
              <a:t>月</a:t>
            </a:r>
            <a:r>
              <a:rPr lang="zh-CN" altLang="en-US" sz="1200" dirty="0">
                <a:sym typeface="+mn-ea"/>
              </a:rPr>
              <a:t>平均耗时</a:t>
            </a:r>
            <a:r>
              <a:rPr lang="en-US" altLang="zh-CN" sz="1200" dirty="0">
                <a:sym typeface="+mn-ea"/>
              </a:rPr>
              <a:t>74.18</a:t>
            </a:r>
            <a:r>
              <a:rPr lang="zh-CN" altLang="en-US" sz="1200" dirty="0">
                <a:sym typeface="+mn-ea"/>
              </a:rPr>
              <a:t>小时（</a:t>
            </a:r>
            <a:r>
              <a:rPr lang="en-US" altLang="zh-CN" sz="1200" dirty="0">
                <a:sym typeface="+mn-ea"/>
              </a:rPr>
              <a:t>3.09</a:t>
            </a:r>
            <a:r>
              <a:rPr lang="zh-CN" altLang="en-US" sz="1200" dirty="0">
                <a:sym typeface="+mn-ea"/>
              </a:rPr>
              <a:t>天）、</a:t>
            </a:r>
            <a:r>
              <a:rPr lang="en-US" altLang="zh-CN" sz="1200" dirty="0">
                <a:sym typeface="+mn-ea"/>
              </a:rPr>
              <a:t>6</a:t>
            </a:r>
            <a:r>
              <a:rPr lang="zh-CN" altLang="en-US" sz="1200" dirty="0">
                <a:sym typeface="+mn-ea"/>
              </a:rPr>
              <a:t>月</a:t>
            </a:r>
            <a:r>
              <a:rPr lang="zh-CN" altLang="en-US" sz="1200" dirty="0">
                <a:sym typeface="+mn-ea"/>
              </a:rPr>
              <a:t>平均耗时</a:t>
            </a:r>
            <a:r>
              <a:rPr lang="en-US" altLang="zh-CN" sz="1200" dirty="0">
                <a:sym typeface="+mn-ea"/>
              </a:rPr>
              <a:t>25.36</a:t>
            </a:r>
            <a:r>
              <a:rPr lang="zh-CN" altLang="en-US" sz="1200" dirty="0">
                <a:sym typeface="+mn-ea"/>
              </a:rPr>
              <a:t>小时，</a:t>
            </a:r>
            <a:r>
              <a:rPr lang="zh-CN" altLang="en-US" sz="1200" dirty="0">
                <a:sym typeface="+mn-ea"/>
              </a:rPr>
              <a:t>超过目标值</a:t>
            </a:r>
            <a:r>
              <a:rPr lang="en-US" altLang="zh-CN" sz="1200" dirty="0">
                <a:sym typeface="+mn-ea"/>
              </a:rPr>
              <a:t>24</a:t>
            </a:r>
            <a:r>
              <a:rPr lang="zh-CN" altLang="en-US" sz="1200" dirty="0">
                <a:sym typeface="+mn-ea"/>
              </a:rPr>
              <a:t>小时。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5</a:t>
            </a:r>
            <a:r>
              <a:rPr lang="zh-CN" altLang="en-US" sz="1200" dirty="0">
                <a:sym typeface="+mn-ea"/>
              </a:rPr>
              <a:t>、在北分的各节点各月平均耗时中，</a:t>
            </a:r>
            <a:r>
              <a:rPr lang="zh-CN" altLang="en-US" sz="1200" b="1" dirty="0">
                <a:sym typeface="+mn-ea"/>
              </a:rPr>
              <a:t>本地财务平均耗时最高</a:t>
            </a:r>
            <a:r>
              <a:rPr lang="en-US" altLang="zh-CN" sz="1200" b="1" dirty="0">
                <a:sym typeface="+mn-ea"/>
              </a:rPr>
              <a:t>88.24</a:t>
            </a:r>
            <a:r>
              <a:rPr lang="zh-CN" altLang="en-US" sz="1200" b="1" dirty="0">
                <a:sym typeface="+mn-ea"/>
              </a:rPr>
              <a:t>小时（</a:t>
            </a:r>
            <a:r>
              <a:rPr lang="en-US" altLang="zh-CN" sz="1200" b="1" dirty="0">
                <a:sym typeface="+mn-ea"/>
              </a:rPr>
              <a:t>3.68</a:t>
            </a:r>
            <a:r>
              <a:rPr lang="zh-CN" altLang="en-US" sz="1200" b="1" dirty="0">
                <a:sym typeface="+mn-ea"/>
              </a:rPr>
              <a:t>天），申请人节点耗时次之</a:t>
            </a:r>
            <a:r>
              <a:rPr lang="en-US" altLang="zh-CN" sz="1200" b="1" dirty="0">
                <a:sym typeface="+mn-ea"/>
              </a:rPr>
              <a:t>41.6</a:t>
            </a:r>
            <a:r>
              <a:rPr lang="zh-CN" altLang="en-US" sz="1200" b="1" dirty="0">
                <a:sym typeface="+mn-ea"/>
              </a:rPr>
              <a:t>小时（</a:t>
            </a:r>
            <a:r>
              <a:rPr lang="en-US" altLang="zh-CN" sz="1200" b="1" dirty="0">
                <a:sym typeface="+mn-ea"/>
              </a:rPr>
              <a:t>1.73</a:t>
            </a:r>
            <a:r>
              <a:rPr lang="zh-CN" altLang="en-US" sz="1200" b="1" dirty="0">
                <a:sym typeface="+mn-ea"/>
              </a:rPr>
              <a:t>天）</a:t>
            </a:r>
            <a:r>
              <a:rPr lang="zh-CN" altLang="en-US" sz="1200" dirty="0">
                <a:sym typeface="+mn-ea"/>
              </a:rPr>
              <a:t>。</a:t>
            </a:r>
            <a:endParaRPr lang="zh-CN" altLang="en-US" sz="12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ym typeface="+mn-ea"/>
              </a:rPr>
              <a:t>6</a:t>
            </a:r>
            <a:r>
              <a:rPr lang="zh-CN" altLang="en-US" sz="1200" dirty="0">
                <a:sym typeface="+mn-ea"/>
              </a:rPr>
              <a:t>、整体分析，北分</a:t>
            </a:r>
            <a:r>
              <a:rPr lang="zh-CN" altLang="en-US" sz="1200" dirty="0">
                <a:sym typeface="+mn-ea"/>
              </a:rPr>
              <a:t>耗时不稳定，影响耗时的主要因素是</a:t>
            </a:r>
            <a:r>
              <a:rPr lang="zh-CN" altLang="en-US" sz="1200" b="1" dirty="0">
                <a:sym typeface="+mn-ea"/>
              </a:rPr>
              <a:t>本地财务节点和申请人节点</a:t>
            </a:r>
            <a:r>
              <a:rPr lang="zh-CN" altLang="en-US" sz="1200" dirty="0">
                <a:sym typeface="+mn-ea"/>
              </a:rPr>
              <a:t>。</a:t>
            </a:r>
            <a:endParaRPr lang="zh-CN" altLang="en-US" sz="1200" dirty="0">
              <a:sym typeface="+mn-ea"/>
            </a:endParaRPr>
          </a:p>
        </p:txBody>
      </p:sp>
      <p:graphicFrame>
        <p:nvGraphicFramePr>
          <p:cNvPr id="34" name="图表 33"/>
          <p:cNvGraphicFramePr/>
          <p:nvPr/>
        </p:nvGraphicFramePr>
        <p:xfrm>
          <a:off x="0" y="838200"/>
          <a:ext cx="6032500" cy="257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2019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2019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2019LOGO</Template>
  <TotalTime>0</TotalTime>
  <Words>5989</Words>
  <Application>WPS 演示</Application>
  <PresentationFormat>宽屏</PresentationFormat>
  <Paragraphs>252</Paragraphs>
  <Slides>23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等线</vt:lpstr>
      <vt:lpstr>等线 Light</vt:lpstr>
      <vt:lpstr>Lantinghei SC Demibold</vt:lpstr>
      <vt:lpstr>微软雅黑</vt:lpstr>
      <vt:lpstr>FZLanTingHeiS-R-GB</vt:lpstr>
      <vt:lpstr>Calibri</vt:lpstr>
      <vt:lpstr>Arial Unicode MS</vt:lpstr>
      <vt:lpstr>FZLanTingHei-M-GBK</vt:lpstr>
      <vt:lpstr>等线</vt:lpstr>
      <vt:lpstr>2019LOGO</vt:lpstr>
      <vt:lpstr>1_2019LOGO</vt:lpstr>
      <vt:lpstr>PowerPoint 演示文稿</vt:lpstr>
      <vt:lpstr>PowerPoint 演示文稿</vt:lpstr>
      <vt:lpstr>全公司报销耗时趋势分析</vt:lpstr>
      <vt:lpstr>全公司报销耗时趋势分析</vt:lpstr>
      <vt:lpstr>各公司报销耗时趋势分析</vt:lpstr>
      <vt:lpstr>PowerPoint 演示文稿</vt:lpstr>
      <vt:lpstr>全公司各节点审批耗时分析</vt:lpstr>
      <vt:lpstr>总部-2020半年度报销耗时分析 </vt:lpstr>
      <vt:lpstr>北分公司-2020半年度报销耗时分析 </vt:lpstr>
      <vt:lpstr>酒泉公司-2020半年度报销耗时分析 </vt:lpstr>
      <vt:lpstr>白城公司-2020半年度报销耗时分析</vt:lpstr>
      <vt:lpstr>阜宁公司-2020半年度报销耗时分析</vt:lpstr>
      <vt:lpstr>锡林公司-2020半年度报销耗时分析</vt:lpstr>
      <vt:lpstr>萍乡公司-2020半年度报销耗时分析</vt:lpstr>
      <vt:lpstr>邯郸公司-2020半年度报销耗时分析</vt:lpstr>
      <vt:lpstr>瑞达公司-2020半年度报销耗时分析</vt:lpstr>
      <vt:lpstr>PowerPoint 演示文稿</vt:lpstr>
      <vt:lpstr>PowerPoint 演示文稿</vt:lpstr>
      <vt:lpstr>PowerPoint 演示文稿</vt:lpstr>
      <vt:lpstr>PowerPoint 演示文稿</vt:lpstr>
      <vt:lpstr>报销中心</vt:lpstr>
      <vt:lpstr>报销中心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huangxl</dc:creator>
  <cp:lastModifiedBy>Margaret</cp:lastModifiedBy>
  <cp:revision>1342</cp:revision>
  <dcterms:created xsi:type="dcterms:W3CDTF">2018-03-14T01:39:00Z</dcterms:created>
  <dcterms:modified xsi:type="dcterms:W3CDTF">2020-07-01T13:33:16Z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