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12.xml" ContentType="application/vnd.ms-office.chartcolorstyle+xml"/>
  <Override PartName="/ppt/charts/colors13.xml" ContentType="application/vnd.ms-office.chartcolorstyle+xml"/>
  <Override PartName="/ppt/charts/colors14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12.xml" ContentType="application/vnd.ms-office.chartstyle+xml"/>
  <Override PartName="/ppt/charts/style13.xml" ContentType="application/vnd.ms-office.chartstyle+xml"/>
  <Override PartName="/ppt/charts/style14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3"/>
  </p:sldMasterIdLst>
  <p:notesMasterIdLst>
    <p:notesMasterId r:id="rId7"/>
  </p:notesMasterIdLst>
  <p:handoutMasterIdLst>
    <p:handoutMasterId r:id="rId26"/>
  </p:handoutMasterIdLst>
  <p:sldIdLst>
    <p:sldId id="424" r:id="rId4"/>
    <p:sldId id="427" r:id="rId5"/>
    <p:sldId id="384" r:id="rId6"/>
    <p:sldId id="326" r:id="rId8"/>
    <p:sldId id="445" r:id="rId9"/>
    <p:sldId id="426" r:id="rId10"/>
    <p:sldId id="334" r:id="rId11"/>
    <p:sldId id="446" r:id="rId12"/>
    <p:sldId id="392" r:id="rId13"/>
    <p:sldId id="371" r:id="rId14"/>
    <p:sldId id="337" r:id="rId15"/>
    <p:sldId id="399" r:id="rId16"/>
    <p:sldId id="352" r:id="rId17"/>
    <p:sldId id="351" r:id="rId18"/>
    <p:sldId id="428" r:id="rId19"/>
    <p:sldId id="411" r:id="rId20"/>
    <p:sldId id="431" r:id="rId21"/>
    <p:sldId id="429" r:id="rId22"/>
    <p:sldId id="350" r:id="rId23"/>
    <p:sldId id="396" r:id="rId24"/>
    <p:sldId id="430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思遥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CBCBD"/>
    <a:srgbClr val="808382"/>
    <a:srgbClr val="D0C4A2"/>
    <a:srgbClr val="CC1415"/>
    <a:srgbClr val="BE0000"/>
    <a:srgbClr val="D59B9A"/>
    <a:srgbClr val="FFFFFF"/>
    <a:srgbClr val="A5A5A5"/>
    <a:srgbClr val="951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87575" autoAdjust="0"/>
  </p:normalViewPr>
  <p:slideViewPr>
    <p:cSldViewPr snapToGrid="0" showGuides="1">
      <p:cViewPr>
        <p:scale>
          <a:sx n="80" d="100"/>
          <a:sy n="80" d="100"/>
        </p:scale>
        <p:origin x="-534" y="-288"/>
      </p:cViewPr>
      <p:guideLst>
        <p:guide orient="horz" pos="2256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2&#26376;&#24230;&#25253;&#21578;\&#25253;&#38144;&#20013;&#24515;&#26376;&#24230;&#25253;&#21578;\&#38598;&#20013;&#25253;&#38144;&#27719;&#25253;&#25968;&#25454;&#65288;201905&#65289;-HX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D:\A&#24352;&#33993;&#33993;\04&#36153;&#29992;&#25253;&#34920;\&#38598;&#20013;&#25253;&#38144;&#27719;&#25253;&#25968;&#25454;&#65288;202005&#65289;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2020年1-</a:t>
            </a:r>
            <a:r>
              <a:rPr lang="en-US" altLang="zh-CN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月全公司平均归档耗时（天）</a:t>
            </a:r>
            <a:endParaRPr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'[集中报销汇报数据（202005）R.xlsx]2020年数据'!$R$3</c:f>
              <c:strCache>
                <c:ptCount val="1"/>
                <c:pt idx="0">
                  <c:v>2020年耗时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'[集中报销汇报数据（202005）R.xlsx]2020年数据'!$S$2:$W$2</c:f>
              <c:strCache>
                <c:ptCount val="5"/>
                <c:pt idx="0" c:formatCode="@">
                  <c:v>1月</c:v>
                </c:pt>
                <c:pt idx="1" c:formatCode="@">
                  <c:v>2月</c:v>
                </c:pt>
                <c:pt idx="2" c:formatCode="@">
                  <c:v>3月</c:v>
                </c:pt>
                <c:pt idx="3" c:formatCode="@">
                  <c:v>4月</c:v>
                </c:pt>
                <c:pt idx="4" c:formatCode="@">
                  <c:v>5月</c:v>
                </c:pt>
              </c:strCache>
            </c:strRef>
          </c:cat>
          <c:val>
            <c:numRef>
              <c:f>'[集中报销汇报数据（202005）R.xlsx]2020年数据'!$S$3:$W$3</c:f>
              <c:numCache>
                <c:formatCode>0.00_ </c:formatCode>
                <c:ptCount val="5"/>
                <c:pt idx="0">
                  <c:v>3.59808831369192</c:v>
                </c:pt>
                <c:pt idx="1">
                  <c:v>3.87158025045395</c:v>
                </c:pt>
                <c:pt idx="2">
                  <c:v>6.02510892094006</c:v>
                </c:pt>
                <c:pt idx="3">
                  <c:v>5.56</c:v>
                </c:pt>
                <c:pt idx="4" c:formatCode="General">
                  <c:v>5.29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'[集中报销汇报数据（202005）R.xlsx]2020年数据'!$R$6</c:f>
              <c:strCache>
                <c:ptCount val="1"/>
                <c:pt idx="0">
                  <c:v>2019年耗时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'[集中报销汇报数据（202005）R.xlsx]2020年数据'!$S$2:$W$2</c:f>
              <c:strCache>
                <c:ptCount val="5"/>
                <c:pt idx="0" c:formatCode="@">
                  <c:v>1月</c:v>
                </c:pt>
                <c:pt idx="1" c:formatCode="@">
                  <c:v>2月</c:v>
                </c:pt>
                <c:pt idx="2" c:formatCode="@">
                  <c:v>3月</c:v>
                </c:pt>
                <c:pt idx="3" c:formatCode="@">
                  <c:v>4月</c:v>
                </c:pt>
                <c:pt idx="4" c:formatCode="@">
                  <c:v>5月</c:v>
                </c:pt>
              </c:strCache>
            </c:strRef>
          </c:cat>
          <c:val>
            <c:numRef>
              <c:f>'[集中报销汇报数据（202005）R.xlsx]2020年数据'!$S$6:$W$6</c:f>
              <c:numCache>
                <c:formatCode>0.00_ </c:formatCode>
                <c:ptCount val="5"/>
                <c:pt idx="0">
                  <c:v>3.78155845845331</c:v>
                </c:pt>
                <c:pt idx="1">
                  <c:v>3.51636494197095</c:v>
                </c:pt>
                <c:pt idx="2">
                  <c:v>4.22602043147274</c:v>
                </c:pt>
                <c:pt idx="3">
                  <c:v>4.18</c:v>
                </c:pt>
                <c:pt idx="4" c:formatCode="General">
                  <c:v>3.68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949484"/>
        <c:axId val="72729564"/>
      </c:barChart>
      <c:lineChart>
        <c:grouping val="standard"/>
        <c:varyColors val="0"/>
        <c:ser>
          <c:idx val="1"/>
          <c:order val="1"/>
          <c:tx>
            <c:strRef>
              <c:f>'[集中报销汇报数据（202005）R.xlsx]2020年数据'!$R$4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'[集中报销汇报数据（202005）R.xlsx]2020年数据'!$S$2:$W$2</c:f>
              <c:strCache>
                <c:ptCount val="5"/>
                <c:pt idx="0" c:formatCode="@">
                  <c:v>1月</c:v>
                </c:pt>
                <c:pt idx="1" c:formatCode="@">
                  <c:v>2月</c:v>
                </c:pt>
                <c:pt idx="2" c:formatCode="@">
                  <c:v>3月</c:v>
                </c:pt>
                <c:pt idx="3" c:formatCode="@">
                  <c:v>4月</c:v>
                </c:pt>
                <c:pt idx="4" c:formatCode="@">
                  <c:v>5月</c:v>
                </c:pt>
              </c:strCache>
            </c:strRef>
          </c:cat>
          <c:val>
            <c:numRef>
              <c:f>'[集中报销汇报数据（202005）R.xlsx]2020年数据'!$S$4:$W$4</c:f>
              <c:numCache>
                <c:formatCode>0.00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 c:formatCode="General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'[集中报销汇报数据（202005）R.xlsx]2020年数据'!$R$5</c:f>
              <c:strCache>
                <c:ptCount val="1"/>
                <c:pt idx="0">
                  <c:v>2019全公司平均值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'[集中报销汇报数据（202005）R.xlsx]2020年数据'!$S$2:$W$2</c:f>
              <c:strCache>
                <c:ptCount val="5"/>
                <c:pt idx="0" c:formatCode="@">
                  <c:v>1月</c:v>
                </c:pt>
                <c:pt idx="1" c:formatCode="@">
                  <c:v>2月</c:v>
                </c:pt>
                <c:pt idx="2" c:formatCode="@">
                  <c:v>3月</c:v>
                </c:pt>
                <c:pt idx="3" c:formatCode="@">
                  <c:v>4月</c:v>
                </c:pt>
                <c:pt idx="4" c:formatCode="@">
                  <c:v>5月</c:v>
                </c:pt>
              </c:strCache>
            </c:strRef>
          </c:cat>
          <c:val>
            <c:numRef>
              <c:f>'[集中报销汇报数据（202005）R.xlsx]2020年数据'!$S$5:$W$5</c:f>
              <c:numCache>
                <c:formatCode>0.00_ </c:formatCode>
                <c:ptCount val="5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 c:formatCode="General">
                  <c:v>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59949484"/>
        <c:axId val="72729564"/>
      </c:lineChart>
      <c:catAx>
        <c:axId val="5599494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2729564"/>
        <c:crosses val="autoZero"/>
        <c:auto val="1"/>
        <c:lblAlgn val="ctr"/>
        <c:lblOffset val="100"/>
        <c:noMultiLvlLbl val="0"/>
      </c:catAx>
      <c:valAx>
        <c:axId val="72729564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599494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[集中报销汇报数据（202005）R.xlsx]5）输出表-汇总（工作时长）!数据透视表4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545549628699927"/>
          <c:y val="0.184036176254075"/>
          <c:w val="0.919401736220061"/>
          <c:h val="0.746072142181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'[集中报销汇报数据（202005）R.xlsx]5）输出表-汇总（工作时长）'!$B$73:$B$74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'[集中报销汇报数据（202005）R.xlsx]5）输出表-汇总（工作时长）'!$A$75:$A$83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'[集中报销汇报数据（202005）R.xlsx]5）输出表-汇总（工作时长）'!$B$75:$B$83</c:f>
              <c:numCache>
                <c:formatCode>General</c:formatCode>
                <c:ptCount val="8"/>
                <c:pt idx="0">
                  <c:v>0.00444444478489459</c:v>
                </c:pt>
                <c:pt idx="1">
                  <c:v>20.6806400967635</c:v>
                </c:pt>
                <c:pt idx="2">
                  <c:v>6.93111111107895</c:v>
                </c:pt>
                <c:pt idx="3">
                  <c:v>2.85077212811882</c:v>
                </c:pt>
                <c:pt idx="4">
                  <c:v>16.8972807017792</c:v>
                </c:pt>
                <c:pt idx="5">
                  <c:v>10.5678594770759</c:v>
                </c:pt>
                <c:pt idx="6">
                  <c:v>3.60435185200767</c:v>
                </c:pt>
                <c:pt idx="7">
                  <c:v>4.75809941521086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'[集中报销汇报数据（202005）R.xlsx]5）输出表-汇总（工作时长）'!$C$73:$C$74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36.</a:t>
                    </a:r>
                    <a:r>
                      <a:rPr lang="en-US" altLang="zh-CN"/>
                      <a:t>69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'[集中报销汇报数据（202005）R.xlsx]5）输出表-汇总（工作时长）'!$A$75:$A$83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'[集中报销汇报数据（202005）R.xlsx]5）输出表-汇总（工作时长）'!$C$75:$C$83</c:f>
              <c:numCache>
                <c:formatCode>General</c:formatCode>
                <c:ptCount val="8"/>
                <c:pt idx="1">
                  <c:v>36.6918194444297</c:v>
                </c:pt>
                <c:pt idx="2">
                  <c:v>8.85363636415621</c:v>
                </c:pt>
                <c:pt idx="3">
                  <c:v>5.38075854686814</c:v>
                </c:pt>
                <c:pt idx="4">
                  <c:v>9.3915404041049</c:v>
                </c:pt>
                <c:pt idx="5">
                  <c:v>8.36597222200363</c:v>
                </c:pt>
                <c:pt idx="6">
                  <c:v>22.4652884615845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'[集中报销汇报数据（202005）R.xlsx]5）输出表-汇总（工作时长）'!$D$73:$D$74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55.2</a:t>
                    </a:r>
                    <a:r>
                      <a:rPr lang="en-US" altLang="zh-CN"/>
                      <a:t>0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'[集中报销汇报数据（202005）R.xlsx]5）输出表-汇总（工作时长）'!$A$75:$A$83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'[集中报销汇报数据（202005）R.xlsx]5）输出表-汇总（工作时长）'!$D$75:$D$83</c:f>
              <c:numCache>
                <c:formatCode>General</c:formatCode>
                <c:ptCount val="8"/>
                <c:pt idx="1">
                  <c:v>22.4860288066363</c:v>
                </c:pt>
                <c:pt idx="2">
                  <c:v>16.1519135805235</c:v>
                </c:pt>
                <c:pt idx="3">
                  <c:v>19.2651313130342</c:v>
                </c:pt>
                <c:pt idx="4">
                  <c:v>55.2016746032917</c:v>
                </c:pt>
                <c:pt idx="5">
                  <c:v>8.78402777792144</c:v>
                </c:pt>
                <c:pt idx="6">
                  <c:v>3.3718333334662</c:v>
                </c:pt>
                <c:pt idx="7">
                  <c:v>0.0177777791395783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'[集中报销汇报数据（202005）R.xlsx]5）输出表-汇总（工作时长）'!$E$73:$E$74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31.1</a:t>
                    </a:r>
                    <a:r>
                      <a:rPr lang="en-US" altLang="zh-CN"/>
                      <a:t>9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'[集中报销汇报数据（202005）R.xlsx]5）输出表-汇总（工作时长）'!$A$75:$A$83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'[集中报销汇报数据（202005）R.xlsx]5）输出表-汇总（工作时长）'!$E$75:$E$83</c:f>
              <c:numCache>
                <c:formatCode>General</c:formatCode>
                <c:ptCount val="8"/>
                <c:pt idx="1">
                  <c:v>14.2600694444409</c:v>
                </c:pt>
                <c:pt idx="2">
                  <c:v>4.61182291667865</c:v>
                </c:pt>
                <c:pt idx="3">
                  <c:v>20.8216452991474</c:v>
                </c:pt>
                <c:pt idx="4">
                  <c:v>31.1971125731009</c:v>
                </c:pt>
                <c:pt idx="5">
                  <c:v>8.58981481479713</c:v>
                </c:pt>
                <c:pt idx="6">
                  <c:v>18.4926388889027</c:v>
                </c:pt>
                <c:pt idx="7">
                  <c:v>7.38194444443796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'[集中报销汇报数据（202005）R.xlsx]5）输出表-汇总（工作时长）'!$F$73:$F$74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25.9</a:t>
                    </a:r>
                    <a:r>
                      <a:rPr lang="en-US" altLang="zh-CN"/>
                      <a:t>4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27.5</a:t>
                    </a:r>
                    <a:r>
                      <a:rPr lang="en-US" altLang="zh-CN"/>
                      <a:t>8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45.</a:t>
                    </a:r>
                    <a:r>
                      <a:rPr lang="en-US" altLang="zh-CN"/>
                      <a:t>59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'[集中报销汇报数据（202005）R.xlsx]5）输出表-汇总（工作时长）'!$A$75:$A$83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'[集中报销汇报数据（202005）R.xlsx]5）输出表-汇总（工作时长）'!$F$75:$F$83</c:f>
              <c:numCache>
                <c:formatCode>General</c:formatCode>
                <c:ptCount val="8"/>
                <c:pt idx="1">
                  <c:v>13.4774666666589</c:v>
                </c:pt>
                <c:pt idx="2">
                  <c:v>25.9370959595782</c:v>
                </c:pt>
                <c:pt idx="3">
                  <c:v>27.5777777777823</c:v>
                </c:pt>
                <c:pt idx="4">
                  <c:v>45.5906619385301</c:v>
                </c:pt>
                <c:pt idx="5">
                  <c:v>8.44843055554375</c:v>
                </c:pt>
                <c:pt idx="6">
                  <c:v>7.04854938270162</c:v>
                </c:pt>
                <c:pt idx="7">
                  <c:v>2.9267129629443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283037"/>
        <c:axId val="964924962"/>
      </c:barChart>
      <c:catAx>
        <c:axId val="99728303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64924962"/>
        <c:crosses val="autoZero"/>
        <c:auto val="1"/>
        <c:lblAlgn val="ctr"/>
        <c:lblOffset val="100"/>
        <c:noMultiLvlLbl val="0"/>
      </c:catAx>
      <c:valAx>
        <c:axId val="96492496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9728303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7049500320268"/>
          <c:y val="0.10040227227367"/>
          <c:w val="0.676357762971936"/>
          <c:h val="0.035782544064557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[集中报销汇报数据（202005）R.xlsx]5）输出表-汇总（工作时长）!数据透视表24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333948793697686"/>
          <c:y val="0.184776376146789"/>
          <c:w val="0.944387001477105"/>
          <c:h val="0.75622133027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'[集中报销汇报数据（202005）R.xlsx]5）输出表-汇总（工作时长）'!$B$89:$B$90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'[集中报销汇报数据（202005）R.xlsx]5）输出表-汇总（工作时长）'!$A$91:$A$99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'[集中报销汇报数据（202005）R.xlsx]5）输出表-汇总（工作时长）'!$B$91:$B$99</c:f>
              <c:numCache>
                <c:formatCode>General</c:formatCode>
                <c:ptCount val="8"/>
                <c:pt idx="0">
                  <c:v>0.0111111119622365</c:v>
                </c:pt>
                <c:pt idx="1">
                  <c:v>12.4648245612717</c:v>
                </c:pt>
                <c:pt idx="2">
                  <c:v>18.169269005814</c:v>
                </c:pt>
                <c:pt idx="3">
                  <c:v>15.7132862523342</c:v>
                </c:pt>
                <c:pt idx="4">
                  <c:v>1.29618421021396</c:v>
                </c:pt>
                <c:pt idx="5">
                  <c:v>1.49459150327739</c:v>
                </c:pt>
                <c:pt idx="6">
                  <c:v>4.6139743591417</c:v>
                </c:pt>
                <c:pt idx="7">
                  <c:v>2.27647058820859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'[集中报销汇报数据（202005）R.xlsx]5）输出表-汇总（工作时长）'!$C$89:$C$90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'[集中报销汇报数据（202005）R.xlsx]5）输出表-汇总（工作时长）'!$A$91:$A$99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'[集中报销汇报数据（202005）R.xlsx]5）输出表-汇总（工作时长）'!$C$91:$C$99</c:f>
              <c:numCache>
                <c:formatCode>General</c:formatCode>
                <c:ptCount val="8"/>
                <c:pt idx="1">
                  <c:v>11.4934722220787</c:v>
                </c:pt>
                <c:pt idx="2">
                  <c:v>23.5307870364049</c:v>
                </c:pt>
                <c:pt idx="3">
                  <c:v>4.89319958849551</c:v>
                </c:pt>
                <c:pt idx="4">
                  <c:v>7.03765151510015</c:v>
                </c:pt>
                <c:pt idx="5">
                  <c:v>2.77090277888055</c:v>
                </c:pt>
                <c:pt idx="6">
                  <c:v>5.99329710170454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'[集中报销汇报数据（202005）R.xlsx]5）输出表-汇总（工作时长）'!$D$89:$D$90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38.2</a:t>
                    </a:r>
                    <a:r>
                      <a:rPr lang="en-US" altLang="zh-CN"/>
                      <a:t>9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'[集中报销汇报数据（202005）R.xlsx]5）输出表-汇总（工作时长）'!$A$91:$A$99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'[集中报销汇报数据（202005）R.xlsx]5）输出表-汇总（工作时长）'!$D$91:$D$99</c:f>
              <c:numCache>
                <c:formatCode>General</c:formatCode>
                <c:ptCount val="8"/>
                <c:pt idx="1">
                  <c:v>19.959140211377</c:v>
                </c:pt>
                <c:pt idx="2">
                  <c:v>38.2928703701279</c:v>
                </c:pt>
                <c:pt idx="3">
                  <c:v>13.2558680555916</c:v>
                </c:pt>
                <c:pt idx="4">
                  <c:v>2.16712962931276</c:v>
                </c:pt>
                <c:pt idx="5">
                  <c:v>16.6497875813682</c:v>
                </c:pt>
                <c:pt idx="6">
                  <c:v>1.42999999996391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'[集中报销汇报数据（202005）R.xlsx]5）输出表-汇总（工作时长）'!$E$89:$E$90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'[集中报销汇报数据（202005）R.xlsx]5）输出表-汇总（工作时长）'!$A$91:$A$99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'[集中报销汇报数据（202005）R.xlsx]5）输出表-汇总（工作时长）'!$E$91:$E$99</c:f>
              <c:numCache>
                <c:formatCode>General</c:formatCode>
                <c:ptCount val="8"/>
                <c:pt idx="1">
                  <c:v>17.6723611111229</c:v>
                </c:pt>
                <c:pt idx="2">
                  <c:v>15.9097222222273</c:v>
                </c:pt>
                <c:pt idx="3">
                  <c:v>16.4210536398479</c:v>
                </c:pt>
                <c:pt idx="4">
                  <c:v>2.41836336336407</c:v>
                </c:pt>
                <c:pt idx="5">
                  <c:v>18.2937037037045</c:v>
                </c:pt>
                <c:pt idx="6">
                  <c:v>1.0377222221985</c:v>
                </c:pt>
                <c:pt idx="7">
                  <c:v>1.36305555567378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'[集中报销汇报数据（202005）R.xlsx]5）输出表-汇总（工作时长）'!$F$89:$F$90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52.6</a:t>
                    </a:r>
                    <a:r>
                      <a:rPr lang="en-US" altLang="zh-CN"/>
                      <a:t>7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'[集中报销汇报数据（202005）R.xlsx]5）输出表-汇总（工作时长）'!$A$91:$A$99</c:f>
              <c:strCache>
                <c:ptCount val="8"/>
                <c:pt idx="0">
                  <c:v>北分</c:v>
                </c:pt>
                <c:pt idx="1">
                  <c:v>酒泉</c:v>
                </c:pt>
                <c:pt idx="2">
                  <c:v>白城</c:v>
                </c:pt>
                <c:pt idx="3">
                  <c:v>阜宁</c:v>
                </c:pt>
                <c:pt idx="4">
                  <c:v>锡林</c:v>
                </c:pt>
                <c:pt idx="5">
                  <c:v>萍乡</c:v>
                </c:pt>
                <c:pt idx="6">
                  <c:v>邯郸</c:v>
                </c:pt>
                <c:pt idx="7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'[集中报销汇报数据（202005）R.xlsx]5）输出表-汇总（工作时长）'!$F$91:$F$99</c:f>
              <c:numCache>
                <c:formatCode>General</c:formatCode>
                <c:ptCount val="8"/>
                <c:pt idx="1">
                  <c:v>15.4801058201036</c:v>
                </c:pt>
                <c:pt idx="2">
                  <c:v>52.6667735042977</c:v>
                </c:pt>
                <c:pt idx="3">
                  <c:v>17.7100617284046</c:v>
                </c:pt>
                <c:pt idx="4">
                  <c:v>1.64306134259095</c:v>
                </c:pt>
                <c:pt idx="5">
                  <c:v>11.7647751322615</c:v>
                </c:pt>
                <c:pt idx="6">
                  <c:v>3.98518199233764</c:v>
                </c:pt>
                <c:pt idx="7">
                  <c:v>5.58967592596309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1960295"/>
        <c:axId val="399110035"/>
      </c:barChart>
      <c:catAx>
        <c:axId val="8419602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99110035"/>
        <c:crosses val="autoZero"/>
        <c:auto val="1"/>
        <c:lblAlgn val="ctr"/>
        <c:lblOffset val="100"/>
        <c:noMultiLvlLbl val="0"/>
      </c:catAx>
      <c:valAx>
        <c:axId val="3991100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41960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5793624514462"/>
          <c:y val="0.0947669507837321"/>
          <c:w val="0.600222491909385"/>
          <c:h val="0.034654561558901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[集中报销汇报数据（202005）R.xlsx]5）输出表-汇总（工作时长）!数据透视表25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113876532494304"/>
          <c:y val="0.0880469583778015"/>
          <c:w val="0.794987523055224"/>
          <c:h val="0.857043756670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'[集中报销汇报数据（202005）R.xlsx]5）输出表-汇总（工作时长）'!$B$105:$B$106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'[集中报销汇报数据（202005）R.xlsx]5）输出表-汇总（工作时长）'!$A$107:$A$116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'[集中报销汇报数据（202005）R.xlsx]5）输出表-汇总（工作时长）'!$B$107:$B$116</c:f>
              <c:numCache>
                <c:formatCode>General</c:formatCode>
                <c:ptCount val="9"/>
                <c:pt idx="0">
                  <c:v>9.79689814797893</c:v>
                </c:pt>
                <c:pt idx="1">
                  <c:v>14.7544444452797</c:v>
                </c:pt>
                <c:pt idx="2">
                  <c:v>5.35649470917581</c:v>
                </c:pt>
                <c:pt idx="3">
                  <c:v>6.5841666663182</c:v>
                </c:pt>
                <c:pt idx="4">
                  <c:v>15.2586061507484</c:v>
                </c:pt>
                <c:pt idx="5">
                  <c:v>15.4363468015588</c:v>
                </c:pt>
                <c:pt idx="6">
                  <c:v>8.09171568619101</c:v>
                </c:pt>
                <c:pt idx="7">
                  <c:v>14.9716666666597</c:v>
                </c:pt>
                <c:pt idx="8">
                  <c:v>15.3522222216125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'[集中报销汇报数据（202005）R.xlsx]5）输出表-汇总（工作时长）'!$C$105:$C$106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'[集中报销汇报数据（202005）R.xlsx]5）输出表-汇总（工作时长）'!$A$107:$A$116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'[集中报销汇报数据（202005）R.xlsx]5）输出表-汇总（工作时长）'!$C$107:$C$116</c:f>
              <c:numCache>
                <c:formatCode>General</c:formatCode>
                <c:ptCount val="9"/>
                <c:pt idx="0">
                  <c:v>13.1602688172134</c:v>
                </c:pt>
                <c:pt idx="1">
                  <c:v>14.4658333333209</c:v>
                </c:pt>
                <c:pt idx="2">
                  <c:v>9.5802777778008</c:v>
                </c:pt>
                <c:pt idx="3">
                  <c:v>15.1951709401776</c:v>
                </c:pt>
                <c:pt idx="4">
                  <c:v>7.98120689653423</c:v>
                </c:pt>
                <c:pt idx="5">
                  <c:v>22.1862462462442</c:v>
                </c:pt>
                <c:pt idx="6">
                  <c:v>10.7532638888952</c:v>
                </c:pt>
                <c:pt idx="7">
                  <c:v>8.66585648150067</c:v>
                </c:pt>
                <c:pt idx="8">
                  <c:v>9.07458333330578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'[集中报销汇报数据（202005）R.xlsx]5）输出表-汇总（工作时长）'!$D$105:$D$106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'[集中报销汇报数据（202005）R.xlsx]5）输出表-汇总（工作时长）'!$A$107:$A$116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'[集中报销汇报数据（202005）R.xlsx]5）输出表-汇总（工作时长）'!$D$107:$D$116</c:f>
              <c:numCache>
                <c:formatCode>General</c:formatCode>
                <c:ptCount val="9"/>
                <c:pt idx="0">
                  <c:v>11.0733737863998</c:v>
                </c:pt>
                <c:pt idx="1">
                  <c:v>23.6377777777961</c:v>
                </c:pt>
                <c:pt idx="2">
                  <c:v>8.24794973544444</c:v>
                </c:pt>
                <c:pt idx="3">
                  <c:v>7.82970085467633</c:v>
                </c:pt>
                <c:pt idx="4">
                  <c:v>11.8218364197431</c:v>
                </c:pt>
                <c:pt idx="5">
                  <c:v>11.4568923611041</c:v>
                </c:pt>
                <c:pt idx="6">
                  <c:v>18.0116005291181</c:v>
                </c:pt>
                <c:pt idx="7">
                  <c:v>6.9604629629408</c:v>
                </c:pt>
                <c:pt idx="8">
                  <c:v>15.7158796295989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6312966"/>
        <c:axId val="29226503"/>
      </c:barChart>
      <c:catAx>
        <c:axId val="96631296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226503"/>
        <c:crosses val="autoZero"/>
        <c:auto val="1"/>
        <c:lblAlgn val="ctr"/>
        <c:lblOffset val="100"/>
        <c:noMultiLvlLbl val="0"/>
      </c:catAx>
      <c:valAx>
        <c:axId val="29226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6631296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5109037647825"/>
          <c:y val="0.0194770544290288"/>
          <c:w val="0.518389931648042"/>
          <c:h val="0.062299893276414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[集中报销汇报数据（202005）R.xlsx]5）输出表-汇总（工作时长）!数据透视表26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482198896223352"/>
          <c:y val="0.0858956276445698"/>
          <c:w val="0.914013634887999"/>
          <c:h val="0.856050775740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'[集中报销汇报数据（202005）R.xlsx]5）输出表-汇总（工作时长）'!$B$121:$B$122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'[集中报销汇报数据（202005）R.xlsx]5）输出表-汇总（工作时长）'!$A$123:$A$132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'[集中报销汇报数据（202005）R.xlsx]5）输出表-汇总（工作时长）'!$B$123:$B$132</c:f>
              <c:numCache>
                <c:formatCode>General</c:formatCode>
                <c:ptCount val="9"/>
                <c:pt idx="0">
                  <c:v>3.94688271606962</c:v>
                </c:pt>
                <c:pt idx="1">
                  <c:v>1.72999999910826</c:v>
                </c:pt>
                <c:pt idx="2">
                  <c:v>3.79722222245376</c:v>
                </c:pt>
                <c:pt idx="3">
                  <c:v>12.4247222221068</c:v>
                </c:pt>
                <c:pt idx="4">
                  <c:v>12.3097222222516</c:v>
                </c:pt>
                <c:pt idx="5">
                  <c:v>6.77565104157293</c:v>
                </c:pt>
                <c:pt idx="6">
                  <c:v>3.39156746057311</c:v>
                </c:pt>
                <c:pt idx="7">
                  <c:v>6.50401234539459</c:v>
                </c:pt>
                <c:pt idx="8">
                  <c:v>1.16222222149372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'[集中报销汇报数据（202005）R.xlsx]5）输出表-汇总（工作时长）'!$C$121:$C$122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'[集中报销汇报数据（202005）R.xlsx]5）输出表-汇总（工作时长）'!$A$123:$A$132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'[集中报销汇报数据（202005）R.xlsx]5）输出表-汇总（工作时长）'!$C$123:$C$132</c:f>
              <c:numCache>
                <c:formatCode>General</c:formatCode>
                <c:ptCount val="9"/>
                <c:pt idx="0">
                  <c:v>3.56235555552878</c:v>
                </c:pt>
                <c:pt idx="1">
                  <c:v>1.23305555566913</c:v>
                </c:pt>
                <c:pt idx="2">
                  <c:v>2.92023148146108</c:v>
                </c:pt>
                <c:pt idx="3">
                  <c:v>2.32426767677746</c:v>
                </c:pt>
                <c:pt idx="4">
                  <c:v>3.77362373738751</c:v>
                </c:pt>
                <c:pt idx="5">
                  <c:v>1.47433006537304</c:v>
                </c:pt>
                <c:pt idx="6">
                  <c:v>0.852247474741572</c:v>
                </c:pt>
                <c:pt idx="7">
                  <c:v>7.05411616160365</c:v>
                </c:pt>
                <c:pt idx="8">
                  <c:v>2.77472222229699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'[集中报销汇报数据（202005）R.xlsx]5）输出表-汇总（工作时长）'!$D$121:$D$122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'[集中报销汇报数据（202005）R.xlsx]5）输出表-汇总（工作时长）'!$A$123:$A$132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'[集中报销汇报数据（202005）R.xlsx]5）输出表-汇总（工作时长）'!$D$123:$D$132</c:f>
              <c:numCache>
                <c:formatCode>General</c:formatCode>
                <c:ptCount val="9"/>
                <c:pt idx="0">
                  <c:v>7.58013593380592</c:v>
                </c:pt>
                <c:pt idx="1">
                  <c:v>8.24097222229466</c:v>
                </c:pt>
                <c:pt idx="2">
                  <c:v>2.95274853802249</c:v>
                </c:pt>
                <c:pt idx="3">
                  <c:v>8.75309722222737</c:v>
                </c:pt>
                <c:pt idx="4">
                  <c:v>18.0417992424204</c:v>
                </c:pt>
                <c:pt idx="5">
                  <c:v>10.287472222239</c:v>
                </c:pt>
                <c:pt idx="6">
                  <c:v>12.5335526315857</c:v>
                </c:pt>
                <c:pt idx="7">
                  <c:v>7.5103333333449</c:v>
                </c:pt>
                <c:pt idx="8">
                  <c:v>10.1063888889039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750562"/>
        <c:axId val="15468428"/>
      </c:barChart>
      <c:catAx>
        <c:axId val="82175056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468428"/>
        <c:crosses val="autoZero"/>
        <c:auto val="1"/>
        <c:lblAlgn val="ctr"/>
        <c:lblOffset val="100"/>
        <c:noMultiLvlLbl val="0"/>
      </c:catAx>
      <c:valAx>
        <c:axId val="15468428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2175056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9569357281974"/>
          <c:y val="0.028285523682455"/>
          <c:w val="0.625838563081584"/>
          <c:h val="0.04749833222148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2020年</a:t>
            </a:r>
            <a:r>
              <a:rPr lang="en-US" altLang="zh-CN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月各家稽核量、退回量与退回率</a:t>
            </a:r>
            <a:endParaRPr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'[集中报销汇报数据（202005）R.xlsx]退回分析'!$B$101</c:f>
              <c:strCache>
                <c:ptCount val="1"/>
                <c:pt idx="0">
                  <c:v>稽核流程数量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cap="none" spc="0" normalizeH="0" baseline="0">
                    <a:solidFill>
                      <a:schemeClr val="bg1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'[集中报销汇报数据（202005）R.xlsx]退回分析'!$C$100:$K$100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'[集中报销汇报数据（202005）R.xlsx]退回分析'!$C$101:$K$101</c:f>
              <c:numCache>
                <c:formatCode>General</c:formatCode>
                <c:ptCount val="9"/>
                <c:pt idx="0">
                  <c:v>92</c:v>
                </c:pt>
                <c:pt idx="1">
                  <c:v>2</c:v>
                </c:pt>
                <c:pt idx="2">
                  <c:v>19</c:v>
                </c:pt>
                <c:pt idx="3">
                  <c:v>20</c:v>
                </c:pt>
                <c:pt idx="4">
                  <c:v>44</c:v>
                </c:pt>
                <c:pt idx="5">
                  <c:v>40</c:v>
                </c:pt>
                <c:pt idx="6">
                  <c:v>19</c:v>
                </c:pt>
                <c:pt idx="7">
                  <c:v>30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'[集中报销汇报数据（202005）R.xlsx]退回分析'!$B$102</c:f>
              <c:strCache>
                <c:ptCount val="1"/>
                <c:pt idx="0">
                  <c:v>退回数量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'[集中报销汇报数据（202005）R.xlsx]退回分析'!$C$100:$K$100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'[集中报销汇报数据（202005）R.xlsx]退回分析'!$C$102:$K$102</c:f>
              <c:numCache>
                <c:formatCode>General</c:formatCode>
                <c:ptCount val="9"/>
                <c:pt idx="0">
                  <c:v>11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10</c:v>
                </c:pt>
                <c:pt idx="5">
                  <c:v>8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2068205"/>
        <c:axId val="347169511"/>
      </c:barChart>
      <c:scatterChart>
        <c:scatterStyle val="smooth"/>
        <c:varyColors val="0"/>
        <c:ser>
          <c:idx val="2"/>
          <c:order val="2"/>
          <c:tx>
            <c:strRef>
              <c:f>'[集中报销汇报数据（202005）R.xlsx]退回分析'!$B$103</c:f>
              <c:strCache>
                <c:ptCount val="1"/>
                <c:pt idx="0">
                  <c:v>退回率</c:v>
                </c:pt>
              </c:strCache>
            </c:strRef>
          </c:tx>
          <c:spPr>
            <a:ln w="28575" cap="rnd">
              <a:solidFill>
                <a:srgbClr val="80838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'[集中报销汇报数据（202005）R.xlsx]退回分析'!$C$100:$K$100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'[集中报销汇报数据（202005）R.xlsx]退回分析'!$C$103:$K$103</c:f>
              <c:numCache>
                <c:formatCode>0.00%</c:formatCode>
                <c:ptCount val="9"/>
                <c:pt idx="0">
                  <c:v>0.119565217391304</c:v>
                </c:pt>
                <c:pt idx="1">
                  <c:v>0.5</c:v>
                </c:pt>
                <c:pt idx="2">
                  <c:v>0.105263157894737</c:v>
                </c:pt>
                <c:pt idx="3">
                  <c:v>0.3</c:v>
                </c:pt>
                <c:pt idx="4">
                  <c:v>0.227272727272727</c:v>
                </c:pt>
                <c:pt idx="5">
                  <c:v>0.2</c:v>
                </c:pt>
                <c:pt idx="6">
                  <c:v>0.105263157894737</c:v>
                </c:pt>
                <c:pt idx="7">
                  <c:v>0</c:v>
                </c:pt>
                <c:pt idx="8">
                  <c:v>0.2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'[集中报销汇报数据（202005）R.xlsx]退回分析'!$B$104</c:f>
              <c:strCache>
                <c:ptCount val="1"/>
                <c:pt idx="0">
                  <c:v>4月平均退回率</c:v>
                </c:pt>
              </c:strCache>
            </c:strRef>
          </c:tx>
          <c:spPr>
            <a:ln w="28575" cap="rnd">
              <a:solidFill>
                <a:srgbClr val="D59B9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'[集中报销汇报数据（202005）R.xlsx]退回分析'!$C$100:$K$100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'[集中报销汇报数据（202005）R.xlsx]退回分析'!$C$104:$K$104</c:f>
              <c:numCache>
                <c:formatCode>0.00%</c:formatCode>
                <c:ptCount val="9"/>
                <c:pt idx="0">
                  <c:v>0.1513</c:v>
                </c:pt>
                <c:pt idx="1">
                  <c:v>0.1513</c:v>
                </c:pt>
                <c:pt idx="2">
                  <c:v>0.1513</c:v>
                </c:pt>
                <c:pt idx="3">
                  <c:v>0.1513</c:v>
                </c:pt>
                <c:pt idx="4">
                  <c:v>0.1513</c:v>
                </c:pt>
                <c:pt idx="5">
                  <c:v>0.1513</c:v>
                </c:pt>
                <c:pt idx="6">
                  <c:v>0.1513</c:v>
                </c:pt>
                <c:pt idx="7">
                  <c:v>0.1513</c:v>
                </c:pt>
                <c:pt idx="8">
                  <c:v>0.1513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'[集中报销汇报数据（202005）R.xlsx]退回分析'!$B$105</c:f>
              <c:strCache>
                <c:ptCount val="1"/>
                <c:pt idx="0">
                  <c:v>2019年平均退回率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'[集中报销汇报数据（202005）R.xlsx]退回分析'!$C$100:$K$100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'[集中报销汇报数据（202005）R.xlsx]退回分析'!$C$105:$K$105</c:f>
              <c:numCache>
                <c:formatCode>0.00%</c:formatCode>
                <c:ptCount val="9"/>
                <c:pt idx="0">
                  <c:v>0.1294</c:v>
                </c:pt>
                <c:pt idx="1">
                  <c:v>0.1294</c:v>
                </c:pt>
                <c:pt idx="2">
                  <c:v>0.1294</c:v>
                </c:pt>
                <c:pt idx="3">
                  <c:v>0.1294</c:v>
                </c:pt>
                <c:pt idx="4">
                  <c:v>0.1294</c:v>
                </c:pt>
                <c:pt idx="5">
                  <c:v>0.1294</c:v>
                </c:pt>
                <c:pt idx="6">
                  <c:v>0.1294</c:v>
                </c:pt>
                <c:pt idx="7">
                  <c:v>0.1294</c:v>
                </c:pt>
                <c:pt idx="8">
                  <c:v>0.1294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6252653"/>
        <c:axId val="359339906"/>
      </c:scatterChart>
      <c:catAx>
        <c:axId val="71206820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47169511"/>
        <c:crosses val="autoZero"/>
        <c:auto val="1"/>
        <c:lblAlgn val="ctr"/>
        <c:lblOffset val="100"/>
        <c:noMultiLvlLbl val="0"/>
      </c:catAx>
      <c:valAx>
        <c:axId val="347169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2068205"/>
        <c:crosses val="autoZero"/>
        <c:crossBetween val="between"/>
      </c:valAx>
      <c:valAx>
        <c:axId val="716252653"/>
        <c:scaling>
          <c:orientation val="minMax"/>
        </c:scaling>
        <c:delete val="1"/>
        <c:axPos val="t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59339906"/>
        <c:crosses val="max"/>
        <c:crossBetween val="midCat"/>
      </c:valAx>
      <c:valAx>
        <c:axId val="359339906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6252653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2020</a:t>
            </a:r>
            <a:r>
              <a:rPr altLang="en-US"/>
              <a:t>年</a:t>
            </a:r>
            <a:r>
              <a:rPr lang="en-US" altLang="zh-CN"/>
              <a:t>5</a:t>
            </a:r>
            <a:r>
              <a:rPr altLang="en-US"/>
              <a:t>月费用类别退回量</a:t>
            </a:r>
            <a:r>
              <a:rPr lang="en-US" altLang="zh-CN"/>
              <a:t>/</a:t>
            </a:r>
            <a:r>
              <a:rPr altLang="en-US"/>
              <a:t>率</a:t>
            </a:r>
            <a:endParaRPr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'[集中报销汇报数据（202005）R.xlsx]退回分析'!$N$52</c:f>
              <c:strCache>
                <c:ptCount val="1"/>
                <c:pt idx="0">
                  <c:v>稽核数量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cap="none" spc="0" normalizeH="0" baseline="0">
                    <a:solidFill>
                      <a:schemeClr val="bg1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'[集中报销汇报数据（202005）R.xlsx]退回分析'!$M$53:$M$61</c:f>
              <c:strCache>
                <c:ptCount val="9"/>
                <c:pt idx="0">
                  <c:v>费用-办公费</c:v>
                </c:pt>
                <c:pt idx="1">
                  <c:v>费用-差旅费</c:v>
                </c:pt>
                <c:pt idx="2">
                  <c:v>费用-非货币性福利</c:v>
                </c:pt>
                <c:pt idx="3">
                  <c:v>费用-工会经费</c:v>
                </c:pt>
                <c:pt idx="4">
                  <c:v>费用-业务招待费</c:v>
                </c:pt>
                <c:pt idx="5">
                  <c:v>费用-用车费</c:v>
                </c:pt>
                <c:pt idx="6">
                  <c:v>费用-职工福利</c:v>
                </c:pt>
                <c:pt idx="7">
                  <c:v>职工教育经费</c:v>
                </c:pt>
                <c:pt idx="8">
                  <c:v>研发支出-材料费</c:v>
                </c:pt>
              </c:strCache>
            </c:strRef>
          </c:cat>
          <c:val>
            <c:numRef>
              <c:f>'[集中报销汇报数据（202005）R.xlsx]退回分析'!$N$53:$N$61</c:f>
              <c:numCache>
                <c:formatCode>General</c:formatCode>
                <c:ptCount val="9"/>
                <c:pt idx="0">
                  <c:v>23</c:v>
                </c:pt>
                <c:pt idx="1">
                  <c:v>86</c:v>
                </c:pt>
                <c:pt idx="2">
                  <c:v>27</c:v>
                </c:pt>
                <c:pt idx="3">
                  <c:v>4</c:v>
                </c:pt>
                <c:pt idx="4">
                  <c:v>37</c:v>
                </c:pt>
                <c:pt idx="5">
                  <c:v>25</c:v>
                </c:pt>
                <c:pt idx="6">
                  <c:v>18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'[集中报销汇报数据（202005）R.xlsx]退回分析'!$O$52</c:f>
              <c:strCache>
                <c:ptCount val="1"/>
                <c:pt idx="0">
                  <c:v>退回数量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'[集中报销汇报数据（202005）R.xlsx]退回分析'!$M$53:$M$61</c:f>
              <c:strCache>
                <c:ptCount val="9"/>
                <c:pt idx="0">
                  <c:v>费用-办公费</c:v>
                </c:pt>
                <c:pt idx="1">
                  <c:v>费用-差旅费</c:v>
                </c:pt>
                <c:pt idx="2">
                  <c:v>费用-非货币性福利</c:v>
                </c:pt>
                <c:pt idx="3">
                  <c:v>费用-工会经费</c:v>
                </c:pt>
                <c:pt idx="4">
                  <c:v>费用-业务招待费</c:v>
                </c:pt>
                <c:pt idx="5">
                  <c:v>费用-用车费</c:v>
                </c:pt>
                <c:pt idx="6">
                  <c:v>费用-职工福利</c:v>
                </c:pt>
                <c:pt idx="7">
                  <c:v>职工教育经费</c:v>
                </c:pt>
                <c:pt idx="8">
                  <c:v>研发支出-材料费</c:v>
                </c:pt>
              </c:strCache>
            </c:strRef>
          </c:cat>
          <c:val>
            <c:numRef>
              <c:f>'[集中报销汇报数据（202005）R.xlsx]退回分析'!$O$53:$O$61</c:f>
              <c:numCache>
                <c:formatCode>General</c:formatCode>
                <c:ptCount val="9"/>
                <c:pt idx="0">
                  <c:v>1</c:v>
                </c:pt>
                <c:pt idx="1">
                  <c:v>18</c:v>
                </c:pt>
                <c:pt idx="2">
                  <c:v>1</c:v>
                </c:pt>
                <c:pt idx="3">
                  <c:v>2</c:v>
                </c:pt>
                <c:pt idx="4">
                  <c:v>8</c:v>
                </c:pt>
                <c:pt idx="5">
                  <c:v>1</c:v>
                </c:pt>
                <c:pt idx="6">
                  <c:v>7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8105316"/>
        <c:axId val="785041678"/>
      </c:barChart>
      <c:lineChart>
        <c:grouping val="standard"/>
        <c:varyColors val="0"/>
        <c:ser>
          <c:idx val="2"/>
          <c:order val="2"/>
          <c:tx>
            <c:strRef>
              <c:f>'[集中报销汇报数据（202005）R.xlsx]退回分析'!$P$52</c:f>
              <c:strCache>
                <c:ptCount val="1"/>
                <c:pt idx="0">
                  <c:v>退回率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</c:dLbl>
            <c:dLbl>
              <c:idx val="8"/>
              <c:layout>
                <c:manualLayout>
                  <c:x val="-0.0479168875225273"/>
                  <c:y val="-0.03979695431472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'[集中报销汇报数据（202005）R.xlsx]退回分析'!$M$53:$M$61</c:f>
              <c:strCache>
                <c:ptCount val="9"/>
                <c:pt idx="0">
                  <c:v>费用-办公费</c:v>
                </c:pt>
                <c:pt idx="1">
                  <c:v>费用-差旅费</c:v>
                </c:pt>
                <c:pt idx="2">
                  <c:v>费用-非货币性福利</c:v>
                </c:pt>
                <c:pt idx="3">
                  <c:v>费用-工会经费</c:v>
                </c:pt>
                <c:pt idx="4">
                  <c:v>费用-业务招待费</c:v>
                </c:pt>
                <c:pt idx="5">
                  <c:v>费用-用车费</c:v>
                </c:pt>
                <c:pt idx="6">
                  <c:v>费用-职工福利</c:v>
                </c:pt>
                <c:pt idx="7">
                  <c:v>职工教育经费</c:v>
                </c:pt>
                <c:pt idx="8">
                  <c:v>研发支出-材料费</c:v>
                </c:pt>
              </c:strCache>
            </c:strRef>
          </c:cat>
          <c:val>
            <c:numRef>
              <c:f>'[集中报销汇报数据（202005）R.xlsx]退回分析'!$P$53:$P$61</c:f>
              <c:numCache>
                <c:formatCode>0.00%</c:formatCode>
                <c:ptCount val="9"/>
                <c:pt idx="0">
                  <c:v>0.0434782608695652</c:v>
                </c:pt>
                <c:pt idx="1">
                  <c:v>0.209302325581395</c:v>
                </c:pt>
                <c:pt idx="2">
                  <c:v>0.037037037037037</c:v>
                </c:pt>
                <c:pt idx="3">
                  <c:v>0.5</c:v>
                </c:pt>
                <c:pt idx="4">
                  <c:v>0.216216216216216</c:v>
                </c:pt>
                <c:pt idx="5">
                  <c:v>0.04</c:v>
                </c:pt>
                <c:pt idx="6">
                  <c:v>0.388888888888889</c:v>
                </c:pt>
                <c:pt idx="7">
                  <c:v>0.4</c:v>
                </c:pt>
                <c:pt idx="8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795832456"/>
        <c:axId val="634231830"/>
      </c:lineChart>
      <c:catAx>
        <c:axId val="6581053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85041678"/>
        <c:crosses val="autoZero"/>
        <c:auto val="1"/>
        <c:lblAlgn val="ctr"/>
        <c:lblOffset val="100"/>
        <c:noMultiLvlLbl val="0"/>
      </c:catAx>
      <c:valAx>
        <c:axId val="78504167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58105316"/>
        <c:crosses val="autoZero"/>
        <c:crossBetween val="between"/>
      </c:valAx>
      <c:catAx>
        <c:axId val="795832456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34231830"/>
        <c:crosses val="autoZero"/>
        <c:auto val="1"/>
        <c:lblAlgn val="ctr"/>
        <c:lblOffset val="100"/>
        <c:noMultiLvlLbl val="0"/>
      </c:catAx>
      <c:valAx>
        <c:axId val="634231830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9583245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[集中报销汇报数据（202005）R.xlsx]6）退回数据分析!数据透视表23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2020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月退回原因汇总</a:t>
            </a:r>
            <a:endParaRPr lang="zh-CN" altLang="en-US"/>
          </a:p>
        </c:rich>
      </c:tx>
      <c:layout>
        <c:manualLayout>
          <c:xMode val="edge"/>
          <c:yMode val="edge"/>
          <c:x val="0.307326594391635"/>
          <c:y val="0.0060532687651331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96034893765828"/>
          <c:y val="0.121872477804681"/>
          <c:w val="0.841289981413795"/>
          <c:h val="0.538216303470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'[集中报销汇报数据（202005）R.xlsx]6）退回数据分析'!$B$64</c:f>
              <c:strCache>
                <c:ptCount val="1"/>
                <c:pt idx="0">
                  <c:v>汇总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1415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D0C4A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'[集中报销汇报数据（202005）R.xlsx]6）退回数据分析'!$A$65:$A$79</c:f>
              <c:strCache>
                <c:ptCount val="14"/>
                <c:pt idx="0">
                  <c:v>发票不合规</c:v>
                </c:pt>
                <c:pt idx="1">
                  <c:v>报销金额超标</c:v>
                </c:pt>
                <c:pt idx="2">
                  <c:v>发票明细行填写错误</c:v>
                </c:pt>
                <c:pt idx="3">
                  <c:v>业务申请与发票不符</c:v>
                </c:pt>
                <c:pt idx="4">
                  <c:v>报销科目有误</c:v>
                </c:pt>
                <c:pt idx="5">
                  <c:v>出差起止时间填写错误</c:v>
                </c:pt>
                <c:pt idx="6">
                  <c:v>附件不全</c:v>
                </c:pt>
                <c:pt idx="7">
                  <c:v>补助领取重复</c:v>
                </c:pt>
                <c:pt idx="8">
                  <c:v>成本中心填写错误</c:v>
                </c:pt>
                <c:pt idx="9">
                  <c:v>流程基础信息填写错误</c:v>
                </c:pt>
                <c:pt idx="10">
                  <c:v>开票日期与申请不符</c:v>
                </c:pt>
                <c:pt idx="11">
                  <c:v>跨年发票不予报销</c:v>
                </c:pt>
                <c:pt idx="12">
                  <c:v>收款人信息错误</c:v>
                </c:pt>
                <c:pt idx="13">
                  <c:v>业务范围选择错误</c:v>
                </c:pt>
              </c:strCache>
            </c:strRef>
          </c:cat>
          <c:val>
            <c:numRef>
              <c:f>'[集中报销汇报数据（202005）R.xlsx]6）退回数据分析'!$B$65:$B$79</c:f>
              <c:numCache>
                <c:formatCode>General</c:formatCode>
                <c:ptCount val="14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57297904"/>
        <c:axId val="-1357295728"/>
      </c:barChart>
      <c:catAx>
        <c:axId val="-135729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57295728"/>
        <c:crosses val="autoZero"/>
        <c:auto val="1"/>
        <c:lblAlgn val="ctr"/>
        <c:lblOffset val="100"/>
        <c:noMultiLvlLbl val="0"/>
      </c:catAx>
      <c:valAx>
        <c:axId val="-135729572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57297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[集中报销汇报数据（202005）R.xlsx]2020年数据!数据透视表14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822633744855967"/>
          <c:y val="0.154000846740051"/>
          <c:w val="0.870720164609053"/>
          <c:h val="0.757768839966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'[集中报销汇报数据（202005）R.xlsx]2020年数据'!$B$438:$B$439</c:f>
              <c:strCache>
                <c:ptCount val="1"/>
                <c:pt idx="0">
                  <c:v>黄晓林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'[集中报销汇报数据（202005）R.xlsx]2020年数据'!$A$440:$A$445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'[集中报销汇报数据（202005）R.xlsx]2020年数据'!$B$440:$B$445</c:f>
              <c:numCache>
                <c:formatCode>General</c:formatCode>
                <c:ptCount val="5"/>
                <c:pt idx="0">
                  <c:v>156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'[集中报销汇报数据（202005）R.xlsx]2020年数据'!$C$438:$C$439</c:f>
              <c:strCache>
                <c:ptCount val="1"/>
                <c:pt idx="0">
                  <c:v>杨丽华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'[集中报销汇报数据（202005）R.xlsx]2020年数据'!$A$440:$A$445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'[集中报销汇报数据（202005）R.xlsx]2020年数据'!$C$440:$C$445</c:f>
              <c:numCache>
                <c:formatCode>General</c:formatCode>
                <c:ptCount val="5"/>
                <c:pt idx="0">
                  <c:v>43</c:v>
                </c:pt>
                <c:pt idx="1">
                  <c:v>41</c:v>
                </c:pt>
                <c:pt idx="2">
                  <c:v>30</c:v>
                </c:pt>
                <c:pt idx="3">
                  <c:v>34</c:v>
                </c:pt>
                <c:pt idx="4">
                  <c:v>118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'[集中报销汇报数据（202005）R.xlsx]2020年数据'!$D$438:$D$439</c:f>
              <c:strCache>
                <c:ptCount val="1"/>
                <c:pt idx="0">
                  <c:v>张蓉蓉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'[集中报销汇报数据（202005）R.xlsx]2020年数据'!$A$440:$A$445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'[集中报销汇报数据（202005）R.xlsx]2020年数据'!$D$440:$D$445</c:f>
              <c:numCache>
                <c:formatCode>General</c:formatCode>
                <c:ptCount val="5"/>
                <c:pt idx="0">
                  <c:v>58</c:v>
                </c:pt>
                <c:pt idx="1">
                  <c:v>78</c:v>
                </c:pt>
                <c:pt idx="2">
                  <c:v>111</c:v>
                </c:pt>
                <c:pt idx="3">
                  <c:v>89</c:v>
                </c:pt>
                <c:pt idx="4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664785"/>
        <c:axId val="604712006"/>
      </c:barChart>
      <c:catAx>
        <c:axId val="49066478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04712006"/>
        <c:crosses val="autoZero"/>
        <c:auto val="1"/>
        <c:lblAlgn val="ctr"/>
        <c:lblOffset val="100"/>
        <c:noMultiLvlLbl val="0"/>
      </c:catAx>
      <c:valAx>
        <c:axId val="60471200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9066478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8251028806584"/>
          <c:y val="0.0983276883996613"/>
          <c:w val="0.466975308641975"/>
          <c:h val="0.044453852667231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[集中报销汇报数据（202005）R.xlsx]2020年数据!数据透视表15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567793914979328"/>
          <c:y val="0.151985246257323"/>
          <c:w val="0.899862185942966"/>
          <c:h val="0.7600781080494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'[集中报销汇报数据（202005）R.xlsx]2020年数据'!$B$463:$B$464</c:f>
              <c:strCache>
                <c:ptCount val="1"/>
                <c:pt idx="0">
                  <c:v>杨丽华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'[集中报销汇报数据（202005）R.xlsx]2020年数据'!$A$465:$A$470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'[集中报销汇报数据（202005）R.xlsx]2020年数据'!$B$465:$B$470</c:f>
              <c:numCache>
                <c:formatCode>General</c:formatCode>
                <c:ptCount val="5"/>
                <c:pt idx="0">
                  <c:v>58</c:v>
                </c:pt>
                <c:pt idx="1">
                  <c:v>78</c:v>
                </c:pt>
                <c:pt idx="2">
                  <c:v>111</c:v>
                </c:pt>
                <c:pt idx="3">
                  <c:v>89</c:v>
                </c:pt>
                <c:pt idx="4">
                  <c:v>153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'[集中报销汇报数据（202005）R.xlsx]2020年数据'!$C$463:$C$464</c:f>
              <c:strCache>
                <c:ptCount val="1"/>
                <c:pt idx="0">
                  <c:v>张蓉蓉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'[集中报销汇报数据（202005）R.xlsx]2020年数据'!$A$465:$A$470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'[集中报销汇报数据（202005）R.xlsx]2020年数据'!$C$465:$C$470</c:f>
              <c:numCache>
                <c:formatCode>General</c:formatCode>
                <c:ptCount val="5"/>
                <c:pt idx="0">
                  <c:v>195</c:v>
                </c:pt>
                <c:pt idx="1">
                  <c:v>41</c:v>
                </c:pt>
                <c:pt idx="2">
                  <c:v>30</c:v>
                </c:pt>
                <c:pt idx="3">
                  <c:v>32</c:v>
                </c:pt>
                <c:pt idx="4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7777762"/>
        <c:axId val="176465454"/>
      </c:barChart>
      <c:catAx>
        <c:axId val="69777776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6465454"/>
        <c:crosses val="autoZero"/>
        <c:auto val="1"/>
        <c:lblAlgn val="ctr"/>
        <c:lblOffset val="100"/>
        <c:noMultiLvlLbl val="0"/>
      </c:catAx>
      <c:valAx>
        <c:axId val="17646545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777776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1708894307219"/>
          <c:y val="0.0975265784334997"/>
          <c:w val="0.277642319516591"/>
          <c:h val="0.039162508136255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[集中报销汇报数据（202005）R.xlsx]2020年数据!数据透视表9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806136106249356"/>
          <c:y val="0.134310912761662"/>
          <c:w val="0.896633377947081"/>
          <c:h val="0.806821804271597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'[集中报销汇报数据（202005）R.xlsx]2020年数据'!$B$360:$B$361</c:f>
              <c:strCache>
                <c:ptCount val="1"/>
                <c:pt idx="0">
                  <c:v>黄晓林</c:v>
                </c:pt>
              </c:strCache>
            </c:strRef>
          </c:tx>
          <c:spPr>
            <a:ln w="19050" cap="rnd" cmpd="sng" algn="ctr">
              <a:solidFill>
                <a:srgbClr val="D0C4A2"/>
              </a:solidFill>
              <a:prstDash val="solid"/>
              <a:round/>
            </a:ln>
          </c:spPr>
          <c:marker>
            <c:spPr>
              <a:solidFill>
                <a:srgbClr val="D0C4A2"/>
              </a:solidFill>
              <a:ln w="6350" cap="flat" cmpd="sng" algn="ctr">
                <a:solidFill>
                  <a:srgbClr val="D0C4A2"/>
                </a:solidFill>
                <a:prstDash val="solid"/>
                <a:round/>
              </a:ln>
            </c:spPr>
          </c:marker>
          <c:dLbls>
            <c:delete val="1"/>
          </c:dLbls>
          <c:cat>
            <c:strRef>
              <c:f>'[集中报销汇报数据（202005）R.xlsx]2020年数据'!$A$362:$A$367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'[集中报销汇报数据（202005）R.xlsx]2020年数据'!$B$362:$B$367</c:f>
              <c:numCache>
                <c:formatCode>0.00_ </c:formatCode>
                <c:ptCount val="5"/>
                <c:pt idx="0">
                  <c:v>16.9746790122192</c:v>
                </c:pt>
                <c:pt idx="1">
                  <c:v>3.50750000041444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'[集中报销汇报数据（202005）R.xlsx]2020年数据'!$C$360:$C$361</c:f>
              <c:strCache>
                <c:ptCount val="1"/>
                <c:pt idx="0">
                  <c:v>杨丽华</c:v>
                </c:pt>
              </c:strCache>
            </c:strRef>
          </c:tx>
          <c:spPr>
            <a:ln w="19050" cap="rnd" cmpd="sng" algn="ctr">
              <a:solidFill>
                <a:srgbClr val="808382"/>
              </a:solidFill>
              <a:prstDash val="solid"/>
              <a:round/>
            </a:ln>
          </c:spPr>
          <c:marker>
            <c:spPr>
              <a:solidFill>
                <a:srgbClr val="808382"/>
              </a:solidFill>
              <a:ln w="6350" cap="flat" cmpd="sng" algn="ctr">
                <a:solidFill>
                  <a:srgbClr val="808382"/>
                </a:solidFill>
                <a:prstDash val="solid"/>
                <a:round/>
              </a:ln>
            </c:spPr>
          </c:marker>
          <c:dLbls>
            <c:delete val="1"/>
          </c:dLbls>
          <c:cat>
            <c:strRef>
              <c:f>'[集中报销汇报数据（202005）R.xlsx]2020年数据'!$A$362:$A$367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'[集中报销汇报数据（202005）R.xlsx]2020年数据'!$C$362:$C$367</c:f>
              <c:numCache>
                <c:formatCode>0.00_ </c:formatCode>
                <c:ptCount val="5"/>
                <c:pt idx="0">
                  <c:v>10.8720652174911</c:v>
                </c:pt>
                <c:pt idx="1">
                  <c:v>11.5649645391881</c:v>
                </c:pt>
                <c:pt idx="2">
                  <c:v>7.63639660501697</c:v>
                </c:pt>
                <c:pt idx="3">
                  <c:v>12.4516250000088</c:v>
                </c:pt>
                <c:pt idx="4">
                  <c:v>11.1200981620639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'[集中报销汇报数据（202005）R.xlsx]2020年数据'!$D$360:$D$361</c:f>
              <c:strCache>
                <c:ptCount val="1"/>
                <c:pt idx="0">
                  <c:v>张蓉蓉</c:v>
                </c:pt>
              </c:strCache>
            </c:strRef>
          </c:tx>
          <c:spPr>
            <a:ln w="19050" cap="rnd" cmpd="sng" algn="ctr">
              <a:solidFill>
                <a:srgbClr val="CC1415"/>
              </a:solidFill>
              <a:prstDash val="solid"/>
              <a:round/>
            </a:ln>
          </c:spPr>
          <c:marker>
            <c:spPr>
              <a:solidFill>
                <a:srgbClr val="CC1415"/>
              </a:solidFill>
              <a:ln w="6350" cap="flat" cmpd="sng" algn="ctr">
                <a:solidFill>
                  <a:srgbClr val="CC1415"/>
                </a:solidFill>
                <a:prstDash val="solid"/>
                <a:round/>
              </a:ln>
            </c:spPr>
          </c:marker>
          <c:dLbls>
            <c:delete val="1"/>
          </c:dLbls>
          <c:cat>
            <c:strRef>
              <c:f>'[集中报销汇报数据（202005）R.xlsx]2020年数据'!$A$362:$A$367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'[集中报销汇报数据（202005）R.xlsx]2020年数据'!$D$362:$D$367</c:f>
              <c:numCache>
                <c:formatCode>0.00_ </c:formatCode>
                <c:ptCount val="5"/>
                <c:pt idx="0">
                  <c:v>20.592134259353</c:v>
                </c:pt>
                <c:pt idx="1">
                  <c:v>9.31080212234193</c:v>
                </c:pt>
                <c:pt idx="2">
                  <c:v>13.6729278673823</c:v>
                </c:pt>
                <c:pt idx="3">
                  <c:v>14.3972114347339</c:v>
                </c:pt>
                <c:pt idx="4">
                  <c:v>11.0555291744157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-1392418528"/>
        <c:axId val="-1392416352"/>
      </c:lineChart>
      <c:catAx>
        <c:axId val="-139241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6352"/>
        <c:crosses val="autoZero"/>
        <c:auto val="1"/>
        <c:lblAlgn val="ctr"/>
        <c:lblOffset val="100"/>
        <c:noMultiLvlLbl val="0"/>
      </c:catAx>
      <c:valAx>
        <c:axId val="-13924163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  <a:alpha val="41000"/>
                </a:schemeClr>
              </a:solidFill>
              <a:prstDash val="solid"/>
              <a:round/>
            </a:ln>
          </c:spPr>
        </c:majorGridlines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8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6239061052198"/>
          <c:y val="0.09446392519392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2020年</a:t>
            </a:r>
            <a:r>
              <a:rPr lang="en-US" altLang="zh-CN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-5</a:t>
            </a:r>
            <a:r>
              <a:rPr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月各公司平均归档耗时（天）</a:t>
            </a:r>
            <a:endParaRPr alt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26024696734961"/>
          <c:y val="0.018969057863189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'[集中报销汇报数据（202005）R.xlsx]2020年数据'!$D$79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'[集中报销汇报数据（202005）R.xlsx]2020年数据'!$A$80:$A$88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'[集中报销汇报数据（202005）R.xlsx]2020年数据'!$D$80:$D$88</c:f>
              <c:numCache>
                <c:formatCode>0.00_ </c:formatCode>
                <c:ptCount val="9"/>
                <c:pt idx="0">
                  <c:v>6.11346659886043</c:v>
                </c:pt>
                <c:pt idx="1">
                  <c:v>8.77784722222351</c:v>
                </c:pt>
                <c:pt idx="2">
                  <c:v>5.92032346073373</c:v>
                </c:pt>
                <c:pt idx="3">
                  <c:v>6.56492283950745</c:v>
                </c:pt>
                <c:pt idx="4">
                  <c:v>5.22003371763264</c:v>
                </c:pt>
                <c:pt idx="5">
                  <c:v>4.12318809713575</c:v>
                </c:pt>
                <c:pt idx="6">
                  <c:v>5.64837312088593</c:v>
                </c:pt>
                <c:pt idx="7">
                  <c:v>3.07919097222208</c:v>
                </c:pt>
                <c:pt idx="8">
                  <c:v>8.77863425925898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'[集中报销汇报数据（202005）R.xlsx]2020年数据'!$E$79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'[集中报销汇报数据（202005）R.xlsx]2020年数据'!$A$80:$A$88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'[集中报销汇报数据（202005）R.xlsx]2020年数据'!$E$80:$E$88</c:f>
              <c:numCache>
                <c:formatCode>0.00_ </c:formatCode>
                <c:ptCount val="9"/>
                <c:pt idx="0">
                  <c:v>5.91202231432265</c:v>
                </c:pt>
                <c:pt idx="1">
                  <c:v>5.65412037037459</c:v>
                </c:pt>
                <c:pt idx="2">
                  <c:v>6.18043582092254</c:v>
                </c:pt>
                <c:pt idx="3">
                  <c:v>7.08646733652371</c:v>
                </c:pt>
                <c:pt idx="4">
                  <c:v>4.67264564326971</c:v>
                </c:pt>
                <c:pt idx="5">
                  <c:v>3.48142053810725</c:v>
                </c:pt>
                <c:pt idx="6">
                  <c:v>4.01440234187215</c:v>
                </c:pt>
                <c:pt idx="7">
                  <c:v>3.50817838687752</c:v>
                </c:pt>
                <c:pt idx="8">
                  <c:v>9.49303819445049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'[集中报销汇报数据（202005）R.xlsx]2020年数据'!$F$79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'[集中报销汇报数据（202005）R.xlsx]2020年数据'!$A$80:$A$88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'[集中报销汇报数据（202005）R.xlsx]2020年数据'!$F$80:$F$88</c:f>
              <c:numCache>
                <c:formatCode>0.00_ </c:formatCode>
                <c:ptCount val="9"/>
                <c:pt idx="0">
                  <c:v>4.52579300112674</c:v>
                </c:pt>
                <c:pt idx="1">
                  <c:v>8.91152970679167</c:v>
                </c:pt>
                <c:pt idx="2">
                  <c:v>4.19160804838359</c:v>
                </c:pt>
                <c:pt idx="3">
                  <c:v>6.81564274785353</c:v>
                </c:pt>
                <c:pt idx="4">
                  <c:v>7.43993981294173</c:v>
                </c:pt>
                <c:pt idx="5">
                  <c:v>4.44937076812892</c:v>
                </c:pt>
                <c:pt idx="6">
                  <c:v>3.72723184010575</c:v>
                </c:pt>
                <c:pt idx="7">
                  <c:v>2.19574512480743</c:v>
                </c:pt>
                <c:pt idx="8">
                  <c:v>5.36610821759197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906487"/>
        <c:axId val="845174826"/>
      </c:barChart>
      <c:lineChart>
        <c:grouping val="standard"/>
        <c:varyColors val="0"/>
        <c:ser>
          <c:idx val="0"/>
          <c:order val="0"/>
          <c:tx>
            <c:strRef>
              <c:f>'[集中报销汇报数据（202005）R.xlsx]2020年数据'!$B$79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rgbClr val="D59B9A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'[集中报销汇报数据（202005）R.xlsx]2020年数据'!$A$80:$A$88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'[集中报销汇报数据（202005）R.xlsx]2020年数据'!$B$80:$B$88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'[集中报销汇报数据（202005）R.xlsx]2020年数据'!$C$79</c:f>
              <c:strCache>
                <c:ptCount val="1"/>
                <c:pt idx="0">
                  <c:v>2019全公司平均值</c:v>
                </c:pt>
              </c:strCache>
            </c:strRef>
          </c:tx>
          <c:spPr>
            <a:ln w="19050" cap="rnd">
              <a:solidFill>
                <a:srgbClr val="80838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'[集中报销汇报数据（202005）R.xlsx]2020年数据'!$A$80:$A$88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'[集中报销汇报数据（202005）R.xlsx]2020年数据'!$C$80:$C$88</c:f>
              <c:numCache>
                <c:formatCode>General</c:formatCode>
                <c:ptCount val="9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>
                  <c:v>4.3</c:v>
                </c:pt>
                <c:pt idx="5">
                  <c:v>4.3</c:v>
                </c:pt>
                <c:pt idx="6">
                  <c:v>4.3</c:v>
                </c:pt>
                <c:pt idx="7">
                  <c:v>4.3</c:v>
                </c:pt>
                <c:pt idx="8">
                  <c:v>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90906487"/>
        <c:axId val="845174826"/>
      </c:lineChart>
      <c:catAx>
        <c:axId val="59090648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45174826"/>
        <c:crosses val="autoZero"/>
        <c:auto val="1"/>
        <c:lblAlgn val="ctr"/>
        <c:lblOffset val="100"/>
        <c:noMultiLvlLbl val="0"/>
      </c:catAx>
      <c:valAx>
        <c:axId val="84517482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90906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[集中报销汇报数据（202005）R.xlsx]2020年数据!数据透视表10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832536901348625"/>
          <c:y val="0.131123153756243"/>
          <c:w val="0.893384304980355"/>
          <c:h val="0.808415683774307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'[集中报销汇报数据（202005）R.xlsx]2020年数据'!$B$389:$B$390</c:f>
              <c:strCache>
                <c:ptCount val="1"/>
                <c:pt idx="0">
                  <c:v>杨丽华</c:v>
                </c:pt>
              </c:strCache>
            </c:strRef>
          </c:tx>
          <c:spPr>
            <a:ln w="19050" cap="rnd" cmpd="sng" algn="ctr">
              <a:solidFill>
                <a:srgbClr val="808382"/>
              </a:solidFill>
              <a:prstDash val="solid"/>
              <a:round/>
            </a:ln>
          </c:spPr>
          <c:marker>
            <c:spPr>
              <a:solidFill>
                <a:srgbClr val="808382"/>
              </a:solidFill>
              <a:ln w="6350" cap="flat" cmpd="sng" algn="ctr">
                <a:solidFill>
                  <a:srgbClr val="808382"/>
                </a:solidFill>
                <a:prstDash val="solid"/>
                <a:round/>
              </a:ln>
            </c:spPr>
          </c:marker>
          <c:dLbls>
            <c:delete val="1"/>
          </c:dLbls>
          <c:cat>
            <c:strRef>
              <c:f>'[集中报销汇报数据（202005）R.xlsx]2020年数据'!$A$391:$A$396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'[集中报销汇报数据（202005）R.xlsx]2020年数据'!$B$391:$B$396</c:f>
              <c:numCache>
                <c:formatCode>0.00_ </c:formatCode>
                <c:ptCount val="5"/>
                <c:pt idx="0">
                  <c:v>7.27310823761268</c:v>
                </c:pt>
                <c:pt idx="1">
                  <c:v>5.06735042729549</c:v>
                </c:pt>
                <c:pt idx="2">
                  <c:v>9.12809309307832</c:v>
                </c:pt>
                <c:pt idx="3">
                  <c:v>2.76049313359054</c:v>
                </c:pt>
                <c:pt idx="4">
                  <c:v>12.0512908496803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'[集中报销汇报数据（202005）R.xlsx]2020年数据'!$C$389:$C$390</c:f>
              <c:strCache>
                <c:ptCount val="1"/>
                <c:pt idx="0">
                  <c:v>张蓉蓉</c:v>
                </c:pt>
              </c:strCache>
            </c:strRef>
          </c:tx>
          <c:spPr>
            <a:ln w="19050" cap="rnd" cmpd="sng" algn="ctr">
              <a:solidFill>
                <a:srgbClr val="CC1415"/>
              </a:solidFill>
              <a:prstDash val="solid"/>
              <a:round/>
            </a:ln>
          </c:spPr>
          <c:marker>
            <c:spPr>
              <a:solidFill>
                <a:srgbClr val="CC1415"/>
              </a:solidFill>
              <a:ln w="6350" cap="flat" cmpd="sng" algn="ctr">
                <a:solidFill>
                  <a:srgbClr val="CC1415"/>
                </a:solidFill>
                <a:prstDash val="solid"/>
                <a:round/>
              </a:ln>
            </c:spPr>
          </c:marker>
          <c:dLbls>
            <c:delete val="1"/>
          </c:dLbls>
          <c:cat>
            <c:strRef>
              <c:f>'[集中报销汇报数据（202005）R.xlsx]2020年数据'!$A$391:$A$396</c:f>
              <c:strCache>
                <c:ptCount val="5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</c:strCache>
            </c:strRef>
          </c:cat>
          <c:val>
            <c:numRef>
              <c:f>'[集中报销汇报数据（202005）R.xlsx]2020年数据'!$C$391:$C$396</c:f>
              <c:numCache>
                <c:formatCode>0.00_ </c:formatCode>
                <c:ptCount val="5"/>
                <c:pt idx="0">
                  <c:v>8.90028911577722</c:v>
                </c:pt>
                <c:pt idx="1">
                  <c:v>3.01231707319214</c:v>
                </c:pt>
                <c:pt idx="2">
                  <c:v>3.61647222228348</c:v>
                </c:pt>
                <c:pt idx="3">
                  <c:v>3.43202861951431</c:v>
                </c:pt>
                <c:pt idx="4">
                  <c:v>6.98893557423374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-1392417984"/>
        <c:axId val="-1392408192"/>
      </c:lineChart>
      <c:catAx>
        <c:axId val="-139241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08192"/>
        <c:crosses val="autoZero"/>
        <c:auto val="1"/>
        <c:lblAlgn val="ctr"/>
        <c:lblOffset val="100"/>
        <c:noMultiLvlLbl val="0"/>
      </c:catAx>
      <c:valAx>
        <c:axId val="-1392408192"/>
        <c:scaling>
          <c:orientation val="minMax"/>
          <c:max val="25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  <a:alpha val="47000"/>
                </a:schemeClr>
              </a:solidFill>
              <a:prstDash val="solid"/>
              <a:round/>
            </a:ln>
          </c:spPr>
        </c:majorGridlines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92417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8217054263566"/>
          <c:y val="0.089682286685793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1774204774831"/>
          <c:y val="0.198425260832346"/>
          <c:w val="0.930813670216468"/>
          <c:h val="0.70568199411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'[集中报销汇报数据（202005）R.xlsx]2020年数据'!$S$44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'[集中报销汇报数据（202005）R.xlsx]2020年数据'!$R$45:$R$53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'[集中报销汇报数据（202005）R.xlsx]2020年数据'!$S$45:$S$53</c:f>
              <c:numCache>
                <c:formatCode>0.00_ </c:formatCode>
                <c:ptCount val="9"/>
                <c:pt idx="0">
                  <c:v>4.52579300112674</c:v>
                </c:pt>
                <c:pt idx="1">
                  <c:v>8.91152970679167</c:v>
                </c:pt>
                <c:pt idx="2">
                  <c:v>4.19160804838359</c:v>
                </c:pt>
                <c:pt idx="3">
                  <c:v>6.81564274785353</c:v>
                </c:pt>
                <c:pt idx="4">
                  <c:v>7.43993981294173</c:v>
                </c:pt>
                <c:pt idx="5">
                  <c:v>4.44937076812892</c:v>
                </c:pt>
                <c:pt idx="6">
                  <c:v>3.72723184010575</c:v>
                </c:pt>
                <c:pt idx="7">
                  <c:v>2.19574512480743</c:v>
                </c:pt>
                <c:pt idx="8">
                  <c:v>5.36610821759197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73922976"/>
        <c:axId val="-1373930592"/>
      </c:barChart>
      <c:lineChart>
        <c:grouping val="standard"/>
        <c:varyColors val="0"/>
        <c:ser>
          <c:idx val="1"/>
          <c:order val="1"/>
          <c:tx>
            <c:strRef>
              <c:f>'[集中报销汇报数据（202005）R.xlsx]2020年数据'!$T$44</c:f>
              <c:strCache>
                <c:ptCount val="1"/>
                <c:pt idx="0">
                  <c:v>2019各公司平均值</c:v>
                </c:pt>
              </c:strCache>
            </c:strRef>
          </c:tx>
          <c:spPr>
            <a:ln w="28575" cap="rnd" cmpd="sng" algn="ctr">
              <a:solidFill>
                <a:srgbClr val="BCBCBD"/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strRef>
              <c:f>'[集中报销汇报数据（202005）R.xlsx]2020年数据'!$R$45:$R$53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'[集中报销汇报数据（202005）R.xlsx]2020年数据'!$T$45:$T$53</c:f>
              <c:numCache>
                <c:formatCode>0.00_ </c:formatCode>
                <c:ptCount val="9"/>
                <c:pt idx="0">
                  <c:v>4.01922437012031</c:v>
                </c:pt>
                <c:pt idx="1">
                  <c:v>4.15168529297911</c:v>
                </c:pt>
                <c:pt idx="2">
                  <c:v>4.60008989052073</c:v>
                </c:pt>
                <c:pt idx="3">
                  <c:v>4.07871446510943</c:v>
                </c:pt>
                <c:pt idx="4">
                  <c:v>5.48225605100802</c:v>
                </c:pt>
                <c:pt idx="5">
                  <c:v>3.02248517719995</c:v>
                </c:pt>
                <c:pt idx="6">
                  <c:v>4.38626299358652</c:v>
                </c:pt>
                <c:pt idx="7">
                  <c:v>4.69773104321316</c:v>
                </c:pt>
                <c:pt idx="8">
                  <c:v>5.51835639306581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'[集中报销汇报数据（202005）R.xlsx]2020年数据'!$U$44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 cmpd="sng" algn="ctr">
              <a:solidFill>
                <a:srgbClr val="FFC000"/>
              </a:solidFill>
              <a:prstDash val="dash"/>
              <a:round/>
            </a:ln>
          </c:spPr>
          <c:marker>
            <c:symbol val="none"/>
          </c:marker>
          <c:dLbls>
            <c:delete val="1"/>
          </c:dLbls>
          <c:cat>
            <c:strRef>
              <c:f>'[集中报销汇报数据（202005）R.xlsx]2020年数据'!$R$45:$R$53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'[集中报销汇报数据（202005）R.xlsx]2020年数据'!$U$45:$U$53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'[集中报销汇报数据（202005）R.xlsx]2020年数据'!$V$44</c:f>
              <c:strCache>
                <c:ptCount val="1"/>
                <c:pt idx="0">
                  <c:v>2019全公司平均值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.0137293359484449"/>
                  <c:y val="0.002534640081108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'[集中报销汇报数据（202005）R.xlsx]2020年数据'!$R$45:$R$53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'[集中报销汇报数据（202005）R.xlsx]2020年数据'!$V$45:$V$53</c:f>
              <c:numCache>
                <c:formatCode>0.00_ </c:formatCode>
                <c:ptCount val="9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>
                  <c:v>4.3</c:v>
                </c:pt>
                <c:pt idx="5">
                  <c:v>4.3</c:v>
                </c:pt>
                <c:pt idx="6">
                  <c:v>4.3</c:v>
                </c:pt>
                <c:pt idx="7">
                  <c:v>4.3</c:v>
                </c:pt>
                <c:pt idx="8">
                  <c:v>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-1373922976"/>
        <c:axId val="-1373930592"/>
      </c:lineChart>
      <c:catAx>
        <c:axId val="-137392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73930592"/>
        <c:crosses val="autoZero"/>
        <c:auto val="1"/>
        <c:lblAlgn val="ctr"/>
        <c:lblOffset val="100"/>
        <c:noMultiLvlLbl val="0"/>
      </c:catAx>
      <c:valAx>
        <c:axId val="-137393059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alpha val="29000"/>
                </a:schemeClr>
              </a:solidFill>
              <a:prstDash val="solid"/>
              <a:round/>
            </a:ln>
          </c:spPr>
        </c:majorGridlines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73922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1246984815157"/>
          <c:y val="0.0936915071850836"/>
          <c:w val="0.569894694337297"/>
          <c:h val="0.081180307007078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2020年0</a:t>
            </a:r>
            <a:r>
              <a:rPr lang="en-US" altLang="zh-CN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月全公司各节点审批耗时（小时）</a:t>
            </a:r>
            <a:endParaRPr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'[集中报销汇报数据（202005）R.xlsx]2020年数据'!$K$30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'[集中报销汇报数据（202005）R.xlsx]2020年数据'!$I$31:$I$38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'[集中报销汇报数据（202005）R.xlsx]2020年数据'!$K$31:$K$38</c:f>
              <c:numCache>
                <c:formatCode>0.00_ </c:formatCode>
                <c:ptCount val="8"/>
                <c:pt idx="0">
                  <c:v>14.9908634992387</c:v>
                </c:pt>
                <c:pt idx="1">
                  <c:v>17.0320470290323</c:v>
                </c:pt>
                <c:pt idx="2">
                  <c:v>20.9673974116228</c:v>
                </c:pt>
                <c:pt idx="3">
                  <c:v>26.3618393393864</c:v>
                </c:pt>
                <c:pt idx="4">
                  <c:v>14.0229214560622</c:v>
                </c:pt>
                <c:pt idx="5">
                  <c:v>13.1637187009406</c:v>
                </c:pt>
                <c:pt idx="6">
                  <c:v>12.3147083333501</c:v>
                </c:pt>
                <c:pt idx="7">
                  <c:v>7.95540780141984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'[集中报销汇报数据（202005）R.xlsx]2020年数据'!$L$30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'[集中报销汇报数据（202005）R.xlsx]2020年数据'!$I$31:$I$38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'[集中报销汇报数据（202005）R.xlsx]2020年数据'!$L$31:$L$38</c:f>
              <c:numCache>
                <c:formatCode>0.00_ </c:formatCode>
                <c:ptCount val="8"/>
                <c:pt idx="0">
                  <c:v>21.4186263736254</c:v>
                </c:pt>
                <c:pt idx="1">
                  <c:v>21.4888157894739</c:v>
                </c:pt>
                <c:pt idx="2">
                  <c:v>13.0956648745544</c:v>
                </c:pt>
                <c:pt idx="3">
                  <c:v>19.7990252976207</c:v>
                </c:pt>
                <c:pt idx="4">
                  <c:v>7.72702469135402</c:v>
                </c:pt>
                <c:pt idx="5">
                  <c:v>10.3277522935788</c:v>
                </c:pt>
                <c:pt idx="6">
                  <c:v>13.8529914529926</c:v>
                </c:pt>
                <c:pt idx="7">
                  <c:v>2.91907859078705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'[集中报销汇报数据（202005）R.xlsx]2020年数据'!$M$30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'[集中报销汇报数据（202005）R.xlsx]2020年数据'!$I$31:$I$38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'[集中报销汇报数据（202005）R.xlsx]2020年数据'!$M$31:$M$38</c:f>
              <c:numCache>
                <c:formatCode>0.00_ </c:formatCode>
                <c:ptCount val="8"/>
                <c:pt idx="0">
                  <c:v>18.4858864165222</c:v>
                </c:pt>
                <c:pt idx="1">
                  <c:v>19.8051390788856</c:v>
                </c:pt>
                <c:pt idx="2">
                  <c:v>9.63241472475777</c:v>
                </c:pt>
                <c:pt idx="3">
                  <c:v>24.459470702039</c:v>
                </c:pt>
                <c:pt idx="4">
                  <c:v>8.95069664903262</c:v>
                </c:pt>
                <c:pt idx="5">
                  <c:v>15.247791327918</c:v>
                </c:pt>
                <c:pt idx="6">
                  <c:v>11.0830537749196</c:v>
                </c:pt>
                <c:pt idx="7">
                  <c:v>9.81500508751053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938898"/>
        <c:axId val="632446099"/>
      </c:barChart>
      <c:lineChart>
        <c:grouping val="standard"/>
        <c:varyColors val="0"/>
        <c:ser>
          <c:idx val="0"/>
          <c:order val="0"/>
          <c:tx>
            <c:strRef>
              <c:f>'[集中报销汇报数据（202005）R.xlsx]2020年数据'!$J$30</c:f>
              <c:strCache>
                <c:ptCount val="1"/>
                <c:pt idx="0">
                  <c:v>2019年平均值</c:v>
                </c:pt>
              </c:strCache>
            </c:strRef>
          </c:tx>
          <c:spPr>
            <a:ln w="28575" cap="rnd">
              <a:solidFill>
                <a:srgbClr val="80838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'[集中报销汇报数据（202005）R.xlsx]2020年数据'!$I$31:$I$38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'[集中报销汇报数据（202005）R.xlsx]2020年数据'!$J$31:$J$38</c:f>
              <c:numCache>
                <c:formatCode>0.00_ </c:formatCode>
                <c:ptCount val="8"/>
                <c:pt idx="0">
                  <c:v>16.3900880820743</c:v>
                </c:pt>
                <c:pt idx="1">
                  <c:v>17.7795901109717</c:v>
                </c:pt>
                <c:pt idx="2">
                  <c:v>11.6027557083477</c:v>
                </c:pt>
                <c:pt idx="3">
                  <c:v>18.7586028648735</c:v>
                </c:pt>
                <c:pt idx="4">
                  <c:v>9.72083752479754</c:v>
                </c:pt>
                <c:pt idx="5">
                  <c:v>15.3763989779593</c:v>
                </c:pt>
                <c:pt idx="6">
                  <c:v>10.9115768668626</c:v>
                </c:pt>
                <c:pt idx="7">
                  <c:v>10.0738555130336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'[集中报销汇报数据（202005）R.xlsx]2020年数据'!$N$30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'[集中报销汇报数据（202005）R.xlsx]2020年数据'!$I$31:$I$38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'[集中报销汇报数据（202005）R.xlsx]2020年数据'!$N$31:$N$38</c:f>
              <c:numCache>
                <c:formatCode>0.00_ 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362938898"/>
        <c:axId val="632446099"/>
      </c:lineChart>
      <c:catAx>
        <c:axId val="36293889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32446099"/>
        <c:crosses val="autoZero"/>
        <c:auto val="1"/>
        <c:lblAlgn val="ctr"/>
        <c:lblOffset val="100"/>
        <c:noMultiLvlLbl val="0"/>
      </c:catAx>
      <c:valAx>
        <c:axId val="6324460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6293889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[集中报销汇报数据（201905）-HXL.xlsx]5）输出表-汇总（工作时长）!数据透视表2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1-5</a:t>
            </a:r>
            <a:r>
              <a:rPr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各节点平均耗时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全公司（小时）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213130381645414"/>
          <c:y val="0.016165030988987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67148909786091"/>
          <c:y val="0.142982302435605"/>
          <c:w val="0.930184974682236"/>
          <c:h val="0.631119677588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'[集中报销汇报数据（201905）-HXL.xlsx]5）输出表-汇总（工作时长）'!$B$5:$B$6</c:f>
              <c:strCache>
                <c:ptCount val="1"/>
                <c:pt idx="0">
                  <c:v>2019年1月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'[集中报销汇报数据（201905）-HXL.xlsx]5）输出表-汇总（工作时长）'!$A$7:$A$17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3.3-部门经理审批</c:v>
                </c:pt>
                <c:pt idx="5">
                  <c:v>4-财务经理审批</c:v>
                </c:pt>
                <c:pt idx="6">
                  <c:v>5.1-主管高管审批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'[集中报销汇报数据（201905）-HXL.xlsx]5）输出表-汇总（工作时长）'!$B$7:$B$17</c:f>
              <c:numCache>
                <c:formatCode>0.00_ </c:formatCode>
                <c:ptCount val="10"/>
                <c:pt idx="0">
                  <c:v>10.6786409985942</c:v>
                </c:pt>
                <c:pt idx="1">
                  <c:v>13.5498618511944</c:v>
                </c:pt>
                <c:pt idx="2">
                  <c:v>12.4413821954436</c:v>
                </c:pt>
                <c:pt idx="3">
                  <c:v>6.09570644720871</c:v>
                </c:pt>
                <c:pt idx="4">
                  <c:v>11.2239495858297</c:v>
                </c:pt>
                <c:pt idx="5">
                  <c:v>11.6555818318306</c:v>
                </c:pt>
                <c:pt idx="6">
                  <c:v>9.93819444444531</c:v>
                </c:pt>
                <c:pt idx="7">
                  <c:v>11.356691100823</c:v>
                </c:pt>
                <c:pt idx="8">
                  <c:v>10.6279008925786</c:v>
                </c:pt>
                <c:pt idx="9">
                  <c:v>13.6706005290977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'[集中报销汇报数据（201905）-HXL.xlsx]5）输出表-汇总（工作时长）'!$C$5:$C$6</c:f>
              <c:strCache>
                <c:ptCount val="1"/>
                <c:pt idx="0">
                  <c:v>2019年2月</c:v>
                </c:pt>
              </c:strCache>
            </c:strRef>
          </c:tx>
          <c:spPr>
            <a:solidFill>
              <a:srgbClr val="808382"/>
            </a:solidFill>
          </c:spPr>
          <c:invertIfNegative val="0"/>
          <c:dLbls>
            <c:delete val="1"/>
          </c:dLbls>
          <c:cat>
            <c:strRef>
              <c:f>'[集中报销汇报数据（201905）-HXL.xlsx]5）输出表-汇总（工作时长）'!$A$7:$A$17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3.3-部门经理审批</c:v>
                </c:pt>
                <c:pt idx="5">
                  <c:v>4-财务经理审批</c:v>
                </c:pt>
                <c:pt idx="6">
                  <c:v>5.1-主管高管审批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'[集中报销汇报数据（201905）-HXL.xlsx]5）输出表-汇总（工作时长）'!$C$7:$C$17</c:f>
              <c:numCache>
                <c:formatCode>0.00_ </c:formatCode>
                <c:ptCount val="10"/>
                <c:pt idx="0">
                  <c:v>10.3985811965782</c:v>
                </c:pt>
                <c:pt idx="1">
                  <c:v>13.9910809452041</c:v>
                </c:pt>
                <c:pt idx="2">
                  <c:v>4.45591374267334</c:v>
                </c:pt>
                <c:pt idx="3">
                  <c:v>14.7010660660736</c:v>
                </c:pt>
                <c:pt idx="4">
                  <c:v>10.5266715686282</c:v>
                </c:pt>
                <c:pt idx="5">
                  <c:v>11.9216273849615</c:v>
                </c:pt>
                <c:pt idx="6">
                  <c:v>7.84095878135263</c:v>
                </c:pt>
                <c:pt idx="7">
                  <c:v>12.4760972222284</c:v>
                </c:pt>
                <c:pt idx="8">
                  <c:v>10.8014139784939</c:v>
                </c:pt>
                <c:pt idx="9">
                  <c:v>11.6857360097258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'[集中报销汇报数据（201905）-HXL.xlsx]5）输出表-汇总（工作时长）'!$D$5:$D$6</c:f>
              <c:strCache>
                <c:ptCount val="1"/>
                <c:pt idx="0">
                  <c:v>2019年3月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'[集中报销汇报数据（201905）-HXL.xlsx]5）输出表-汇总（工作时长）'!$A$7:$A$17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3.3-部门经理审批</c:v>
                </c:pt>
                <c:pt idx="5">
                  <c:v>4-财务经理审批</c:v>
                </c:pt>
                <c:pt idx="6">
                  <c:v>5.1-主管高管审批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'[集中报销汇报数据（201905）-HXL.xlsx]5）输出表-汇总（工作时长）'!$D$7:$D$17</c:f>
              <c:numCache>
                <c:formatCode>0.00_ </c:formatCode>
                <c:ptCount val="10"/>
                <c:pt idx="0">
                  <c:v>14.2539380081335</c:v>
                </c:pt>
                <c:pt idx="1">
                  <c:v>15.4364870435754</c:v>
                </c:pt>
                <c:pt idx="2">
                  <c:v>14.0062476459632</c:v>
                </c:pt>
                <c:pt idx="3">
                  <c:v>14.5382589285603</c:v>
                </c:pt>
                <c:pt idx="4">
                  <c:v>10.1685573042817</c:v>
                </c:pt>
                <c:pt idx="5">
                  <c:v>19.2689424189712</c:v>
                </c:pt>
                <c:pt idx="6">
                  <c:v>14.9549546722485</c:v>
                </c:pt>
                <c:pt idx="7">
                  <c:v>15.1002835648223</c:v>
                </c:pt>
                <c:pt idx="8">
                  <c:v>7.24274564410304</c:v>
                </c:pt>
                <c:pt idx="9">
                  <c:v>8.14469377509987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'[集中报销汇报数据（201905）-HXL.xlsx]5）输出表-汇总（工作时长）'!$E$5:$E$6</c:f>
              <c:strCache>
                <c:ptCount val="1"/>
                <c:pt idx="0">
                  <c:v>2019年4月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'[集中报销汇报数据（201905）-HXL.xlsx]5）输出表-汇总（工作时长）'!$A$7:$A$17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3.3-部门经理审批</c:v>
                </c:pt>
                <c:pt idx="5">
                  <c:v>4-财务经理审批</c:v>
                </c:pt>
                <c:pt idx="6">
                  <c:v>5.1-主管高管审批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'[集中报销汇报数据（201905）-HXL.xlsx]5）输出表-汇总（工作时长）'!$E$7:$E$17</c:f>
              <c:numCache>
                <c:formatCode>0.00_ </c:formatCode>
                <c:ptCount val="10"/>
                <c:pt idx="0">
                  <c:v>17.2837823506493</c:v>
                </c:pt>
                <c:pt idx="1">
                  <c:v>17.8992593972549</c:v>
                </c:pt>
                <c:pt idx="2">
                  <c:v>8.52753164556358</c:v>
                </c:pt>
                <c:pt idx="3">
                  <c:v>11.8994074073969</c:v>
                </c:pt>
                <c:pt idx="4">
                  <c:v>11.6370415814582</c:v>
                </c:pt>
                <c:pt idx="5">
                  <c:v>23.8479294720232</c:v>
                </c:pt>
                <c:pt idx="6">
                  <c:v>9.57729474548738</c:v>
                </c:pt>
                <c:pt idx="7">
                  <c:v>14.0238646922241</c:v>
                </c:pt>
                <c:pt idx="8">
                  <c:v>10.9206193853407</c:v>
                </c:pt>
                <c:pt idx="9">
                  <c:v>8.68057504873478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'[集中报销汇报数据（201905）-HXL.xlsx]5）输出表-汇总（工作时长）'!$F$5:$F$6</c:f>
              <c:strCache>
                <c:ptCount val="1"/>
                <c:pt idx="0">
                  <c:v>2019年5月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delete val="1"/>
          </c:dLbls>
          <c:cat>
            <c:strRef>
              <c:f>'[集中报销汇报数据（201905）-HXL.xlsx]5）输出表-汇总（工作时长）'!$A$7:$A$17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3.3-部门经理审批</c:v>
                </c:pt>
                <c:pt idx="5">
                  <c:v>4-财务经理审批</c:v>
                </c:pt>
                <c:pt idx="6">
                  <c:v>5.1-主管高管审批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'[集中报销汇报数据（201905）-HXL.xlsx]5）输出表-汇总（工作时长）'!$F$7:$F$17</c:f>
              <c:numCache>
                <c:formatCode>0.00_ </c:formatCode>
                <c:ptCount val="10"/>
                <c:pt idx="0">
                  <c:v>14.1355872071043</c:v>
                </c:pt>
                <c:pt idx="1">
                  <c:v>21.0836648875949</c:v>
                </c:pt>
                <c:pt idx="2">
                  <c:v>11.8217483660056</c:v>
                </c:pt>
                <c:pt idx="3">
                  <c:v>10.89964379085</c:v>
                </c:pt>
                <c:pt idx="4">
                  <c:v>8.90410140909851</c:v>
                </c:pt>
                <c:pt idx="5">
                  <c:v>18.1771088888927</c:v>
                </c:pt>
                <c:pt idx="6">
                  <c:v>10.2409685349135</c:v>
                </c:pt>
                <c:pt idx="7">
                  <c:v>19.1784534832425</c:v>
                </c:pt>
                <c:pt idx="8">
                  <c:v>10.8634823557456</c:v>
                </c:pt>
                <c:pt idx="9">
                  <c:v>5.05884757834809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210688"/>
        <c:axId val="372224768"/>
      </c:barChart>
      <c:catAx>
        <c:axId val="37221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72224768"/>
        <c:crosses val="autoZero"/>
        <c:auto val="1"/>
        <c:lblAlgn val="ctr"/>
        <c:lblOffset val="100"/>
        <c:noMultiLvlLbl val="0"/>
      </c:catAx>
      <c:valAx>
        <c:axId val="372224768"/>
        <c:scaling>
          <c:orientation val="minMax"/>
          <c:max val="3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72210688"/>
        <c:crosses val="autoZero"/>
        <c:crossBetween val="between"/>
        <c:majorUnit val="12"/>
      </c:valAx>
    </c:plotArea>
    <c:legend>
      <c:legendPos val="t"/>
      <c:layout>
        <c:manualLayout>
          <c:xMode val="edge"/>
          <c:yMode val="edge"/>
          <c:x val="0.207638960770107"/>
          <c:y val="0.0914107044325915"/>
          <c:w val="0.58710278439085"/>
          <c:h val="0.055913187419532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 w="9525" cap="flat" cmpd="sng" algn="ctr">
      <a:solidFill>
        <a:schemeClr val="bg1">
          <a:lumMod val="75000"/>
        </a:schemeClr>
      </a:solidFill>
      <a:prstDash val="solid"/>
      <a:round/>
    </a:ln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[集中报销汇报数据（202005）R.xlsx]5）输出表-汇总（工作时长）!数据透视表2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1-5</a:t>
            </a:r>
            <a:r>
              <a:rPr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各节点平均耗时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全公司（小时）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212378638323136"/>
          <c:y val="0.011708384120834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08139804027467"/>
          <c:y val="0.178750897343862"/>
          <c:w val="0.934218038731579"/>
          <c:h val="0.624742761426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'[集中报销汇报数据（202005）R.xlsx]5）输出表-汇总（工作时长）'!$B$5:$B$6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'[集中报销汇报数据（202005）R.xlsx]5）输出表-汇总（工作时长）'!$B$7:$B$17</c:f>
              <c:numCache>
                <c:formatCode>0.00_ </c:formatCode>
                <c:ptCount val="10"/>
                <c:pt idx="0">
                  <c:v>9.62103276353123</c:v>
                </c:pt>
                <c:pt idx="1">
                  <c:v>20.0225705127881</c:v>
                </c:pt>
                <c:pt idx="2">
                  <c:v>10.0771099290256</c:v>
                </c:pt>
                <c:pt idx="3">
                  <c:v>8.87162345679632</c:v>
                </c:pt>
                <c:pt idx="4">
                  <c:v>9.13834376188604</c:v>
                </c:pt>
                <c:pt idx="5">
                  <c:v>8.25998223519229</c:v>
                </c:pt>
                <c:pt idx="6">
                  <c:v>5.22426131688084</c:v>
                </c:pt>
                <c:pt idx="7">
                  <c:v>10.1089024389785</c:v>
                </c:pt>
                <c:pt idx="8">
                  <c:v>16.8857127700182</c:v>
                </c:pt>
                <c:pt idx="9">
                  <c:v>9.24822331166224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'[集中报销汇报数据（202005）R.xlsx]5）输出表-汇总（工作时长）'!$C$5:$C$6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'[集中报销汇报数据（202005）R.xlsx]5）输出表-汇总（工作时长）'!$C$7:$C$17</c:f>
              <c:numCache>
                <c:formatCode>0.00_ </c:formatCode>
                <c:ptCount val="10"/>
                <c:pt idx="0">
                  <c:v>8.20832594560318</c:v>
                </c:pt>
                <c:pt idx="1">
                  <c:v>27.8148689728095</c:v>
                </c:pt>
                <c:pt idx="2">
                  <c:v>11.3990277777339</c:v>
                </c:pt>
                <c:pt idx="3">
                  <c:v>27.4422222219457</c:v>
                </c:pt>
                <c:pt idx="4">
                  <c:v>15.3294444443833</c:v>
                </c:pt>
                <c:pt idx="5">
                  <c:v>16.3246246246523</c:v>
                </c:pt>
                <c:pt idx="6">
                  <c:v>10.3043615984436</c:v>
                </c:pt>
                <c:pt idx="7">
                  <c:v>8.67441506410027</c:v>
                </c:pt>
                <c:pt idx="8">
                  <c:v>9.92412669870461</c:v>
                </c:pt>
                <c:pt idx="9">
                  <c:v>4.35931372546157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'[集中报销汇报数据（202005）R.xlsx]5）输出表-汇总（工作时长）'!$D$5:$D$6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'[集中报销汇报数据（202005）R.xlsx]5）输出表-汇总（工作时长）'!$D$7:$D$17</c:f>
              <c:numCache>
                <c:formatCode>0.00_ </c:formatCode>
                <c:ptCount val="10"/>
                <c:pt idx="0">
                  <c:v>14.9908634992387</c:v>
                </c:pt>
                <c:pt idx="1">
                  <c:v>27.8524063180646</c:v>
                </c:pt>
                <c:pt idx="2">
                  <c:v>15.8377777777787</c:v>
                </c:pt>
                <c:pt idx="3">
                  <c:v>7.95648148149485</c:v>
                </c:pt>
                <c:pt idx="4">
                  <c:v>20.9673974116228</c:v>
                </c:pt>
                <c:pt idx="5">
                  <c:v>26.3618393393864</c:v>
                </c:pt>
                <c:pt idx="6">
                  <c:v>14.0229214560622</c:v>
                </c:pt>
                <c:pt idx="7">
                  <c:v>13.1637187009406</c:v>
                </c:pt>
                <c:pt idx="8">
                  <c:v>12.3147083333501</c:v>
                </c:pt>
                <c:pt idx="9">
                  <c:v>7.95540780141984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'[集中报销汇报数据（202005）R.xlsx]5）输出表-汇总（工作时长）'!$E$5:$E$6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'[集中报销汇报数据（202005）R.xlsx]5）输出表-汇总（工作时长）'!$E$7:$E$17</c:f>
              <c:numCache>
                <c:formatCode>0.00_ </c:formatCode>
                <c:ptCount val="10"/>
                <c:pt idx="0">
                  <c:v>21.4186263736254</c:v>
                </c:pt>
                <c:pt idx="1">
                  <c:v>34.9435247747751</c:v>
                </c:pt>
                <c:pt idx="2">
                  <c:v>4.84234126984042</c:v>
                </c:pt>
                <c:pt idx="3">
                  <c:v>17.4874206349902</c:v>
                </c:pt>
                <c:pt idx="4">
                  <c:v>13.0956648745544</c:v>
                </c:pt>
                <c:pt idx="5">
                  <c:v>19.7990252976207</c:v>
                </c:pt>
                <c:pt idx="6">
                  <c:v>7.72702469135402</c:v>
                </c:pt>
                <c:pt idx="7">
                  <c:v>10.3277522935788</c:v>
                </c:pt>
                <c:pt idx="8">
                  <c:v>13.8529914529926</c:v>
                </c:pt>
                <c:pt idx="9">
                  <c:v>2.91907859078705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'[集中报销汇报数据（202005）R.xlsx]5）输出表-汇总（工作时长）'!$F$5:$F$6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'[集中报销汇报数据（202005）R.xlsx]5）输出表-汇总（工作时长）'!$F$7:$F$17</c:f>
              <c:numCache>
                <c:formatCode>0.00_ </c:formatCode>
                <c:ptCount val="10"/>
                <c:pt idx="0">
                  <c:v>18.4858864165222</c:v>
                </c:pt>
                <c:pt idx="1">
                  <c:v>33.5874303944287</c:v>
                </c:pt>
                <c:pt idx="2">
                  <c:v>7.34947222218615</c:v>
                </c:pt>
                <c:pt idx="3">
                  <c:v>5.53097222226642</c:v>
                </c:pt>
                <c:pt idx="4">
                  <c:v>9.63241472475777</c:v>
                </c:pt>
                <c:pt idx="5">
                  <c:v>24.459470702039</c:v>
                </c:pt>
                <c:pt idx="6">
                  <c:v>8.95069664903262</c:v>
                </c:pt>
                <c:pt idx="7">
                  <c:v>15.247791327918</c:v>
                </c:pt>
                <c:pt idx="8">
                  <c:v>11.0830537749196</c:v>
                </c:pt>
                <c:pt idx="9">
                  <c:v>9.81500508751053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3934944"/>
        <c:axId val="-1373932224"/>
      </c:barChart>
      <c:catAx>
        <c:axId val="-1373934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32224"/>
        <c:crosses val="autoZero"/>
        <c:auto val="1"/>
        <c:lblAlgn val="ctr"/>
        <c:lblOffset val="100"/>
        <c:noMultiLvlLbl val="0"/>
      </c:catAx>
      <c:valAx>
        <c:axId val="-1373932224"/>
        <c:scaling>
          <c:orientation val="minMax"/>
          <c:max val="3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34944"/>
        <c:crosses val="autoZero"/>
        <c:crossBetween val="between"/>
        <c:majorUnit val="12"/>
      </c:valAx>
    </c:plotArea>
    <c:legend>
      <c:legendPos val="t"/>
      <c:layout>
        <c:manualLayout>
          <c:xMode val="edge"/>
          <c:yMode val="edge"/>
          <c:x val="0.194165355082667"/>
          <c:y val="0.0750600636860644"/>
          <c:w val="0.617989307055247"/>
          <c:h val="0.061518076850274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 w="9525" cap="flat" cmpd="sng" algn="ctr">
      <a:solidFill>
        <a:schemeClr val="bg1">
          <a:lumMod val="75000"/>
        </a:schemeClr>
      </a:solidFill>
      <a:prstDash val="solid"/>
      <a:round/>
    </a:ln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[集中报销汇报数据（202005）R.xlsx]5）输出表-汇总（工作时长）!数据透视表21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45608512734851"/>
          <c:y val="0.146378313799547"/>
          <c:w val="0.876820603907638"/>
          <c:h val="0.771521896927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'[集中报销汇报数据（202005）R.xlsx]5）输出表-汇总（工作时长）'!$B$24:$B$25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'[集中报销汇报数据（202005）R.xlsx]5）输出表-汇总（工作时长）'!$A$26:$A$35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'[集中报销汇报数据（202005）R.xlsx]5）输出表-汇总（工作时长）'!$B$26:$B$35</c:f>
              <c:numCache>
                <c:formatCode>General</c:formatCode>
                <c:ptCount val="9"/>
                <c:pt idx="0">
                  <c:v>9.45495188105705</c:v>
                </c:pt>
                <c:pt idx="1">
                  <c:v>72</c:v>
                </c:pt>
                <c:pt idx="2">
                  <c:v>9.38319767431253</c:v>
                </c:pt>
                <c:pt idx="3">
                  <c:v>1.06948611119588</c:v>
                </c:pt>
                <c:pt idx="4">
                  <c:v>19.6667512076851</c:v>
                </c:pt>
                <c:pt idx="5">
                  <c:v>0.0605059524054275</c:v>
                </c:pt>
                <c:pt idx="6">
                  <c:v>2.75521604933116</c:v>
                </c:pt>
                <c:pt idx="7">
                  <c:v>6.02747354492645</c:v>
                </c:pt>
                <c:pt idx="8">
                  <c:v>0.0211616162189536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'[集中报销汇报数据（202005）R.xlsx]5）输出表-汇总（工作时长）'!$C$24:$C$25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'[集中报销汇报数据（202005）R.xlsx]5）输出表-汇总（工作时长）'!$A$26:$A$35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'[集中报销汇报数据（202005）R.xlsx]5）输出表-汇总（工作时长）'!$C$26:$C$35</c:f>
              <c:numCache>
                <c:formatCode>General</c:formatCode>
                <c:ptCount val="9"/>
                <c:pt idx="0">
                  <c:v>2.08388888879298</c:v>
                </c:pt>
                <c:pt idx="2">
                  <c:v>25.4431127450816</c:v>
                </c:pt>
                <c:pt idx="3">
                  <c:v>4.63807407408022</c:v>
                </c:pt>
                <c:pt idx="4">
                  <c:v>8.07380208329596</c:v>
                </c:pt>
                <c:pt idx="5">
                  <c:v>7.34582491591044</c:v>
                </c:pt>
                <c:pt idx="6">
                  <c:v>0.471666666278907</c:v>
                </c:pt>
                <c:pt idx="7">
                  <c:v>1.06705387207595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'[集中报销汇报数据（202005）R.xlsx]5）输出表-汇总（工作时长）'!$D$24:$D$25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46.5</a:t>
                    </a:r>
                    <a:r>
                      <a:rPr lang="en-US" altLang="zh-CN"/>
                      <a:t>7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'[集中报销汇报数据（202005）R.xlsx]5）输出表-汇总（工作时长）'!$A$26:$A$35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'[集中报销汇报数据（202005）R.xlsx]5）输出表-汇总（工作时长）'!$D$26:$D$35</c:f>
              <c:numCache>
                <c:formatCode>General</c:formatCode>
                <c:ptCount val="9"/>
                <c:pt idx="0">
                  <c:v>14.4506296296371</c:v>
                </c:pt>
                <c:pt idx="1">
                  <c:v>0</c:v>
                </c:pt>
                <c:pt idx="2">
                  <c:v>19.8690277776508</c:v>
                </c:pt>
                <c:pt idx="3">
                  <c:v>0</c:v>
                </c:pt>
                <c:pt idx="4">
                  <c:v>12.0409656084403</c:v>
                </c:pt>
                <c:pt idx="5">
                  <c:v>3.57580749367413</c:v>
                </c:pt>
                <c:pt idx="6">
                  <c:v>46.5745772947405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'[集中报销汇报数据（202005）R.xlsx]5）输出表-汇总（工作时长）'!$E$24:$E$25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6</a:t>
                    </a:r>
                    <a:r>
                      <a:rPr lang="en-US" altLang="zh-CN"/>
                      <a:t>9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81.9</a:t>
                    </a:r>
                    <a:r>
                      <a:rPr lang="en-US" altLang="zh-CN"/>
                      <a:t>6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'[集中报销汇报数据（202005）R.xlsx]5）输出表-汇总（工作时长）'!$A$26:$A$35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'[集中报销汇报数据（202005）R.xlsx]5）输出表-汇总（工作时长）'!$E$26:$E$35</c:f>
              <c:numCache>
                <c:formatCode>General</c:formatCode>
                <c:ptCount val="9"/>
                <c:pt idx="0">
                  <c:v>7.24452380951926</c:v>
                </c:pt>
                <c:pt idx="1">
                  <c:v>0</c:v>
                </c:pt>
                <c:pt idx="2">
                  <c:v>68.9905882353127</c:v>
                </c:pt>
                <c:pt idx="3">
                  <c:v>81.9646052631525</c:v>
                </c:pt>
                <c:pt idx="4">
                  <c:v>8.71196969696426</c:v>
                </c:pt>
                <c:pt idx="5">
                  <c:v>6.08723404255517</c:v>
                </c:pt>
                <c:pt idx="6">
                  <c:v>19.0900198412627</c:v>
                </c:pt>
                <c:pt idx="7">
                  <c:v>5.25777777777486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'[集中报销汇报数据（202005）R.xlsx]5）输出表-汇总（工作时长）'!$F$24:$F$25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28.3</a:t>
                    </a:r>
                    <a:r>
                      <a:rPr lang="en-US" altLang="zh-CN"/>
                      <a:t>3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27.</a:t>
                    </a:r>
                    <a:r>
                      <a:rPr lang="en-US" altLang="zh-CN"/>
                      <a:t>71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'[集中报销汇报数据（202005）R.xlsx]5）输出表-汇总（工作时长）'!$A$26:$A$35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'[集中报销汇报数据（202005）R.xlsx]5）输出表-汇总（工作时长）'!$F$26:$F$35</c:f>
              <c:numCache>
                <c:formatCode>General</c:formatCode>
                <c:ptCount val="9"/>
                <c:pt idx="0">
                  <c:v>28.3294545454555</c:v>
                </c:pt>
                <c:pt idx="1">
                  <c:v>64</c:v>
                </c:pt>
                <c:pt idx="2">
                  <c:v>27.7146476964798</c:v>
                </c:pt>
                <c:pt idx="3">
                  <c:v>4.51028769841027</c:v>
                </c:pt>
                <c:pt idx="4">
                  <c:v>16.6238547008601</c:v>
                </c:pt>
                <c:pt idx="5">
                  <c:v>18.9875336700299</c:v>
                </c:pt>
                <c:pt idx="6">
                  <c:v>5.05437500000906</c:v>
                </c:pt>
                <c:pt idx="7">
                  <c:v>0.0685539215697003</c:v>
                </c:pt>
                <c:pt idx="8">
                  <c:v>1.88555555552844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170171"/>
        <c:axId val="687171204"/>
      </c:barChart>
      <c:catAx>
        <c:axId val="32617017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7171204"/>
        <c:crosses val="autoZero"/>
        <c:auto val="1"/>
        <c:lblAlgn val="ctr"/>
        <c:lblOffset val="100"/>
        <c:noMultiLvlLbl val="0"/>
      </c:catAx>
      <c:valAx>
        <c:axId val="6871712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261701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968346522282"/>
          <c:y val="0.103433791872309"/>
          <c:w val="0.629737609329446"/>
          <c:h val="0.038013231124645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[集中报销汇报数据（202005）R.xlsx]5）输出表-汇总（工作时长）!数据透视表22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498074454428755"/>
          <c:y val="0.130167141401227"/>
          <c:w val="0.923983739837398"/>
          <c:h val="0.81372175980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'[集中报销汇报数据（202005）R.xlsx]5）输出表-汇总（工作时长）'!$B$40:$B$41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'[集中报销汇报数据（202005）R.xlsx]5）输出表-汇总（工作时长）'!$A$42:$A$51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'[集中报销汇报数据（202005）R.xlsx]5）输出表-汇总（工作时长）'!$B$42:$B$51</c:f>
              <c:numCache>
                <c:formatCode>General</c:formatCode>
                <c:ptCount val="9"/>
                <c:pt idx="0">
                  <c:v>12.4021053997899</c:v>
                </c:pt>
                <c:pt idx="1">
                  <c:v>16.7443981476244</c:v>
                </c:pt>
                <c:pt idx="2">
                  <c:v>13.7151153846205</c:v>
                </c:pt>
                <c:pt idx="3">
                  <c:v>9.26581249999726</c:v>
                </c:pt>
                <c:pt idx="4">
                  <c:v>18.9208545377251</c:v>
                </c:pt>
                <c:pt idx="5">
                  <c:v>9.39125295502921</c:v>
                </c:pt>
                <c:pt idx="6">
                  <c:v>2.24219907406465</c:v>
                </c:pt>
                <c:pt idx="7">
                  <c:v>9.95101139592365</c:v>
                </c:pt>
                <c:pt idx="8">
                  <c:v>9.38002583978232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'[集中报销汇报数据（202005）R.xlsx]5）输出表-汇总（工作时长）'!$C$40:$C$41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'[集中报销汇报数据（202005）R.xlsx]5）输出表-汇总（工作时长）'!$A$42:$A$51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'[集中报销汇报数据（202005）R.xlsx]5）输出表-汇总（工作时长）'!$C$42:$C$51</c:f>
              <c:numCache>
                <c:formatCode>General</c:formatCode>
                <c:ptCount val="9"/>
                <c:pt idx="0">
                  <c:v>27.9885353537022</c:v>
                </c:pt>
                <c:pt idx="2">
                  <c:v>19.3706277779548</c:v>
                </c:pt>
                <c:pt idx="3">
                  <c:v>8.77526819915912</c:v>
                </c:pt>
                <c:pt idx="4">
                  <c:v>11.4314398147981</c:v>
                </c:pt>
                <c:pt idx="5">
                  <c:v>26.832504708095</c:v>
                </c:pt>
                <c:pt idx="6">
                  <c:v>4.9661111114388</c:v>
                </c:pt>
                <c:pt idx="7">
                  <c:v>11.7498148147437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'[集中报销汇报数据（202005）R.xlsx]5）输出表-汇总（工作时长）'!$D$40:$D$41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'[集中报销汇报数据（202005）R.xlsx]5）输出表-汇总（工作时长）'!$A$42:$A$51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'[集中报销汇报数据（202005）R.xlsx]5）输出表-汇总（工作时长）'!$D$42:$D$51</c:f>
              <c:numCache>
                <c:formatCode>General</c:formatCode>
                <c:ptCount val="9"/>
                <c:pt idx="0">
                  <c:v>51.3251792114837</c:v>
                </c:pt>
                <c:pt idx="1">
                  <c:v>60</c:v>
                </c:pt>
                <c:pt idx="2">
                  <c:v>16.8592771464742</c:v>
                </c:pt>
                <c:pt idx="3">
                  <c:v>20.332728758064</c:v>
                </c:pt>
                <c:pt idx="4">
                  <c:v>16.3189566929666</c:v>
                </c:pt>
                <c:pt idx="5">
                  <c:v>7.7204250333668</c:v>
                </c:pt>
                <c:pt idx="6">
                  <c:v>7.24137115827266</c:v>
                </c:pt>
                <c:pt idx="7">
                  <c:v>14.9090586421468</c:v>
                </c:pt>
                <c:pt idx="8">
                  <c:v>60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'[集中报销汇报数据（202005）R.xlsx]5）输出表-汇总（工作时长）'!$E$40:$E$41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</a:t>
                    </a:r>
                    <a:r>
                      <a:rPr lang="en-US" altLang="zh-CN"/>
                      <a:t>0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'[集中报销汇报数据（202005）R.xlsx]5）输出表-汇总（工作时长）'!$A$42:$A$51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'[集中报销汇报数据（202005）R.xlsx]5）输出表-汇总（工作时长）'!$E$42:$E$51</c:f>
              <c:numCache>
                <c:formatCode>General</c:formatCode>
                <c:ptCount val="9"/>
                <c:pt idx="0">
                  <c:v>50.1061473429993</c:v>
                </c:pt>
                <c:pt idx="1">
                  <c:v>60</c:v>
                </c:pt>
                <c:pt idx="2">
                  <c:v>20.6368981481355</c:v>
                </c:pt>
                <c:pt idx="3">
                  <c:v>12.5173941799065</c:v>
                </c:pt>
                <c:pt idx="4">
                  <c:v>20.0284702093391</c:v>
                </c:pt>
                <c:pt idx="5">
                  <c:v>9.12628182870685</c:v>
                </c:pt>
                <c:pt idx="6">
                  <c:v>0.615753968242124</c:v>
                </c:pt>
                <c:pt idx="7">
                  <c:v>18.5108744855841</c:v>
                </c:pt>
                <c:pt idx="8">
                  <c:v>96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'[集中报销汇报数据（202005）R.xlsx]5）输出表-汇总（工作时长）'!$F$40:$F$41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62.9</a:t>
                    </a:r>
                    <a:r>
                      <a:rPr lang="en-US" altLang="zh-CN"/>
                      <a:t>2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42.</a:t>
                    </a:r>
                    <a:r>
                      <a:rPr lang="en-US" altLang="zh-CN"/>
                      <a:t>06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34.</a:t>
                    </a:r>
                    <a:r>
                      <a:rPr lang="en-US" altLang="zh-CN"/>
                      <a:t>92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'[集中报销汇报数据（202005）R.xlsx]5）输出表-汇总（工作时长）'!$A$42:$A$51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'[集中报销汇报数据（202005）R.xlsx]5）输出表-汇总（工作时长）'!$F$42:$F$51</c:f>
              <c:numCache>
                <c:formatCode>General</c:formatCode>
                <c:ptCount val="9"/>
                <c:pt idx="0">
                  <c:v>20.0696257172639</c:v>
                </c:pt>
                <c:pt idx="1">
                  <c:v>62.9180952380827</c:v>
                </c:pt>
                <c:pt idx="2">
                  <c:v>13.8927478632433</c:v>
                </c:pt>
                <c:pt idx="3">
                  <c:v>18.8783009259321</c:v>
                </c:pt>
                <c:pt idx="4">
                  <c:v>42.0631758530164</c:v>
                </c:pt>
                <c:pt idx="5">
                  <c:v>9.07790123457173</c:v>
                </c:pt>
                <c:pt idx="6">
                  <c:v>4.6566868686784</c:v>
                </c:pt>
                <c:pt idx="7">
                  <c:v>7.74609809027061</c:v>
                </c:pt>
                <c:pt idx="8">
                  <c:v>34.919007936505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8279521"/>
        <c:axId val="835798681"/>
      </c:barChart>
      <c:catAx>
        <c:axId val="88827952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35798681"/>
        <c:crosses val="autoZero"/>
        <c:auto val="1"/>
        <c:lblAlgn val="ctr"/>
        <c:lblOffset val="100"/>
        <c:noMultiLvlLbl val="0"/>
      </c:catAx>
      <c:valAx>
        <c:axId val="83579868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8827952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1697127937337"/>
          <c:y val="0.0815681315207082"/>
          <c:w val="0.656501305483029"/>
          <c:h val="0.038149436189271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[集中报销汇报数据（202005）R.xlsx]5）输出表-汇总（工作时长）!数据透视表23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528047948235344"/>
          <c:y val="0.151007251377279"/>
          <c:w val="0.914137707748759"/>
          <c:h val="0.785527345934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'[集中报销汇报数据（202005）R.xlsx]5）输出表-汇总（工作时长）'!$B$56:$B$57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32.8</a:t>
                    </a:r>
                    <a:r>
                      <a:rPr lang="en-US" altLang="zh-CN"/>
                      <a:t>1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'[集中报销汇报数据（202005）R.xlsx]5）输出表-汇总（工作时长）'!$A$58:$A$67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'[集中报销汇报数据（202005）R.xlsx]5）输出表-汇总（工作时长）'!$B$58:$B$67</c:f>
              <c:numCache>
                <c:formatCode>General</c:formatCode>
                <c:ptCount val="9"/>
                <c:pt idx="0">
                  <c:v>3.20195175429782</c:v>
                </c:pt>
                <c:pt idx="1">
                  <c:v>4.44398148159962</c:v>
                </c:pt>
                <c:pt idx="2">
                  <c:v>9.85210144945481</c:v>
                </c:pt>
                <c:pt idx="3">
                  <c:v>14.376835748938</c:v>
                </c:pt>
                <c:pt idx="4">
                  <c:v>17.9461346515997</c:v>
                </c:pt>
                <c:pt idx="5">
                  <c:v>1.28423976617571</c:v>
                </c:pt>
                <c:pt idx="6">
                  <c:v>32.8128104579382</c:v>
                </c:pt>
                <c:pt idx="7">
                  <c:v>3.96602430569692</c:v>
                </c:pt>
                <c:pt idx="8">
                  <c:v>1.96937134510555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'[集中报销汇报数据（202005）R.xlsx]5）输出表-汇总（工作时长）'!$C$56:$C$57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29.</a:t>
                    </a:r>
                    <a:r>
                      <a:rPr lang="en-US" altLang="zh-CN"/>
                      <a:t>26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29.</a:t>
                    </a:r>
                    <a:r>
                      <a:rPr lang="en-US" altLang="zh-CN"/>
                      <a:t>71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'[集中报销汇报数据（202005）R.xlsx]5）输出表-汇总（工作时长）'!$A$58:$A$67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'[集中报销汇报数据（202005）R.xlsx]5）输出表-汇总（工作时长）'!$C$58:$C$67</c:f>
              <c:numCache>
                <c:formatCode>General</c:formatCode>
                <c:ptCount val="9"/>
                <c:pt idx="0">
                  <c:v>5.71132183885844</c:v>
                </c:pt>
                <c:pt idx="2">
                  <c:v>20.2604444440745</c:v>
                </c:pt>
                <c:pt idx="3">
                  <c:v>29.2655092592322</c:v>
                </c:pt>
                <c:pt idx="4">
                  <c:v>29.7061111112837</c:v>
                </c:pt>
                <c:pt idx="5">
                  <c:v>0.970176767782753</c:v>
                </c:pt>
                <c:pt idx="6">
                  <c:v>16.7373611099756</c:v>
                </c:pt>
                <c:pt idx="7">
                  <c:v>13.0142658731243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'[集中报销汇报数据（202005）R.xlsx]5）输出表-汇总（工作时长）'!$D$56:$D$57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74.1</a:t>
                    </a:r>
                    <a:r>
                      <a:rPr lang="en-US" altLang="zh-CN"/>
                      <a:t>8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32.</a:t>
                    </a:r>
                    <a:r>
                      <a:rPr lang="en-US" altLang="zh-CN"/>
                      <a:t>86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37.</a:t>
                    </a:r>
                    <a:r>
                      <a:rPr lang="en-US" altLang="zh-CN"/>
                      <a:t>43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</c:dLbl>
            <c:dLbl>
              <c:idx val="8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74.</a:t>
                    </a:r>
                    <a:r>
                      <a:rPr lang="en-US" altLang="zh-CN"/>
                      <a:t>15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'[集中报销汇报数据（202005）R.xlsx]5）输出表-汇总（工作时长）'!$A$58:$A$67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'[集中报销汇报数据（202005）R.xlsx]5）输出表-汇总（工作时长）'!$D$58:$D$67</c:f>
              <c:numCache>
                <c:formatCode>General</c:formatCode>
                <c:ptCount val="9"/>
                <c:pt idx="0">
                  <c:v>5.18398148149718</c:v>
                </c:pt>
                <c:pt idx="1">
                  <c:v>74.1838888883649</c:v>
                </c:pt>
                <c:pt idx="2">
                  <c:v>32.8575099207415</c:v>
                </c:pt>
                <c:pt idx="3">
                  <c:v>18.1900617285476</c:v>
                </c:pt>
                <c:pt idx="4">
                  <c:v>24.3656894841302</c:v>
                </c:pt>
                <c:pt idx="5">
                  <c:v>2.01518253958784</c:v>
                </c:pt>
                <c:pt idx="6">
                  <c:v>37.4339814815986</c:v>
                </c:pt>
                <c:pt idx="7">
                  <c:v>9.45944444443254</c:v>
                </c:pt>
                <c:pt idx="8">
                  <c:v>74.1549999983981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'[集中报销汇报数据（202005）R.xlsx]5）输出表-汇总（工作时长）'!$E$56:$E$57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00469581550662632"/>
                  <c:y val="-0.012766406414855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29.</a:t>
                    </a:r>
                    <a:r>
                      <a:rPr lang="en-US" altLang="zh-CN"/>
                      <a:t>49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'[集中报销汇报数据（202005）R.xlsx]5）输出表-汇总（工作时长）'!$A$58:$A$67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'[集中报销汇报数据（202005）R.xlsx]5）输出表-汇总（工作时长）'!$E$58:$E$67</c:f>
              <c:numCache>
                <c:formatCode>General</c:formatCode>
                <c:ptCount val="9"/>
                <c:pt idx="0">
                  <c:v>8.70696236559888</c:v>
                </c:pt>
                <c:pt idx="1">
                  <c:v>0</c:v>
                </c:pt>
                <c:pt idx="2">
                  <c:v>8.83927083330491</c:v>
                </c:pt>
                <c:pt idx="3">
                  <c:v>29.4938888888635</c:v>
                </c:pt>
                <c:pt idx="4">
                  <c:v>19.8848850574818</c:v>
                </c:pt>
                <c:pt idx="5">
                  <c:v>5.04559620596304</c:v>
                </c:pt>
                <c:pt idx="6">
                  <c:v>20.1050694444857</c:v>
                </c:pt>
                <c:pt idx="7">
                  <c:v>6.12875000000349</c:v>
                </c:pt>
                <c:pt idx="8">
                  <c:v>15.2386111110973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'[集中报销汇报数据（202005）R.xlsx]5）输出表-汇总（工作时长）'!$F$56:$F$57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31.</a:t>
                    </a:r>
                    <a:r>
                      <a:rPr lang="en-US" altLang="zh-CN"/>
                      <a:t>45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'[集中报销汇报数据（202005）R.xlsx]5）输出表-汇总（工作时长）'!$A$58:$A$67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'[集中报销汇报数据（202005）R.xlsx]5）输出表-汇总（工作时长）'!$F$58:$F$67</c:f>
              <c:numCache>
                <c:formatCode>General</c:formatCode>
                <c:ptCount val="9"/>
                <c:pt idx="0">
                  <c:v>4.24372061966054</c:v>
                </c:pt>
                <c:pt idx="1">
                  <c:v>7.89129629626405</c:v>
                </c:pt>
                <c:pt idx="2">
                  <c:v>13.7977469135852</c:v>
                </c:pt>
                <c:pt idx="3">
                  <c:v>15.6735905349617</c:v>
                </c:pt>
                <c:pt idx="4">
                  <c:v>14.3195555555592</c:v>
                </c:pt>
                <c:pt idx="5">
                  <c:v>4.42394547325805</c:v>
                </c:pt>
                <c:pt idx="6">
                  <c:v>21.6304830917962</c:v>
                </c:pt>
                <c:pt idx="7">
                  <c:v>6.52076851852471</c:v>
                </c:pt>
                <c:pt idx="8">
                  <c:v>31.4541203703848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90711"/>
        <c:axId val="285659336"/>
      </c:barChart>
      <c:catAx>
        <c:axId val="190907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85659336"/>
        <c:crosses val="autoZero"/>
        <c:auto val="1"/>
        <c:lblAlgn val="ctr"/>
        <c:lblOffset val="100"/>
        <c:noMultiLvlLbl val="0"/>
      </c:catAx>
      <c:valAx>
        <c:axId val="28565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090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8787436084733"/>
          <c:y val="0.0859886051909686"/>
          <c:w val="0.720338098716477"/>
          <c:h val="0.054863895336568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0.28138</cdr:x>
      <cdr:y>0.0202</cdr:y>
    </cdr:from>
    <cdr:to>
      <cdr:x>0.82621</cdr:x>
      <cdr:y>0.14815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1943100" y="57144"/>
          <a:ext cx="3762375" cy="36196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rmAutofit/>
        </a:bodyPr>
        <a:lstStyle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en-US" sz="1600" b="0" i="0" baseline="0">
              <a:latin typeface="Calibri" panose="020F0502020204030204"/>
            </a:rPr>
            <a:t>2020</a:t>
          </a:r>
          <a:r>
            <a:rPr lang="zh-CN" altLang="en-US" sz="1600" b="0" i="0" baseline="0">
              <a:latin typeface="Calibri" panose="020F0502020204030204"/>
              <a:ea typeface="宋体" panose="02010600030101010101" pitchFamily="2" charset="-122"/>
            </a:rPr>
            <a:t>年</a:t>
          </a:r>
          <a:r>
            <a:rPr lang="en-US" altLang="zh-CN" sz="1600" b="0" i="0" baseline="0">
              <a:latin typeface="Calibri" panose="020F0502020204030204"/>
              <a:ea typeface="宋体" panose="02010600030101010101" pitchFamily="2" charset="-122"/>
            </a:rPr>
            <a:t>05</a:t>
          </a:r>
          <a:r>
            <a:rPr lang="zh-CN" altLang="en-US" sz="1600" b="0" i="0" baseline="0">
              <a:latin typeface="Calibri" panose="020F0502020204030204"/>
              <a:ea typeface="宋体" panose="02010600030101010101" pitchFamily="2" charset="-122"/>
            </a:rPr>
            <a:t>月各公司平均归档耗时（天）</a:t>
          </a:r>
          <a:endParaRPr lang="zh-CN" sz="1600"/>
        </a:p>
        <a:p>
          <a:endParaRPr lang="zh-CN" altLang="en-US" sz="16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5F64-8596-4B84-A576-67C63C12C9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351D8-7DF9-4752-BB2B-7B81839E60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BCAA755-DBB9-436F-8E7D-1D8AF86643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3" hasCustomPrompt="1"/>
          </p:nvPr>
        </p:nvSpPr>
        <p:spPr>
          <a:xfrm>
            <a:off x="446870" y="1732922"/>
            <a:ext cx="4186237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kumimoji="1" lang="zh-CN" altLang="en-US" dirty="0"/>
              <a:t>内文或图表的小标题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兰亭黑</a:t>
            </a:r>
            <a:r>
              <a:rPr kumimoji="1" lang="en-US" altLang="zh-CN" dirty="0"/>
              <a:t>-18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0378" y="199292"/>
            <a:ext cx="597952" cy="844726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515938" y="6655443"/>
            <a:ext cx="11676062" cy="202557"/>
          </a:xfrm>
          <a:prstGeom prst="rect">
            <a:avLst/>
          </a:prstGeom>
          <a:solidFill>
            <a:srgbClr val="D7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500554"/>
            <a:ext cx="10054849" cy="517909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一级标题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微软雅黑</a:t>
            </a:r>
            <a:r>
              <a:rPr kumimoji="1" lang="en-US" altLang="zh-CN" dirty="0"/>
              <a:t>-24</a:t>
            </a:r>
            <a:r>
              <a:rPr kumimoji="1" lang="zh-CN" altLang="en-US" dirty="0"/>
              <a:t>号</a:t>
            </a:r>
            <a:r>
              <a:rPr kumimoji="1" lang="en-US" altLang="zh-CN" dirty="0"/>
              <a:t>-</a:t>
            </a:r>
            <a:r>
              <a:rPr kumimoji="1" lang="zh-CN" altLang="en-US" dirty="0"/>
              <a:t>加粗体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5121" y="1004456"/>
            <a:ext cx="6363737" cy="428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二级标题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方正兰亭简体</a:t>
            </a:r>
            <a:r>
              <a:rPr kumimoji="1" lang="en-US" altLang="zh-CN" dirty="0"/>
              <a:t>-20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11593977" y="6299037"/>
            <a:ext cx="495202" cy="23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页码</a:t>
            </a:r>
            <a:endParaRPr kumimoji="1" lang="zh-CN" altLang="en-US" dirty="0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5" hasCustomPrompt="1"/>
          </p:nvPr>
        </p:nvSpPr>
        <p:spPr>
          <a:xfrm>
            <a:off x="446870" y="2398201"/>
            <a:ext cx="5322887" cy="338466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内容为图文时参见此页示例。</a:t>
            </a:r>
            <a:endParaRPr kumimoji="1" lang="en-US" altLang="zh-CN" dirty="0"/>
          </a:p>
          <a:p>
            <a:r>
              <a:rPr kumimoji="1" lang="zh-CN" altLang="en-US" dirty="0"/>
              <a:t>右图为图表的颜色风格示意，具体使用时根据实际需要参照此风格设计制作。</a:t>
            </a:r>
            <a:endParaRPr kumimoji="1" lang="en-US" altLang="zh-CN" dirty="0"/>
          </a:p>
          <a:p>
            <a:r>
              <a:rPr kumimoji="1" lang="zh-CN" altLang="en-US" dirty="0"/>
              <a:t>内容为文字时，根据文字多少来调整大小间距，原则上不能超过小标题，特殊情况除外。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BCAA755-DBB9-436F-8E7D-1D8AF86643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343A175-CF42-4863-8485-0BF2AB9C128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343A175-CF42-4863-8485-0BF2AB9C128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3.xml"/><Relationship Id="rId1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chart" Target="../charts/chart16.xml"/><Relationship Id="rId1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8.xml"/><Relationship Id="rId1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0.xml"/><Relationship Id="rId1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1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977295" y="2658122"/>
            <a:ext cx="66797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报销中心月度报告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77295" y="3480388"/>
            <a:ext cx="66797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5" y="553855"/>
            <a:ext cx="796812" cy="1125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10073005" y="310515"/>
            <a:ext cx="2130425" cy="445135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本地财务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03340" y="857250"/>
            <a:ext cx="578866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</a:t>
            </a:r>
            <a:r>
              <a:rPr lang="en-US" altLang="zh-CN" sz="1600" b="1" dirty="0"/>
              <a:t>1</a:t>
            </a:r>
            <a:r>
              <a:rPr lang="zh-CN" altLang="en-US" sz="1600" b="1" dirty="0"/>
              <a:t>月</a:t>
            </a:r>
            <a:r>
              <a:rPr lang="en-US" altLang="zh-CN" sz="1600" b="1" dirty="0"/>
              <a:t>-5</a:t>
            </a:r>
            <a:r>
              <a:rPr lang="zh-CN" altLang="en-US" sz="1600" b="1" dirty="0"/>
              <a:t>月本地财务节点耗时分析：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、</a:t>
            </a:r>
            <a:r>
              <a:rPr lang="en-US" altLang="zh-CN" sz="1200" dirty="0" smtClean="0"/>
              <a:t>2020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5</a:t>
            </a:r>
            <a:r>
              <a:rPr lang="zh-CN" altLang="en-US" sz="1200" dirty="0" smtClean="0"/>
              <a:t>月归档耗时超过目标值</a:t>
            </a:r>
            <a:r>
              <a:rPr lang="en-US" sz="1200" dirty="0" smtClean="0"/>
              <a:t>24</a:t>
            </a:r>
            <a:r>
              <a:rPr lang="zh-CN" altLang="en-US" sz="1200" dirty="0" smtClean="0"/>
              <a:t>小时的公司：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  </a:t>
            </a:r>
            <a:r>
              <a:rPr lang="zh-CN" altLang="en-US" sz="1200" b="1" dirty="0" smtClean="0"/>
              <a:t> </a:t>
            </a:r>
            <a:r>
              <a:rPr lang="zh-CN" altLang="en-US" sz="1200" b="1" dirty="0" smtClean="0">
                <a:sym typeface="+mn-ea"/>
              </a:rPr>
              <a:t>北分</a:t>
            </a:r>
            <a:r>
              <a:rPr lang="en-US" altLang="zh-CN" sz="1200" b="1" dirty="0" smtClean="0">
                <a:sym typeface="+mn-ea"/>
              </a:rPr>
              <a:t>62.92</a:t>
            </a:r>
            <a:r>
              <a:rPr lang="zh-CN" altLang="en-US" sz="1200" b="1" dirty="0" smtClean="0">
                <a:sym typeface="+mn-ea"/>
              </a:rPr>
              <a:t>小时，阜宁</a:t>
            </a:r>
            <a:r>
              <a:rPr lang="en-US" altLang="zh-CN" sz="1200" b="1" dirty="0" smtClean="0">
                <a:sym typeface="+mn-ea"/>
              </a:rPr>
              <a:t>42.06</a:t>
            </a:r>
            <a:r>
              <a:rPr lang="zh-CN" altLang="en-US" sz="1200" b="1" dirty="0" smtClean="0">
                <a:sym typeface="+mn-ea"/>
              </a:rPr>
              <a:t>小时，</a:t>
            </a:r>
            <a:r>
              <a:rPr lang="zh-CN" altLang="en-US" sz="1200" b="1" dirty="0" smtClean="0"/>
              <a:t>瑞达</a:t>
            </a:r>
            <a:r>
              <a:rPr lang="en-US" altLang="zh-CN" sz="1200" b="1" dirty="0" smtClean="0"/>
              <a:t>34.92</a:t>
            </a:r>
            <a:r>
              <a:rPr lang="zh-CN" altLang="en-US" sz="1200" b="1" dirty="0" smtClean="0"/>
              <a:t>小时。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、整体分析：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总部、北分、阜宁、锡林、瑞达</a:t>
            </a:r>
            <a:r>
              <a:rPr lang="zh-CN" altLang="en-US" sz="1200" dirty="0" smtClean="0">
                <a:sym typeface="+mn-ea"/>
              </a:rPr>
              <a:t>，在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</a:t>
            </a:r>
            <a:r>
              <a:rPr lang="en-US" altLang="zh-CN" sz="1200" dirty="0">
                <a:sym typeface="+mn-ea"/>
              </a:rPr>
              <a:t>-5</a:t>
            </a:r>
            <a:r>
              <a:rPr lang="zh-CN" altLang="en-US" sz="1200" dirty="0">
                <a:sym typeface="+mn-ea"/>
              </a:rPr>
              <a:t>月的个别月份均有</a:t>
            </a:r>
            <a:r>
              <a:rPr lang="zh-CN" altLang="en-US" sz="1200" b="1" dirty="0">
                <a:solidFill>
                  <a:schemeClr val="tx1"/>
                </a:solidFill>
                <a:sym typeface="+mn-ea"/>
              </a:rPr>
              <a:t>超过目标耗时</a:t>
            </a:r>
            <a:r>
              <a:rPr lang="en-US" altLang="zh-CN" sz="1200" b="1" dirty="0">
                <a:solidFill>
                  <a:schemeClr val="tx1"/>
                </a:solidFill>
                <a:sym typeface="+mn-ea"/>
              </a:rPr>
              <a:t>24h</a:t>
            </a:r>
            <a:r>
              <a:rPr lang="zh-CN" altLang="en-US" sz="1200" b="1" dirty="0">
                <a:solidFill>
                  <a:schemeClr val="tx1"/>
                </a:solidFill>
                <a:sym typeface="+mn-ea"/>
              </a:rPr>
              <a:t>极高</a:t>
            </a:r>
            <a:r>
              <a:rPr lang="zh-CN" altLang="en-US" sz="1200" dirty="0">
                <a:sym typeface="+mn-ea"/>
              </a:rPr>
              <a:t>的情况出现，其中</a:t>
            </a:r>
            <a:r>
              <a:rPr lang="zh-CN" altLang="en-US" sz="1200" b="1" dirty="0">
                <a:sym typeface="+mn-ea"/>
              </a:rPr>
              <a:t>总</a:t>
            </a:r>
            <a:r>
              <a:rPr lang="zh-CN" altLang="en-US" sz="1200" b="1" dirty="0">
                <a:solidFill>
                  <a:schemeClr val="tx1"/>
                </a:solidFill>
                <a:sym typeface="+mn-ea"/>
              </a:rPr>
              <a:t>部、北分、瑞达连续</a:t>
            </a:r>
            <a:r>
              <a:rPr lang="en-US" altLang="zh-CN" sz="1200" b="1" dirty="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1200" b="1" dirty="0">
                <a:solidFill>
                  <a:schemeClr val="tx1"/>
                </a:solidFill>
                <a:sym typeface="+mn-ea"/>
              </a:rPr>
              <a:t>个月耗时超目标值</a:t>
            </a:r>
            <a:r>
              <a:rPr lang="en-US" altLang="zh-CN" sz="1200" b="1" dirty="0">
                <a:solidFill>
                  <a:schemeClr val="tx1"/>
                </a:solidFill>
                <a:sym typeface="+mn-ea"/>
              </a:rPr>
              <a:t>24h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 smtClean="0"/>
              <a:t>北分</a:t>
            </a:r>
            <a:r>
              <a:rPr lang="zh-CN" altLang="en-US" sz="1200" dirty="0" smtClean="0"/>
              <a:t>本地财务节点耗时分析：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、</a:t>
            </a:r>
            <a:r>
              <a:rPr lang="zh-CN" altLang="en-US" sz="1200" dirty="0" smtClean="0">
                <a:sym typeface="+mn-ea"/>
              </a:rPr>
              <a:t>北分</a:t>
            </a:r>
            <a:r>
              <a:rPr lang="en-US" altLang="zh-CN" sz="1200" dirty="0" smtClean="0">
                <a:sym typeface="+mn-ea"/>
              </a:rPr>
              <a:t>5</a:t>
            </a:r>
            <a:r>
              <a:rPr lang="zh-CN" altLang="en-US" sz="1200" dirty="0" smtClean="0">
                <a:sym typeface="+mn-ea"/>
              </a:rPr>
              <a:t>月报销流程共</a:t>
            </a: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条。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zh-CN" altLang="en-US" sz="1200" dirty="0" smtClean="0">
                <a:sym typeface="+mn-ea"/>
              </a:rPr>
              <a:t>YPRC202004200066梁群英报销费用-物料消耗，耗时</a:t>
            </a:r>
            <a:r>
              <a:rPr lang="en-US" altLang="zh-CN" sz="1200" dirty="0" smtClean="0">
                <a:sym typeface="+mn-ea"/>
              </a:rPr>
              <a:t>12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3</a:t>
            </a:r>
            <a:r>
              <a:rPr lang="zh-CN" altLang="en-US" sz="1200" dirty="0" smtClean="0">
                <a:sym typeface="+mn-ea"/>
              </a:rPr>
              <a:t>、YPRC202004200060高燕报销费用-用车费，首次耗时</a:t>
            </a:r>
            <a:r>
              <a:rPr lang="en-US" altLang="zh-CN" sz="1200" dirty="0" smtClean="0">
                <a:sym typeface="+mn-ea"/>
              </a:rPr>
              <a:t>5</a:t>
            </a:r>
            <a:r>
              <a:rPr lang="zh-CN" altLang="en-US" sz="1200" dirty="0" smtClean="0">
                <a:sym typeface="+mn-ea"/>
              </a:rPr>
              <a:t>天，再次批准耗时</a:t>
            </a:r>
            <a:r>
              <a:rPr lang="en-US" altLang="zh-CN" sz="1200" dirty="0" smtClean="0">
                <a:sym typeface="+mn-ea"/>
              </a:rPr>
              <a:t>1.26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阜宁</a:t>
            </a:r>
            <a:r>
              <a:rPr lang="zh-CN" altLang="en-US" sz="1200" dirty="0" smtClean="0">
                <a:sym typeface="+mn-ea"/>
              </a:rPr>
              <a:t>本地财务节点耗时</a:t>
            </a:r>
            <a:r>
              <a:rPr lang="en-US" altLang="zh-CN" sz="1200" dirty="0" smtClean="0">
                <a:sym typeface="+mn-ea"/>
              </a:rPr>
              <a:t>TOP 3</a:t>
            </a:r>
            <a:r>
              <a:rPr lang="zh-CN" altLang="en-US" sz="1200" dirty="0" smtClean="0">
                <a:sym typeface="+mn-ea"/>
              </a:rPr>
              <a:t>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、</a:t>
            </a:r>
            <a:r>
              <a:rPr lang="zh-CN" altLang="en-US" sz="1200" dirty="0" smtClean="0">
                <a:sym typeface="+mn-ea"/>
              </a:rPr>
              <a:t>YPRC202004300115刘丽报销职工教育经费，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12</a:t>
            </a:r>
            <a:r>
              <a:rPr lang="zh-CN" altLang="en-US" sz="1200" dirty="0" smtClean="0">
                <a:sym typeface="+mn-ea"/>
              </a:rPr>
              <a:t>天</a:t>
            </a:r>
            <a:r>
              <a:rPr lang="zh-CN" altLang="en-US" sz="1200" dirty="0" smtClean="0">
                <a:sym typeface="+mn-ea"/>
              </a:rPr>
              <a:t>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zh-CN" altLang="en-US" sz="1200" dirty="0" smtClean="0">
                <a:sym typeface="+mn-ea"/>
              </a:rPr>
              <a:t>YPRC202004300116陈为师报销机械修理费</a:t>
            </a:r>
            <a:r>
              <a:rPr lang="zh-CN" altLang="en-US" sz="1200" dirty="0" smtClean="0">
                <a:sym typeface="+mn-ea"/>
              </a:rPr>
              <a:t>，耗时</a:t>
            </a:r>
            <a:r>
              <a:rPr lang="en-US" altLang="zh-CN" sz="1200" dirty="0" smtClean="0">
                <a:sym typeface="+mn-ea"/>
              </a:rPr>
              <a:t>12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3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zh-CN" altLang="en-US" sz="1200" dirty="0" smtClean="0">
                <a:sym typeface="+mn-ea"/>
              </a:rPr>
              <a:t>YPRC202004290113杨忠信报销费用-业务招待费等其他</a:t>
            </a:r>
            <a:r>
              <a:rPr lang="en-US" altLang="zh-CN" sz="1200" dirty="0" smtClean="0">
                <a:sym typeface="+mn-ea"/>
              </a:rPr>
              <a:t>3</a:t>
            </a:r>
            <a:r>
              <a:rPr lang="zh-CN" altLang="en-US" sz="1200" dirty="0" smtClean="0">
                <a:sym typeface="+mn-ea"/>
              </a:rPr>
              <a:t>个流程</a:t>
            </a:r>
            <a:r>
              <a:rPr lang="zh-CN" altLang="en-US" sz="1200" dirty="0" smtClean="0">
                <a:sym typeface="+mn-ea"/>
              </a:rPr>
              <a:t>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11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瑞达</a:t>
            </a:r>
            <a:r>
              <a:rPr lang="zh-CN" altLang="en-US" sz="1200" dirty="0" smtClean="0">
                <a:sym typeface="+mn-ea"/>
              </a:rPr>
              <a:t>本地财务节点耗时</a:t>
            </a:r>
            <a:r>
              <a:rPr lang="en-US" altLang="zh-CN" sz="1200" dirty="0" smtClean="0">
                <a:sym typeface="+mn-ea"/>
              </a:rPr>
              <a:t>TOP 3</a:t>
            </a:r>
            <a:r>
              <a:rPr lang="zh-CN" altLang="en-US" sz="1200" dirty="0" smtClean="0">
                <a:sym typeface="+mn-ea"/>
              </a:rPr>
              <a:t>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1</a:t>
            </a:r>
            <a:r>
              <a:rPr lang="zh-CN" altLang="en-US" sz="1200" dirty="0" smtClean="0">
                <a:sym typeface="+mn-ea"/>
              </a:rPr>
              <a:t>、YPRC202004220070梁群英报销职工教育经费，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6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、YPRC202005210108梁群英报销费用-办公费，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4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3</a:t>
            </a:r>
            <a:r>
              <a:rPr lang="zh-CN" altLang="en-US" sz="1200" dirty="0" smtClean="0">
                <a:sym typeface="+mn-ea"/>
              </a:rPr>
              <a:t>、YPRC202005210115李芳报销费用-工会经费，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4</a:t>
            </a:r>
            <a:r>
              <a:rPr lang="zh-CN" altLang="en-US" sz="1200" dirty="0" smtClean="0">
                <a:sym typeface="+mn-ea"/>
              </a:rPr>
              <a:t>天</a:t>
            </a:r>
            <a:r>
              <a:rPr lang="zh-CN" altLang="en-US" sz="1200" dirty="0" smtClean="0">
                <a:sym typeface="+mn-ea"/>
              </a:rPr>
              <a:t>。</a:t>
            </a:r>
            <a:endParaRPr lang="zh-CN" altLang="en-US" sz="1200" dirty="0" smtClean="0"/>
          </a:p>
        </p:txBody>
      </p:sp>
      <p:graphicFrame>
        <p:nvGraphicFramePr>
          <p:cNvPr id="3" name="图表 2"/>
          <p:cNvGraphicFramePr/>
          <p:nvPr/>
        </p:nvGraphicFramePr>
        <p:xfrm>
          <a:off x="0" y="813435"/>
          <a:ext cx="6080125" cy="602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7" name="直接连接符 6"/>
          <p:cNvCxnSpPr/>
          <p:nvPr/>
        </p:nvCxnSpPr>
        <p:spPr>
          <a:xfrm flipV="1">
            <a:off x="303530" y="5321300"/>
            <a:ext cx="5739130" cy="317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29590" y="813435"/>
            <a:ext cx="50215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本地财务节点审批耗时（小时）</a:t>
            </a:r>
            <a:endParaRPr lang="zh-CN" altLang="en-US" sz="1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909375" y="309150"/>
            <a:ext cx="2282536" cy="445366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部门经理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436995" y="1473835"/>
            <a:ext cx="5757545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</a:t>
            </a:r>
            <a:r>
              <a:rPr lang="en-US" altLang="zh-CN" sz="1600" b="1" dirty="0">
                <a:sym typeface="+mn-ea"/>
              </a:rPr>
              <a:t>1</a:t>
            </a:r>
            <a:r>
              <a:rPr lang="zh-CN" altLang="en-US" sz="1600" b="1" dirty="0">
                <a:sym typeface="+mn-ea"/>
              </a:rPr>
              <a:t>月</a:t>
            </a:r>
            <a:r>
              <a:rPr lang="en-US" altLang="zh-CN" sz="1600" b="1" dirty="0">
                <a:sym typeface="+mn-ea"/>
              </a:rPr>
              <a:t>-5</a:t>
            </a:r>
            <a:r>
              <a:rPr lang="zh-CN" altLang="en-US" sz="1600" b="1" dirty="0">
                <a:sym typeface="+mn-ea"/>
              </a:rPr>
              <a:t>月部门经理节点耗时分析：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1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en-US" altLang="zh-CN" sz="1200" dirty="0" smtClean="0">
                <a:sym typeface="+mn-ea"/>
              </a:rPr>
              <a:t>2020</a:t>
            </a:r>
            <a:r>
              <a:rPr lang="zh-CN" altLang="en-US" sz="1200" dirty="0" smtClean="0">
                <a:sym typeface="+mn-ea"/>
              </a:rPr>
              <a:t>年</a:t>
            </a:r>
            <a:r>
              <a:rPr lang="en-US" altLang="zh-CN" sz="1200" dirty="0" smtClean="0">
                <a:sym typeface="+mn-ea"/>
              </a:rPr>
              <a:t>5</a:t>
            </a:r>
            <a:r>
              <a:rPr lang="zh-CN" altLang="en-US" sz="1200" dirty="0" smtClean="0">
                <a:sym typeface="+mn-ea"/>
              </a:rPr>
              <a:t>月归档耗时超过目标值</a:t>
            </a:r>
            <a:r>
              <a:rPr lang="en-US" sz="1200" dirty="0" smtClean="0">
                <a:sym typeface="+mn-ea"/>
              </a:rPr>
              <a:t>24</a:t>
            </a:r>
            <a:r>
              <a:rPr lang="zh-CN" altLang="en-US" sz="1200" dirty="0" smtClean="0">
                <a:sym typeface="+mn-ea"/>
              </a:rPr>
              <a:t>小时的公司：</a:t>
            </a:r>
            <a:r>
              <a:rPr lang="zh-CN" altLang="en-US" sz="1200" b="1" dirty="0" smtClean="0">
                <a:sym typeface="+mn-ea"/>
              </a:rPr>
              <a:t>瑞达</a:t>
            </a:r>
            <a:r>
              <a:rPr lang="en-US" altLang="zh-CN" sz="1200" b="1" dirty="0" smtClean="0">
                <a:sym typeface="+mn-ea"/>
              </a:rPr>
              <a:t>31.45</a:t>
            </a:r>
            <a:r>
              <a:rPr lang="zh-CN" altLang="en-US" sz="1200" b="1" dirty="0" smtClean="0">
                <a:sym typeface="+mn-ea"/>
              </a:rPr>
              <a:t>小时。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、整体分析：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北分、瑞达，</a:t>
            </a:r>
            <a:r>
              <a:rPr lang="zh-CN" altLang="en-US" sz="1200" dirty="0" smtClean="0">
                <a:sym typeface="+mn-ea"/>
              </a:rPr>
              <a:t>在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</a:t>
            </a:r>
            <a:r>
              <a:rPr lang="en-US" altLang="zh-CN" sz="1200" dirty="0">
                <a:sym typeface="+mn-ea"/>
              </a:rPr>
              <a:t>-5</a:t>
            </a:r>
            <a:r>
              <a:rPr lang="zh-CN" altLang="en-US" sz="1200" dirty="0">
                <a:sym typeface="+mn-ea"/>
              </a:rPr>
              <a:t>月的个别月份均有</a:t>
            </a:r>
            <a:r>
              <a:rPr lang="zh-CN" altLang="en-US" sz="1200" b="1" dirty="0">
                <a:sym typeface="+mn-ea"/>
              </a:rPr>
              <a:t>超过目标耗时</a:t>
            </a:r>
            <a:r>
              <a:rPr lang="en-US" altLang="zh-CN" sz="1200" b="1" dirty="0">
                <a:sym typeface="+mn-ea"/>
              </a:rPr>
              <a:t>24h</a:t>
            </a:r>
            <a:r>
              <a:rPr lang="zh-CN" altLang="en-US" sz="1200" b="1" dirty="0">
                <a:sym typeface="+mn-ea"/>
              </a:rPr>
              <a:t>极高</a:t>
            </a:r>
            <a:r>
              <a:rPr lang="zh-CN" altLang="en-US" sz="1200" dirty="0">
                <a:sym typeface="+mn-ea"/>
              </a:rPr>
              <a:t>的情况出现。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酒泉、白城、阜宁、萍乡</a:t>
            </a:r>
            <a:r>
              <a:rPr lang="zh-CN" altLang="en-US" sz="1200" dirty="0" smtClean="0">
                <a:sym typeface="+mn-ea"/>
              </a:rPr>
              <a:t>在个别月份</a:t>
            </a:r>
            <a:r>
              <a:rPr lang="zh-CN" altLang="en-US" sz="1200" dirty="0">
                <a:sym typeface="+mn-ea"/>
              </a:rPr>
              <a:t>耗时超目标值</a:t>
            </a:r>
            <a:r>
              <a:rPr lang="en-US" altLang="zh-CN" sz="1200" dirty="0">
                <a:sym typeface="+mn-ea"/>
              </a:rPr>
              <a:t>24h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ym typeface="+mn-ea"/>
              </a:rPr>
              <a:t>瑞达</a:t>
            </a:r>
            <a:r>
              <a:rPr lang="zh-CN" altLang="en-US" sz="1200" dirty="0">
                <a:sym typeface="+mn-ea"/>
              </a:rPr>
              <a:t>部门经理</a:t>
            </a:r>
            <a:r>
              <a:rPr lang="zh-CN" altLang="en-US" sz="1200" dirty="0" smtClean="0"/>
              <a:t>节点耗时</a:t>
            </a:r>
            <a:r>
              <a:rPr lang="en-US" altLang="zh-CN" sz="1200" dirty="0" smtClean="0"/>
              <a:t>TOP 3</a:t>
            </a:r>
            <a:r>
              <a:rPr lang="zh-CN" altLang="en-US" sz="1200" dirty="0" smtClean="0"/>
              <a:t>：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、</a:t>
            </a:r>
            <a:r>
              <a:rPr lang="zh-CN" altLang="en-US" sz="1200" dirty="0" smtClean="0">
                <a:sym typeface="+mn-ea"/>
              </a:rPr>
              <a:t>YPRC202005210108梁群英报销费用-办公费，耗时</a:t>
            </a:r>
            <a:r>
              <a:rPr lang="en-US" altLang="zh-CN" sz="1200" dirty="0" smtClean="0">
                <a:sym typeface="+mn-ea"/>
              </a:rPr>
              <a:t>3.04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zh-CN" altLang="en-US" sz="1200" dirty="0" smtClean="0">
                <a:sym typeface="+mn-ea"/>
              </a:rPr>
              <a:t>YPRC202005190081梁群英报销费用-吊装费</a:t>
            </a:r>
            <a:r>
              <a:rPr lang="zh-CN" altLang="en-US" sz="1200" dirty="0" smtClean="0">
                <a:sym typeface="+mn-ea"/>
              </a:rPr>
              <a:t>，耗时</a:t>
            </a: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3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zh-CN" altLang="en-US" sz="1200" dirty="0" smtClean="0">
                <a:sym typeface="+mn-ea"/>
              </a:rPr>
              <a:t>YPRC202005210115李芳报销费用-工会经费，耗时</a:t>
            </a:r>
            <a:r>
              <a:rPr lang="en-US" altLang="zh-CN" sz="1200" dirty="0" smtClean="0">
                <a:sym typeface="+mn-ea"/>
              </a:rPr>
              <a:t>1.81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</p:txBody>
      </p:sp>
      <p:graphicFrame>
        <p:nvGraphicFramePr>
          <p:cNvPr id="5" name="图表 4"/>
          <p:cNvGraphicFramePr/>
          <p:nvPr/>
        </p:nvGraphicFramePr>
        <p:xfrm>
          <a:off x="0" y="839470"/>
          <a:ext cx="6085205" cy="601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329565" y="5066665"/>
            <a:ext cx="6107430" cy="508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36258" y="839470"/>
            <a:ext cx="50114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月部门经理节点审批耗时（小时）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106660" y="322580"/>
            <a:ext cx="2085340" cy="434340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财务经理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7780" y="858520"/>
            <a:ext cx="5673090" cy="5723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</a:t>
            </a:r>
            <a:r>
              <a:rPr lang="en-US" altLang="zh-CN" sz="1600" b="1" dirty="0">
                <a:sym typeface="+mn-ea"/>
              </a:rPr>
              <a:t>1</a:t>
            </a:r>
            <a:r>
              <a:rPr lang="zh-CN" altLang="en-US" sz="1600" b="1" dirty="0">
                <a:sym typeface="+mn-ea"/>
              </a:rPr>
              <a:t>月</a:t>
            </a:r>
            <a:r>
              <a:rPr lang="en-US" altLang="zh-CN" sz="1600" b="1" dirty="0">
                <a:sym typeface="+mn-ea"/>
              </a:rPr>
              <a:t>-5</a:t>
            </a:r>
            <a:r>
              <a:rPr lang="zh-CN" altLang="en-US" sz="1600" b="1" dirty="0">
                <a:sym typeface="+mn-ea"/>
              </a:rPr>
              <a:t>月财务经理节点耗时分析：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1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en-US" altLang="zh-CN" sz="1200" dirty="0" smtClean="0">
                <a:sym typeface="+mn-ea"/>
              </a:rPr>
              <a:t>2020</a:t>
            </a:r>
            <a:r>
              <a:rPr lang="zh-CN" altLang="en-US" sz="1200" dirty="0" smtClean="0">
                <a:sym typeface="+mn-ea"/>
              </a:rPr>
              <a:t>年</a:t>
            </a:r>
            <a:r>
              <a:rPr lang="en-US" altLang="zh-CN" sz="1200" dirty="0" smtClean="0">
                <a:sym typeface="+mn-ea"/>
              </a:rPr>
              <a:t>5</a:t>
            </a:r>
            <a:r>
              <a:rPr lang="zh-CN" altLang="en-US" sz="1200" dirty="0" smtClean="0">
                <a:sym typeface="+mn-ea"/>
              </a:rPr>
              <a:t>月归档耗时超过目标值</a:t>
            </a:r>
            <a:r>
              <a:rPr lang="en-US" sz="1200" dirty="0" smtClean="0">
                <a:sym typeface="+mn-ea"/>
              </a:rPr>
              <a:t>24</a:t>
            </a:r>
            <a:r>
              <a:rPr lang="zh-CN" altLang="en-US" sz="1200" dirty="0" smtClean="0">
                <a:sym typeface="+mn-ea"/>
              </a:rPr>
              <a:t>小时的公司：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锡林</a:t>
            </a:r>
            <a:r>
              <a:rPr lang="en-US" altLang="zh-CN" sz="1200" b="1" dirty="0" smtClean="0">
                <a:sym typeface="+mn-ea"/>
              </a:rPr>
              <a:t>45.59</a:t>
            </a:r>
            <a:r>
              <a:rPr lang="zh-CN" altLang="en-US" sz="1200" b="1" dirty="0" smtClean="0">
                <a:sym typeface="+mn-ea"/>
              </a:rPr>
              <a:t>小时，阜宁</a:t>
            </a:r>
            <a:r>
              <a:rPr lang="en-US" altLang="zh-CN" sz="1200" b="1" dirty="0" smtClean="0">
                <a:sym typeface="+mn-ea"/>
              </a:rPr>
              <a:t>27.58</a:t>
            </a:r>
            <a:r>
              <a:rPr lang="zh-CN" altLang="en-US" sz="1200" b="1" dirty="0" smtClean="0">
                <a:sym typeface="+mn-ea"/>
              </a:rPr>
              <a:t>小时，酒泉</a:t>
            </a:r>
            <a:r>
              <a:rPr lang="en-US" altLang="zh-CN" sz="1200" b="1" dirty="0" smtClean="0">
                <a:sym typeface="+mn-ea"/>
              </a:rPr>
              <a:t>25.94</a:t>
            </a:r>
            <a:r>
              <a:rPr lang="zh-CN" altLang="en-US" sz="1200" b="1" dirty="0" smtClean="0">
                <a:sym typeface="+mn-ea"/>
              </a:rPr>
              <a:t>小时。</a:t>
            </a:r>
            <a:endParaRPr lang="zh-CN" altLang="en-US" sz="1200" b="1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、整体分析：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酒泉、白城、阜宁、锡林</a:t>
            </a:r>
            <a:r>
              <a:rPr lang="zh-CN" altLang="en-US" sz="1200" dirty="0" smtClean="0">
                <a:sym typeface="+mn-ea"/>
              </a:rPr>
              <a:t>，</a:t>
            </a:r>
            <a:r>
              <a:rPr lang="zh-CN" altLang="en-US" sz="1200" dirty="0" smtClean="0">
                <a:sym typeface="+mn-ea"/>
              </a:rPr>
              <a:t>在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</a:t>
            </a:r>
            <a:r>
              <a:rPr lang="en-US" altLang="zh-CN" sz="1200" dirty="0">
                <a:sym typeface="+mn-ea"/>
              </a:rPr>
              <a:t>-5</a:t>
            </a:r>
            <a:r>
              <a:rPr lang="zh-CN" altLang="en-US" sz="1200" dirty="0">
                <a:sym typeface="+mn-ea"/>
              </a:rPr>
              <a:t>月的个别月份均有</a:t>
            </a:r>
            <a:r>
              <a:rPr lang="zh-CN" altLang="en-US" sz="1200" b="1" dirty="0">
                <a:sym typeface="+mn-ea"/>
              </a:rPr>
              <a:t>超过目标耗时</a:t>
            </a:r>
            <a:r>
              <a:rPr lang="en-US" altLang="zh-CN" sz="1200" b="1" dirty="0">
                <a:sym typeface="+mn-ea"/>
              </a:rPr>
              <a:t>24h</a:t>
            </a:r>
            <a:r>
              <a:rPr lang="zh-CN" altLang="en-US" sz="1200" b="1" dirty="0">
                <a:sym typeface="+mn-ea"/>
              </a:rPr>
              <a:t>极高</a:t>
            </a:r>
            <a:r>
              <a:rPr lang="zh-CN" altLang="en-US" sz="1200" dirty="0">
                <a:sym typeface="+mn-ea"/>
              </a:rPr>
              <a:t>的情况出现</a:t>
            </a:r>
            <a:r>
              <a:rPr lang="zh-CN" altLang="en-US" sz="1200" dirty="0">
                <a:sym typeface="+mn-ea"/>
              </a:rPr>
              <a:t>，其中</a:t>
            </a:r>
            <a:r>
              <a:rPr lang="zh-CN" altLang="en-US" sz="1200" b="1" dirty="0">
                <a:sym typeface="+mn-ea"/>
              </a:rPr>
              <a:t>锡林连续</a:t>
            </a:r>
            <a:r>
              <a:rPr lang="en-US" altLang="zh-CN" sz="1200" b="1" dirty="0">
                <a:sym typeface="+mn-ea"/>
              </a:rPr>
              <a:t>3</a:t>
            </a:r>
            <a:r>
              <a:rPr lang="zh-CN" altLang="en-US" sz="1200" b="1" dirty="0">
                <a:sym typeface="+mn-ea"/>
              </a:rPr>
              <a:t>个月耗时超目标值</a:t>
            </a:r>
            <a:r>
              <a:rPr lang="en-US" altLang="zh-CN" sz="1200" b="1" dirty="0">
                <a:sym typeface="+mn-ea"/>
              </a:rPr>
              <a:t>24h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ym typeface="+mn-ea"/>
              </a:rPr>
              <a:t>锡林</a:t>
            </a:r>
            <a:r>
              <a:rPr lang="zh-CN" altLang="en-US" sz="1200" dirty="0">
                <a:sym typeface="+mn-ea"/>
              </a:rPr>
              <a:t>财务经理</a:t>
            </a:r>
            <a:r>
              <a:rPr lang="zh-CN" altLang="en-US" sz="1200" dirty="0" smtClean="0"/>
              <a:t>节点耗时</a:t>
            </a:r>
            <a:r>
              <a:rPr lang="en-US" altLang="zh-CN" sz="1200" dirty="0" smtClean="0"/>
              <a:t>TOP 3</a:t>
            </a:r>
            <a:r>
              <a:rPr lang="zh-CN" altLang="en-US" sz="1200" dirty="0" smtClean="0"/>
              <a:t>：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、YPCL202005060009郑兴报销费用-差旅费等</a:t>
            </a:r>
            <a:r>
              <a:rPr lang="en-US" altLang="zh-CN" sz="1200" dirty="0" smtClean="0"/>
              <a:t>3</a:t>
            </a:r>
            <a:r>
              <a:rPr lang="zh-CN" altLang="en-US" sz="1200" dirty="0" smtClean="0"/>
              <a:t>个流程</a:t>
            </a:r>
            <a:r>
              <a:rPr lang="zh-CN" altLang="en-US" sz="1200" dirty="0" smtClean="0"/>
              <a:t>，耗时</a:t>
            </a:r>
            <a:r>
              <a:rPr lang="en-US" altLang="zh-CN" sz="1200" dirty="0" smtClean="0">
                <a:sym typeface="+mn-ea"/>
              </a:rPr>
              <a:t>7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2</a:t>
            </a:r>
            <a:r>
              <a:rPr lang="zh-CN" altLang="en-US" sz="1200" dirty="0" smtClean="0"/>
              <a:t>、</a:t>
            </a:r>
            <a:r>
              <a:rPr lang="zh-CN" altLang="en-US" sz="1200" dirty="0" smtClean="0">
                <a:sym typeface="+mn-ea"/>
              </a:rPr>
              <a:t>YPRC202005070021王艳秀报销费用-办公费等</a:t>
            </a:r>
            <a:r>
              <a:rPr lang="en-US" altLang="zh-CN" sz="1200" dirty="0" smtClean="0">
                <a:sym typeface="+mn-ea"/>
              </a:rPr>
              <a:t>4</a:t>
            </a:r>
            <a:r>
              <a:rPr lang="zh-CN" altLang="en-US" sz="1200" dirty="0" smtClean="0">
                <a:sym typeface="+mn-ea"/>
              </a:rPr>
              <a:t>个流程</a:t>
            </a:r>
            <a:r>
              <a:rPr lang="zh-CN" altLang="en-US" sz="1200" dirty="0" smtClean="0"/>
              <a:t>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6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3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zh-CN" altLang="en-US" sz="1200" dirty="0" smtClean="0"/>
              <a:t>YPCL202005070019齐长峰报销费用-差旅费</a:t>
            </a:r>
            <a:r>
              <a:rPr lang="zh-CN" altLang="en-US" sz="1200" dirty="0" smtClean="0"/>
              <a:t>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4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ym typeface="+mn-ea"/>
              </a:rPr>
              <a:t>阜宁</a:t>
            </a:r>
            <a:r>
              <a:rPr lang="zh-CN" altLang="en-US" sz="1200" dirty="0">
                <a:sym typeface="+mn-ea"/>
              </a:rPr>
              <a:t>财务经理</a:t>
            </a:r>
            <a:r>
              <a:rPr lang="zh-CN" altLang="en-US" sz="1200" dirty="0" smtClean="0">
                <a:sym typeface="+mn-ea"/>
              </a:rPr>
              <a:t>节点耗时</a:t>
            </a:r>
            <a:r>
              <a:rPr lang="en-US" altLang="zh-CN" sz="1200" dirty="0" smtClean="0">
                <a:sym typeface="+mn-ea"/>
              </a:rPr>
              <a:t>TOP 3</a:t>
            </a:r>
            <a:r>
              <a:rPr lang="zh-CN" altLang="en-US" sz="1200" dirty="0" smtClean="0">
                <a:sym typeface="+mn-ea"/>
              </a:rPr>
              <a:t>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YPCL202005070013施海涛报销费用-差旅费，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YPCL20200507001</a:t>
            </a:r>
            <a:r>
              <a:rPr lang="en-US" altLang="zh-CN" sz="1200" dirty="0" smtClean="0"/>
              <a:t>2施海涛报销费用-差旅费</a:t>
            </a:r>
            <a:r>
              <a:rPr lang="zh-CN" altLang="en-US" sz="1200" dirty="0" smtClean="0"/>
              <a:t>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天。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YPCL202005070015姚轶报销费用-差旅费</a:t>
            </a:r>
            <a:r>
              <a:rPr lang="zh-CN" altLang="en-US" sz="1200" dirty="0" smtClean="0"/>
              <a:t>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ym typeface="+mn-ea"/>
              </a:rPr>
              <a:t>酒泉</a:t>
            </a:r>
            <a:r>
              <a:rPr lang="zh-CN" altLang="en-US" sz="1200" dirty="0">
                <a:sym typeface="+mn-ea"/>
              </a:rPr>
              <a:t>财务经理</a:t>
            </a:r>
            <a:r>
              <a:rPr lang="zh-CN" altLang="en-US" sz="1200" dirty="0" smtClean="0">
                <a:sym typeface="+mn-ea"/>
              </a:rPr>
              <a:t>节点耗时</a:t>
            </a:r>
            <a:r>
              <a:rPr lang="en-US" altLang="zh-CN" sz="1200" dirty="0" smtClean="0">
                <a:sym typeface="+mn-ea"/>
              </a:rPr>
              <a:t>TOP 2</a:t>
            </a:r>
            <a:r>
              <a:rPr lang="zh-CN" altLang="en-US" sz="1200" dirty="0" smtClean="0">
                <a:sym typeface="+mn-ea"/>
              </a:rPr>
              <a:t>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1</a:t>
            </a:r>
            <a:r>
              <a:rPr lang="zh-CN" altLang="en-US" sz="1200" dirty="0" smtClean="0">
                <a:sym typeface="+mn-ea"/>
              </a:rPr>
              <a:t>、YPCL202003280046梁国强报销费用-差旅费，批准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天</a:t>
            </a:r>
            <a:r>
              <a:rPr lang="zh-CN" altLang="en-US" sz="1200" dirty="0" smtClean="0">
                <a:sym typeface="+mn-ea"/>
              </a:rPr>
              <a:t>，退回耗时</a:t>
            </a:r>
            <a:r>
              <a:rPr lang="en-US" altLang="zh-CN" sz="1200" dirty="0" smtClean="0">
                <a:sym typeface="+mn-ea"/>
              </a:rPr>
              <a:t>1.05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zh-CN" altLang="en-US" sz="1200" dirty="0" smtClean="0">
                <a:sym typeface="+mn-ea"/>
              </a:rPr>
              <a:t>YPRC202004180057乔雪报销费用-办公费，耗时</a:t>
            </a:r>
            <a:r>
              <a:rPr lang="en-US" altLang="zh-CN" sz="1200" dirty="0" smtClean="0">
                <a:sym typeface="+mn-ea"/>
              </a:rPr>
              <a:t>1.13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</p:txBody>
      </p:sp>
      <p:graphicFrame>
        <p:nvGraphicFramePr>
          <p:cNvPr id="2" name="图表 1"/>
          <p:cNvGraphicFramePr/>
          <p:nvPr/>
        </p:nvGraphicFramePr>
        <p:xfrm>
          <a:off x="0" y="819785"/>
          <a:ext cx="6071235" cy="603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276225" y="4624070"/>
            <a:ext cx="5665470" cy="381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79120" y="858520"/>
            <a:ext cx="50603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月财务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经理节点审批耗时（小时）</a:t>
            </a:r>
            <a:endParaRPr lang="zh-CN" altLang="en-US" sz="1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013030" y="328200"/>
            <a:ext cx="2178627" cy="423972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总经理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6055" y="1550670"/>
            <a:ext cx="503809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</a:t>
            </a:r>
            <a:r>
              <a:rPr lang="en-US" altLang="zh-CN" sz="1600" b="1" dirty="0"/>
              <a:t>1</a:t>
            </a:r>
            <a:r>
              <a:rPr lang="zh-CN" altLang="en-US" sz="1600" b="1" dirty="0"/>
              <a:t>月</a:t>
            </a:r>
            <a:r>
              <a:rPr lang="en-US" altLang="zh-CN" sz="1600" b="1" dirty="0"/>
              <a:t>-5</a:t>
            </a:r>
            <a:r>
              <a:rPr lang="zh-CN" altLang="en-US" sz="1600" b="1" dirty="0"/>
              <a:t>月总</a:t>
            </a:r>
            <a:r>
              <a:rPr lang="zh-CN" altLang="en-US" sz="1600" b="1" dirty="0">
                <a:sym typeface="+mn-ea"/>
              </a:rPr>
              <a:t>经理节点审批耗时分析</a:t>
            </a:r>
            <a:r>
              <a:rPr lang="zh-CN" altLang="en-US" sz="1600" b="1" dirty="0"/>
              <a:t>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sz="1200" dirty="0"/>
              <a:t>1</a:t>
            </a:r>
            <a:r>
              <a:rPr lang="zh-CN" altLang="en-US" sz="1200" dirty="0" smtClean="0"/>
              <a:t>、</a:t>
            </a:r>
            <a:r>
              <a:rPr lang="en-US" altLang="zh-CN" sz="1200" dirty="0" smtClean="0"/>
              <a:t>2020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5</a:t>
            </a:r>
            <a:r>
              <a:rPr lang="zh-CN" altLang="en-US" sz="1200" dirty="0" smtClean="0"/>
              <a:t>月，仅有白城公司归档耗时</a:t>
            </a:r>
            <a:r>
              <a:rPr lang="en-US" altLang="zh-CN" sz="1200" dirty="0" smtClean="0"/>
              <a:t>52.67</a:t>
            </a:r>
            <a:r>
              <a:rPr lang="zh-CN" altLang="en-US" sz="1200" dirty="0" smtClean="0"/>
              <a:t>小时，</a:t>
            </a:r>
            <a:r>
              <a:rPr lang="zh-CN" altLang="en-US" sz="1200" dirty="0" smtClean="0"/>
              <a:t>超过目标值</a:t>
            </a:r>
            <a:r>
              <a:rPr lang="en-US" sz="1200" dirty="0" smtClean="0"/>
              <a:t>24</a:t>
            </a:r>
            <a:r>
              <a:rPr lang="zh-CN" altLang="en-US" sz="1200" dirty="0" smtClean="0"/>
              <a:t>小时，较</a:t>
            </a:r>
            <a:r>
              <a:rPr lang="en-US" altLang="zh-CN" sz="1200" dirty="0" smtClean="0"/>
              <a:t>4</a:t>
            </a:r>
            <a:r>
              <a:rPr lang="zh-CN" altLang="en-US" sz="1200" dirty="0" smtClean="0"/>
              <a:t>月耗时增加</a:t>
            </a:r>
            <a:r>
              <a:rPr lang="en-US" altLang="zh-CN" sz="1200" dirty="0" smtClean="0"/>
              <a:t>36.75</a:t>
            </a:r>
            <a:r>
              <a:rPr lang="zh-CN" altLang="en-US" sz="1200" dirty="0" smtClean="0"/>
              <a:t>小时。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2</a:t>
            </a:r>
            <a:r>
              <a:rPr lang="zh-CN" altLang="en-US" sz="1200" dirty="0" smtClean="0"/>
              <a:t>、</a:t>
            </a:r>
            <a:r>
              <a:rPr lang="en-US" altLang="zh-CN" sz="1200" dirty="0" smtClean="0">
                <a:sym typeface="+mn-ea"/>
              </a:rPr>
              <a:t>5</a:t>
            </a:r>
            <a:r>
              <a:rPr lang="zh-CN" altLang="en-US" sz="1200" dirty="0" smtClean="0">
                <a:sym typeface="+mn-ea"/>
              </a:rPr>
              <a:t>月审批耗时较</a:t>
            </a:r>
            <a:r>
              <a:rPr lang="en-US" altLang="zh-CN" sz="1200" dirty="0" smtClean="0">
                <a:sym typeface="+mn-ea"/>
              </a:rPr>
              <a:t>4</a:t>
            </a:r>
            <a:r>
              <a:rPr lang="zh-CN" altLang="en-US" sz="1200" dirty="0" smtClean="0">
                <a:sym typeface="+mn-ea"/>
              </a:rPr>
              <a:t>月有所下降的</a:t>
            </a:r>
            <a:r>
              <a:rPr lang="en-US" altLang="zh-CN" sz="1200" dirty="0" smtClean="0">
                <a:sym typeface="+mn-ea"/>
              </a:rPr>
              <a:t>TOP 3</a:t>
            </a:r>
            <a:r>
              <a:rPr lang="zh-CN" altLang="en-US" sz="1200" dirty="0" smtClean="0">
                <a:sym typeface="+mn-ea"/>
              </a:rPr>
              <a:t>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萍乡</a:t>
            </a:r>
            <a:r>
              <a:rPr lang="en-US" altLang="zh-CN" sz="1200" b="1" dirty="0" smtClean="0">
                <a:sym typeface="+mn-ea"/>
              </a:rPr>
              <a:t>-6.53</a:t>
            </a:r>
            <a:r>
              <a:rPr lang="zh-CN" altLang="en-US" sz="1200" b="1" dirty="0" smtClean="0">
                <a:sym typeface="+mn-ea"/>
              </a:rPr>
              <a:t>小时，</a:t>
            </a:r>
            <a:r>
              <a:rPr lang="zh-CN" altLang="en-US" sz="1200" b="1" dirty="0" smtClean="0">
                <a:sym typeface="+mn-ea"/>
              </a:rPr>
              <a:t>北分</a:t>
            </a:r>
            <a:r>
              <a:rPr lang="en-US" altLang="zh-CN" sz="1200" b="1" dirty="0" smtClean="0">
                <a:sym typeface="+mn-ea"/>
              </a:rPr>
              <a:t>-2.19</a:t>
            </a:r>
            <a:r>
              <a:rPr lang="zh-CN" altLang="en-US" sz="1200" b="1" dirty="0" smtClean="0">
                <a:sym typeface="+mn-ea"/>
              </a:rPr>
              <a:t>小时，</a:t>
            </a:r>
            <a:r>
              <a:rPr lang="zh-CN" altLang="en-US" sz="1200" b="1" dirty="0" smtClean="0">
                <a:sym typeface="+mn-ea"/>
              </a:rPr>
              <a:t>锡林</a:t>
            </a:r>
            <a:r>
              <a:rPr lang="en-US" altLang="zh-CN" sz="1200" b="1" dirty="0" smtClean="0">
                <a:sym typeface="+mn-ea"/>
              </a:rPr>
              <a:t>-0.78</a:t>
            </a:r>
            <a:r>
              <a:rPr lang="zh-CN" altLang="en-US" sz="1200" b="1" dirty="0" smtClean="0">
                <a:sym typeface="+mn-ea"/>
              </a:rPr>
              <a:t>小时</a:t>
            </a:r>
            <a:r>
              <a:rPr lang="zh-CN" altLang="en-US" sz="1200" dirty="0" smtClean="0">
                <a:sym typeface="+mn-ea"/>
              </a:rPr>
              <a:t>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其余各家总经理节点均有增加。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3</a:t>
            </a:r>
            <a:r>
              <a:rPr lang="zh-CN" altLang="en-US" sz="1200" dirty="0" smtClean="0"/>
              <a:t>、整体分析：白城公司在</a:t>
            </a:r>
            <a:r>
              <a:rPr lang="en-US" altLang="zh-CN" sz="1200" dirty="0" smtClean="0"/>
              <a:t>3</a:t>
            </a:r>
            <a:r>
              <a:rPr lang="zh-CN" altLang="en-US" sz="1200" dirty="0" smtClean="0"/>
              <a:t>月、</a:t>
            </a:r>
            <a:r>
              <a:rPr lang="en-US" altLang="zh-CN" sz="1200" dirty="0" smtClean="0"/>
              <a:t>5</a:t>
            </a:r>
            <a:r>
              <a:rPr lang="zh-CN" altLang="en-US" sz="1200" dirty="0" smtClean="0"/>
              <a:t>月耗时较高，</a:t>
            </a:r>
            <a:r>
              <a:rPr lang="zh-CN" altLang="en-US" sz="1200" dirty="0" smtClean="0">
                <a:sym typeface="+mn-ea"/>
              </a:rPr>
              <a:t>均超过目标值</a:t>
            </a:r>
            <a:r>
              <a:rPr lang="en-US" sz="1200" dirty="0" smtClean="0">
                <a:sym typeface="+mn-ea"/>
              </a:rPr>
              <a:t>24</a:t>
            </a:r>
            <a:r>
              <a:rPr lang="zh-CN" altLang="en-US" sz="1200" dirty="0" smtClean="0">
                <a:sym typeface="+mn-ea"/>
              </a:rPr>
              <a:t>小时</a:t>
            </a:r>
            <a:r>
              <a:rPr lang="zh-CN" altLang="en-US" sz="1200" dirty="0" smtClean="0"/>
              <a:t>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>
                <a:sym typeface="+mn-ea"/>
              </a:rPr>
              <a:t>白城总经理</a:t>
            </a:r>
            <a:r>
              <a:rPr lang="zh-CN" altLang="en-US" sz="1200" dirty="0" smtClean="0">
                <a:sym typeface="+mn-ea"/>
              </a:rPr>
              <a:t>节点耗时</a:t>
            </a:r>
            <a:r>
              <a:rPr lang="en-US" altLang="zh-CN" sz="1200" dirty="0" smtClean="0">
                <a:sym typeface="+mn-ea"/>
              </a:rPr>
              <a:t>TOP 3</a:t>
            </a:r>
            <a:r>
              <a:rPr lang="zh-CN" altLang="en-US" sz="1200" dirty="0" smtClean="0">
                <a:sym typeface="+mn-ea"/>
              </a:rPr>
              <a:t>：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、YPRC202003210068于莲娣报销费用-职工福利，耗时</a:t>
            </a:r>
            <a:r>
              <a:rPr lang="en-US" altLang="zh-CN" sz="1200" dirty="0" smtClean="0"/>
              <a:t>17</a:t>
            </a:r>
            <a:r>
              <a:rPr lang="zh-CN" altLang="en-US" sz="1200" dirty="0" smtClean="0"/>
              <a:t>天。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2</a:t>
            </a:r>
            <a:r>
              <a:rPr lang="zh-CN" altLang="en-US" sz="1200" dirty="0" smtClean="0"/>
              <a:t>、YPRC202004100020高莹报销费用-职工福利，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11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3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zh-CN" altLang="en-US" sz="1200" dirty="0" smtClean="0"/>
              <a:t>YPRC202004270102于莲娣报销费用-职工福利，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altLang="zh-CN" sz="1200" dirty="0" smtClean="0">
                <a:sym typeface="+mn-ea"/>
              </a:rPr>
              <a:t>7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</p:txBody>
      </p:sp>
      <p:graphicFrame>
        <p:nvGraphicFramePr>
          <p:cNvPr id="6" name="图表 5"/>
          <p:cNvGraphicFramePr/>
          <p:nvPr/>
        </p:nvGraphicFramePr>
        <p:xfrm>
          <a:off x="0" y="844550"/>
          <a:ext cx="6088380" cy="596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2" name="直接连接符 1"/>
          <p:cNvCxnSpPr/>
          <p:nvPr/>
        </p:nvCxnSpPr>
        <p:spPr>
          <a:xfrm flipV="1">
            <a:off x="226695" y="4641215"/>
            <a:ext cx="5861685" cy="952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34683" y="844550"/>
            <a:ext cx="48190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月总经理节点审批耗时（小时）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051925" y="307340"/>
            <a:ext cx="3140075" cy="434975"/>
          </a:xfrm>
        </p:spPr>
        <p:txBody>
          <a:bodyPr/>
          <a:lstStyle/>
          <a:p>
            <a:pPr algn="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6-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财务稽核、付款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6783" y="824865"/>
            <a:ext cx="4538345" cy="5067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稽核节点审批耗时（小时）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35775" y="824865"/>
            <a:ext cx="45154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付款节点审批耗时（小时）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5030" y="5935666"/>
            <a:ext cx="1072088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 dirty="0"/>
              <a:t>2020</a:t>
            </a:r>
            <a:r>
              <a:rPr lang="zh-CN" altLang="en-US" sz="1200" dirty="0"/>
              <a:t>年</a:t>
            </a:r>
            <a:r>
              <a:rPr lang="en-US" altLang="zh-CN" sz="1200" dirty="0"/>
              <a:t>3</a:t>
            </a:r>
            <a:r>
              <a:rPr lang="zh-CN" altLang="en-US" sz="1200" dirty="0"/>
              <a:t>月</a:t>
            </a:r>
            <a:r>
              <a:rPr lang="en-US" altLang="zh-CN" sz="1200" dirty="0"/>
              <a:t>-5</a:t>
            </a:r>
            <a:r>
              <a:rPr lang="zh-CN" altLang="en-US" sz="1200" dirty="0"/>
              <a:t>月报销中心稽核、付款</a:t>
            </a:r>
            <a:r>
              <a:rPr lang="zh-CN" altLang="en-US" sz="1200" dirty="0">
                <a:sym typeface="+mn-ea"/>
              </a:rPr>
              <a:t>节点审批耗时分析</a:t>
            </a:r>
            <a:r>
              <a:rPr lang="zh-CN" altLang="en-US" sz="1200" dirty="0"/>
              <a:t>：</a:t>
            </a:r>
            <a:r>
              <a:rPr lang="zh-CN" altLang="en-US" sz="1200" dirty="0" smtClean="0">
                <a:sym typeface="+mn-ea"/>
              </a:rPr>
              <a:t>稽核、付款</a:t>
            </a:r>
            <a:r>
              <a:rPr lang="zh-CN" altLang="en-US" sz="1200" dirty="0">
                <a:sym typeface="+mn-ea"/>
              </a:rPr>
              <a:t>本月均未</a:t>
            </a:r>
            <a:r>
              <a:rPr lang="zh-CN" altLang="en-US" sz="1200" dirty="0" smtClean="0">
                <a:sym typeface="+mn-ea"/>
              </a:rPr>
              <a:t>超目标</a:t>
            </a:r>
            <a:r>
              <a:rPr lang="en-US" altLang="zh-CN" sz="1200" dirty="0" smtClean="0">
                <a:sym typeface="+mn-ea"/>
              </a:rPr>
              <a:t>24</a:t>
            </a:r>
            <a:r>
              <a:rPr lang="zh-CN" altLang="en-US" sz="1200" dirty="0" smtClean="0">
                <a:sym typeface="+mn-ea"/>
              </a:rPr>
              <a:t>小时</a:t>
            </a:r>
            <a:r>
              <a:rPr lang="zh-CN" altLang="en-US" sz="1200" dirty="0" smtClean="0">
                <a:sym typeface="+mn-ea"/>
              </a:rPr>
              <a:t>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ym typeface="+mn-ea"/>
              </a:rPr>
              <a:t>稽核节点：</a:t>
            </a:r>
            <a:r>
              <a:rPr lang="zh-CN" altLang="en-US" sz="1200" b="1" dirty="0" smtClean="0">
                <a:sym typeface="+mn-ea"/>
              </a:rPr>
              <a:t>北分、阜宁、萍乡、瑞达</a:t>
            </a:r>
            <a:r>
              <a:rPr lang="zh-CN" altLang="en-US" sz="1200" dirty="0" smtClean="0">
                <a:sym typeface="+mn-ea"/>
              </a:rPr>
              <a:t>耗时较上月有所增加。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付款节点：</a:t>
            </a:r>
            <a:r>
              <a:rPr lang="zh-CN" altLang="en-US" sz="1200" b="1" dirty="0" smtClean="0"/>
              <a:t>阜宁、萍乡、锡林</a:t>
            </a:r>
            <a:r>
              <a:rPr lang="zh-CN" altLang="en-US" sz="1200" dirty="0" smtClean="0"/>
              <a:t>耗时较高，较上月有所增加。</a:t>
            </a:r>
            <a:endParaRPr lang="zh-CN" altLang="en-US" sz="1200" dirty="0" smtClean="0"/>
          </a:p>
        </p:txBody>
      </p:sp>
      <p:graphicFrame>
        <p:nvGraphicFramePr>
          <p:cNvPr id="4" name="图表 3"/>
          <p:cNvGraphicFramePr/>
          <p:nvPr/>
        </p:nvGraphicFramePr>
        <p:xfrm>
          <a:off x="243840" y="1331595"/>
          <a:ext cx="5824855" cy="450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6097270" y="1331595"/>
          <a:ext cx="5868035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927100" y="1891665"/>
            <a:ext cx="10874375" cy="266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各节点报销耗时分析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5780" y="4198620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/>
          <p:nvPr/>
        </p:nvSpPr>
        <p:spPr>
          <a:xfrm>
            <a:off x="9079865" y="308610"/>
            <a:ext cx="3112135" cy="4559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流程退回情况分析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7320" y="5447665"/>
            <a:ext cx="9359265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2020年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月各家稽核量、退回量与退回率分析：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报销中心稽核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流程</a:t>
            </a:r>
            <a:r>
              <a:rPr lang="en-US" altLang="zh-CN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271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退回</a:t>
            </a:r>
            <a:r>
              <a:rPr lang="en-US" altLang="zh-CN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41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，平均退回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率</a:t>
            </a:r>
            <a:r>
              <a:rPr lang="en-US" altLang="zh-CN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15.13%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高于去年平均退回率</a:t>
            </a:r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12.94%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，低于上月</a:t>
            </a:r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18.18%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、退回率高于</a:t>
            </a:r>
            <a:r>
              <a:rPr lang="en-US" altLang="zh-CN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月平均值的公司：</a:t>
            </a:r>
            <a:r>
              <a:rPr lang="zh-CN" altLang="en-US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北分</a:t>
            </a:r>
            <a:r>
              <a:rPr lang="en-US" alt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50.00%</a:t>
            </a:r>
            <a:r>
              <a:rPr lang="zh-CN" altLang="en-US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，白城</a:t>
            </a:r>
            <a:r>
              <a:rPr lang="en-US" alt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30.00%</a:t>
            </a:r>
            <a:r>
              <a:rPr lang="zh-CN" altLang="en-US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，阜宁</a:t>
            </a:r>
            <a:r>
              <a:rPr lang="en-US" alt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22.73%</a:t>
            </a:r>
            <a:r>
              <a:rPr lang="zh-CN" altLang="en-US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，锡林</a:t>
            </a:r>
            <a:r>
              <a:rPr lang="en-US" alt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20.00%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1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、退回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量最高：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总部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退回率最高：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北分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，稽核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个，退回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379855" y="845820"/>
          <a:ext cx="9433560" cy="453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1925" y="3889375"/>
            <a:ext cx="1203007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30000"/>
              </a:lnSpc>
            </a:pPr>
            <a:r>
              <a:rPr lang="zh-CN" altLang="en-US" sz="1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流程退回情况分析：</a:t>
            </a:r>
            <a:endParaRPr lang="en-US" sz="12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月份退回流程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41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个，其中退回量较高的两个公司分析如下：</a:t>
            </a:r>
            <a:endParaRPr lang="en-US" altLang="zh-CN" sz="1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总部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退回主要原因：①发票问题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个：税号错误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打印不清晰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税收分类编码错误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跨年发票；②附件问题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个：附件不全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附件错误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无领导会签。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阜宁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退回主要原因：①发票问题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个：税率错误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票面不完整；②出差起止时间填写错误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个；③制度不符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个：报销金额超标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补助领取重复</a:t>
            </a:r>
            <a:r>
              <a:rPr lang="zh-CN" altLang="en-US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（补助领取重复：两段出差时间存在重叠；实际存在公司派车情况，流程选择未派车，领取市内交通补助）。</a:t>
            </a:r>
            <a:endParaRPr lang="zh-CN" altLang="en-US" sz="1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、从退回流程涉及的成本中心来看，总部退回部门较为分散，共涉及</a:t>
            </a:r>
            <a:r>
              <a:rPr lang="en-US" altLang="zh-CN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个部门。阜宁退回部分较为集中，涉及</a:t>
            </a:r>
            <a:r>
              <a:rPr lang="en-US" altLang="zh-CN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个部门：安环质量部</a:t>
            </a:r>
            <a:r>
              <a:rPr lang="en-US" altLang="zh-CN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个、综合部</a:t>
            </a:r>
            <a:r>
              <a:rPr lang="en-US" altLang="zh-CN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个，工艺装备部</a:t>
            </a:r>
            <a:r>
              <a:rPr lang="en-US" altLang="zh-CN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</a:t>
            </a:r>
            <a:endParaRPr lang="en-US" altLang="zh-CN" sz="12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、退回流程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41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个，按费用类别区分：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差旅费退回量最高，稽核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86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个，占比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20.93%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，主要原因：报销金额超标、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出差起止时间填写错误、发票明细行填写错误等。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日常费用流程退回的具体费用类型较为广泛，问题较多的费用类型：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材料费退回率最高，稽核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个，退回率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100%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，原因：发票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税收分类编码错误，无会签申请。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      业务招待费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个，主要原因：发票日期与业务不符；发票打印不清晰；报销金额超标。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      职工福利费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个，主要原因：报销金额超标；附件不全；报销科目有误。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      工会经费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原因：发票不合规。</a:t>
            </a:r>
            <a:endParaRPr 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标题 2"/>
          <p:cNvSpPr txBox="1"/>
          <p:nvPr/>
        </p:nvSpPr>
        <p:spPr>
          <a:xfrm>
            <a:off x="9079865" y="308610"/>
            <a:ext cx="3112135" cy="4559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流程退回情况分析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6190615" y="831850"/>
          <a:ext cx="5989955" cy="312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210185" y="831850"/>
          <a:ext cx="5980430" cy="31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各节点报销耗时分析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6255" y="5175885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3235" y="317500"/>
            <a:ext cx="1738748" cy="43497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报销中心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0" y="818515"/>
          <a:ext cx="6181090" cy="585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50340" y="818515"/>
            <a:ext cx="32708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月报销中心稽核数量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6181090" y="818515"/>
          <a:ext cx="5989955" cy="585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488873" y="818515"/>
            <a:ext cx="337375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月报销中心付款数量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各节点报销耗时分析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6890" y="2244090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3235" y="318135"/>
            <a:ext cx="1738748" cy="43497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报销中心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0" y="838200"/>
          <a:ext cx="6167755" cy="597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6195695" y="838200"/>
          <a:ext cx="5979795" cy="597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49998" y="838200"/>
            <a:ext cx="366712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月稽核审批耗时（小时）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1713" y="838200"/>
            <a:ext cx="366712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月付款审批耗时（小时）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2445" y="1864995"/>
            <a:ext cx="11367135" cy="1524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54" y="372669"/>
            <a:ext cx="7627505" cy="5950870"/>
          </a:xfrm>
          <a:prstGeom prst="rect">
            <a:avLst/>
          </a:prstGeom>
        </p:spPr>
      </p:pic>
      <p:sp>
        <p:nvSpPr>
          <p:cNvPr id="7" name="文本占位符 6"/>
          <p:cNvSpPr txBox="1"/>
          <p:nvPr/>
        </p:nvSpPr>
        <p:spPr>
          <a:xfrm>
            <a:off x="7717659" y="3109711"/>
            <a:ext cx="4055180" cy="319289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800" dirty="0">
                <a:latin typeface="FZLanTingHei-M-GBK" charset="-122"/>
                <a:ea typeface="FZLanTingHei-M-GBK" charset="-122"/>
                <a:cs typeface="FZLanTingHei-M-GBK" charset="-122"/>
              </a:rPr>
              <a:t>谢谢</a:t>
            </a:r>
            <a:endParaRPr lang="zh-CN" altLang="en-US" sz="1800" dirty="0"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sp>
        <p:nvSpPr>
          <p:cNvPr id="8" name="鲲鹏展翅 比翼齐飞…"/>
          <p:cNvSpPr txBox="1"/>
          <p:nvPr/>
        </p:nvSpPr>
        <p:spPr>
          <a:xfrm>
            <a:off x="5555456" y="2018350"/>
            <a:ext cx="6217382" cy="43751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t">
            <a:spAutoFit/>
          </a:bodyPr>
          <a:lstStyle/>
          <a:p>
            <a:pPr algn="r" defTabSz="457200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zh-CN" altLang="en-US" sz="2800" spc="151" dirty="0">
                <a:latin typeface="FZLanTingHei-M-GBK" charset="-122"/>
                <a:ea typeface="FZLanTingHei-M-GBK" charset="-122"/>
                <a:cs typeface="FZLanTingHei-M-GBK" charset="-122"/>
              </a:rPr>
              <a:t>汇报结束</a:t>
            </a:r>
            <a:endParaRPr lang="zh-CN" altLang="en-US" sz="2800" b="0" kern="1200" spc="151" dirty="0"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70526" y="6064494"/>
            <a:ext cx="1038747" cy="2590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r" defTabSz="457200" hangingPunct="1">
              <a:lnSpc>
                <a:spcPct val="150000"/>
              </a:lnSpc>
            </a:pPr>
            <a:r>
              <a:rPr lang="zh-CN" altLang="en-US" sz="900" b="0" kern="1200" dirty="0">
                <a:solidFill>
                  <a:prstClr val="white">
                    <a:lumMod val="50000"/>
                  </a:prstClr>
                </a:solidFill>
                <a:latin typeface="FZLanTingHei-M-GBK" charset="-122"/>
                <a:ea typeface="FZLanTingHei-M-GBK" charset="-122"/>
                <a:cs typeface="FZLanTingHei-M-GBK" charset="-122"/>
              </a:rPr>
              <a:t>内部资料  严禁外传</a:t>
            </a:r>
            <a:endParaRPr lang="zh-CN" altLang="en-US" sz="900" b="0" kern="1200" dirty="0">
              <a:solidFill>
                <a:prstClr val="white">
                  <a:lumMod val="50000"/>
                </a:prstClr>
              </a:solidFill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378" y="199292"/>
            <a:ext cx="597952" cy="84472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18651" y="3785603"/>
            <a:ext cx="2458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Thanks</a:t>
            </a:r>
            <a:endParaRPr kumimoji="1" lang="zh-CN" altLang="en-US" sz="4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6651812"/>
            <a:ext cx="12192000" cy="2198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50250" y="319405"/>
            <a:ext cx="3841750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2210" y="5283200"/>
            <a:ext cx="99263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9</a:t>
            </a:r>
            <a:r>
              <a:rPr lang="zh-CN" altLang="en-US" sz="1400" dirty="0"/>
              <a:t>家公司平均归档耗时分析：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1</a:t>
            </a:r>
            <a:r>
              <a:rPr lang="zh-CN" altLang="en-US" sz="1400" dirty="0" smtClean="0"/>
              <a:t>、</a:t>
            </a:r>
            <a:r>
              <a:rPr lang="en-US" altLang="zh-CN" sz="1400" dirty="0" smtClean="0"/>
              <a:t>2020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月平均归档</a:t>
            </a:r>
            <a:r>
              <a:rPr lang="en-US" altLang="zh-CN" sz="1400" dirty="0" smtClean="0"/>
              <a:t>5.29</a:t>
            </a:r>
            <a:r>
              <a:rPr lang="zh-CN" altLang="en-US" sz="1400" dirty="0" smtClean="0"/>
              <a:t>天，较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5.56</a:t>
            </a:r>
            <a:r>
              <a:rPr lang="zh-CN" altLang="en-US" sz="1400" dirty="0" smtClean="0"/>
              <a:t>天</a:t>
            </a:r>
            <a:r>
              <a:rPr lang="zh-CN" altLang="en-US" sz="1400" dirty="0" smtClean="0"/>
              <a:t>有所降低，耗时减少</a:t>
            </a:r>
            <a:r>
              <a:rPr lang="en-US" altLang="zh-CN" sz="1400" dirty="0" smtClean="0"/>
              <a:t>0.27</a:t>
            </a:r>
            <a:r>
              <a:rPr lang="zh-CN" altLang="en-US" sz="1400" dirty="0" smtClean="0"/>
              <a:t>天。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2</a:t>
            </a:r>
            <a:r>
              <a:rPr lang="zh-CN" altLang="en-US" sz="1400" dirty="0" smtClean="0"/>
              <a:t>、</a:t>
            </a:r>
            <a:r>
              <a:rPr lang="en-US" altLang="zh-CN" sz="1400" dirty="0" smtClean="0"/>
              <a:t>2020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3</a:t>
            </a:r>
            <a:r>
              <a:rPr lang="zh-CN" altLang="en-US" sz="1400" dirty="0" smtClean="0"/>
              <a:t>月、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月、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月平均归档耗时较高</a:t>
            </a:r>
            <a:r>
              <a:rPr lang="zh-CN" altLang="en-US" sz="1400" dirty="0" smtClean="0">
                <a:sym typeface="+mn-ea"/>
              </a:rPr>
              <a:t>，均超目标值</a:t>
            </a:r>
            <a:r>
              <a:rPr lang="en-US" altLang="zh-CN" sz="1400" dirty="0" smtClean="0">
                <a:sym typeface="+mn-ea"/>
              </a:rPr>
              <a:t>4</a:t>
            </a:r>
            <a:r>
              <a:rPr lang="zh-CN" altLang="en-US" sz="1400" dirty="0" smtClean="0">
                <a:sym typeface="+mn-ea"/>
              </a:rPr>
              <a:t>天，均超</a:t>
            </a:r>
            <a:r>
              <a:rPr lang="en-US" altLang="zh-CN" sz="1400" dirty="0" smtClean="0">
                <a:sym typeface="+mn-ea"/>
              </a:rPr>
              <a:t>2019</a:t>
            </a:r>
            <a:r>
              <a:rPr lang="zh-CN" altLang="en-US" sz="1400" dirty="0" smtClean="0">
                <a:sym typeface="+mn-ea"/>
              </a:rPr>
              <a:t>年平均耗时</a:t>
            </a:r>
            <a:r>
              <a:rPr lang="en-US" altLang="zh-CN" sz="1400" dirty="0" smtClean="0">
                <a:sym typeface="+mn-ea"/>
              </a:rPr>
              <a:t>4.3</a:t>
            </a:r>
            <a:r>
              <a:rPr lang="zh-CN" altLang="en-US" sz="1400" dirty="0" smtClean="0">
                <a:sym typeface="+mn-ea"/>
              </a:rPr>
              <a:t>天。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3</a:t>
            </a:r>
            <a:r>
              <a:rPr lang="zh-CN" altLang="en-US" sz="1400" dirty="0" smtClean="0"/>
              <a:t>、整体来看，</a:t>
            </a:r>
            <a:r>
              <a:rPr lang="en-US" altLang="zh-CN" sz="1400" dirty="0" smtClean="0"/>
              <a:t>2020</a:t>
            </a:r>
            <a:r>
              <a:rPr lang="zh-CN" altLang="en-US" sz="1400" dirty="0" smtClean="0"/>
              <a:t>年除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月外，其他月份的归档耗时均超过去年同期。</a:t>
            </a:r>
            <a:endParaRPr lang="zh-CN" altLang="en-US" sz="1400" dirty="0" smtClean="0"/>
          </a:p>
        </p:txBody>
      </p:sp>
      <p:graphicFrame>
        <p:nvGraphicFramePr>
          <p:cNvPr id="5" name="图表 4"/>
          <p:cNvGraphicFramePr/>
          <p:nvPr/>
        </p:nvGraphicFramePr>
        <p:xfrm>
          <a:off x="2350770" y="816610"/>
          <a:ext cx="7569200" cy="42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3415" y="328295"/>
            <a:ext cx="3918585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0305" y="5203825"/>
            <a:ext cx="993013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综合分析近期</a:t>
            </a:r>
            <a:r>
              <a:rPr lang="en-US" altLang="zh-CN" sz="1400" dirty="0"/>
              <a:t>3</a:t>
            </a:r>
            <a:r>
              <a:rPr lang="zh-CN" altLang="en-US" sz="1400" dirty="0"/>
              <a:t>个月（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3</a:t>
            </a:r>
            <a:r>
              <a:rPr lang="zh-CN" altLang="en-US" sz="1400" dirty="0"/>
              <a:t>月</a:t>
            </a:r>
            <a:r>
              <a:rPr lang="en-US" altLang="zh-CN" sz="1400" dirty="0"/>
              <a:t>-5</a:t>
            </a:r>
            <a:r>
              <a:rPr lang="zh-CN" altLang="en-US" sz="1400" dirty="0"/>
              <a:t>月）</a:t>
            </a:r>
            <a:r>
              <a:rPr lang="zh-CN" altLang="en-US" sz="1400" dirty="0">
                <a:sym typeface="+mn-ea"/>
              </a:rPr>
              <a:t>各公司</a:t>
            </a:r>
            <a:r>
              <a:rPr lang="zh-CN" altLang="en-US" sz="1400" dirty="0"/>
              <a:t>归档平均耗时分析：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1</a:t>
            </a:r>
            <a:r>
              <a:rPr lang="zh-CN" altLang="en-US" sz="1400" dirty="0" smtClean="0"/>
              <a:t>、</a:t>
            </a:r>
            <a:r>
              <a:rPr lang="en-US" altLang="zh-CN" sz="1400" dirty="0" smtClean="0"/>
              <a:t>2020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3-5</a:t>
            </a:r>
            <a:r>
              <a:rPr lang="zh-CN" altLang="en-US" sz="1400" dirty="0" smtClean="0"/>
              <a:t>月各月归档耗时</a:t>
            </a:r>
            <a:r>
              <a:rPr lang="zh-CN" altLang="en-US" sz="1400" b="1" dirty="0" smtClean="0"/>
              <a:t>均达到</a:t>
            </a:r>
            <a:r>
              <a:rPr lang="zh-CN" altLang="en-US" sz="1400" dirty="0" smtClean="0"/>
              <a:t>目标值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天：</a:t>
            </a:r>
            <a:r>
              <a:rPr lang="zh-CN" altLang="en-US" sz="1400" b="1" dirty="0" smtClean="0"/>
              <a:t>邯郸</a:t>
            </a:r>
            <a:r>
              <a:rPr lang="zh-CN" altLang="en-US" sz="1400" dirty="0" smtClean="0"/>
              <a:t>；其余</a:t>
            </a:r>
            <a:r>
              <a:rPr lang="en-US" altLang="zh-CN" sz="1400" dirty="0" smtClean="0"/>
              <a:t>8</a:t>
            </a:r>
            <a:r>
              <a:rPr lang="zh-CN" altLang="en-US" sz="1400" dirty="0" smtClean="0"/>
              <a:t>家公司均存在个别月份耗时超过目标值的情况。</a:t>
            </a:r>
            <a:endParaRPr lang="zh-CN" altLang="en-US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2</a:t>
            </a:r>
            <a:r>
              <a:rPr lang="zh-CN" altLang="en-US" sz="1400" dirty="0" smtClean="0"/>
              <a:t>、</a:t>
            </a:r>
            <a:r>
              <a:rPr lang="en-US" altLang="zh-CN" sz="1400" dirty="0" smtClean="0">
                <a:sym typeface="+mn-ea"/>
              </a:rPr>
              <a:t>2020</a:t>
            </a:r>
            <a:r>
              <a:rPr lang="zh-CN" altLang="en-US" sz="1400" dirty="0" smtClean="0">
                <a:sym typeface="+mn-ea"/>
              </a:rPr>
              <a:t>年</a:t>
            </a:r>
            <a:r>
              <a:rPr lang="en-US" altLang="zh-CN" sz="1400" dirty="0" smtClean="0">
                <a:sym typeface="+mn-ea"/>
              </a:rPr>
              <a:t>3-5</a:t>
            </a:r>
            <a:r>
              <a:rPr lang="zh-CN" altLang="en-US" sz="1400" dirty="0" smtClean="0">
                <a:sym typeface="+mn-ea"/>
              </a:rPr>
              <a:t>月各月归档耗时</a:t>
            </a:r>
            <a:r>
              <a:rPr lang="zh-CN" altLang="en-US" sz="1400" b="1" dirty="0" smtClean="0">
                <a:sym typeface="+mn-ea"/>
              </a:rPr>
              <a:t>均超过</a:t>
            </a:r>
            <a:r>
              <a:rPr lang="zh-CN" altLang="en-US" sz="1400" dirty="0" smtClean="0">
                <a:sym typeface="+mn-ea"/>
              </a:rPr>
              <a:t>目标值</a:t>
            </a:r>
            <a:r>
              <a:rPr lang="en-US" altLang="zh-CN" sz="1400" dirty="0" smtClean="0">
                <a:sym typeface="+mn-ea"/>
              </a:rPr>
              <a:t>4</a:t>
            </a:r>
            <a:r>
              <a:rPr lang="zh-CN" altLang="en-US" sz="1400" dirty="0" smtClean="0">
                <a:sym typeface="+mn-ea"/>
              </a:rPr>
              <a:t>天：</a:t>
            </a:r>
            <a:r>
              <a:rPr lang="zh-CN" altLang="en-US" sz="1400" b="1" dirty="0" smtClean="0">
                <a:solidFill>
                  <a:schemeClr val="tx1"/>
                </a:solidFill>
                <a:sym typeface="+mn-ea"/>
              </a:rPr>
              <a:t>总部、北分、酒泉、白城、阜宁、瑞达</a:t>
            </a:r>
            <a:r>
              <a:rPr lang="zh-CN" altLang="en-US" sz="1400" dirty="0" smtClean="0">
                <a:sym typeface="+mn-ea"/>
              </a:rPr>
              <a:t>。</a:t>
            </a:r>
            <a:endParaRPr lang="zh-CN" altLang="en-US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3</a:t>
            </a:r>
            <a:r>
              <a:rPr lang="zh-CN" altLang="en-US" sz="1400" dirty="0" smtClean="0"/>
              <a:t>、</a:t>
            </a:r>
            <a:r>
              <a:rPr lang="en-US" altLang="zh-CN" sz="1400" dirty="0" smtClean="0">
                <a:sym typeface="+mn-ea"/>
              </a:rPr>
              <a:t>2020</a:t>
            </a:r>
            <a:r>
              <a:rPr lang="zh-CN" altLang="en-US" sz="1400" dirty="0" smtClean="0">
                <a:sym typeface="+mn-ea"/>
              </a:rPr>
              <a:t>年</a:t>
            </a:r>
            <a:r>
              <a:rPr lang="en-US" altLang="zh-CN" sz="1400" dirty="0" smtClean="0">
                <a:sym typeface="+mn-ea"/>
              </a:rPr>
              <a:t>3-5</a:t>
            </a:r>
            <a:r>
              <a:rPr lang="zh-CN" altLang="en-US" sz="1400" dirty="0" smtClean="0">
                <a:sym typeface="+mn-ea"/>
              </a:rPr>
              <a:t>月</a:t>
            </a:r>
            <a:r>
              <a:rPr lang="zh-CN" altLang="en-US" sz="1400" b="1" dirty="0" smtClean="0">
                <a:sym typeface="+mn-ea"/>
              </a:rPr>
              <a:t>平均</a:t>
            </a:r>
            <a:r>
              <a:rPr lang="zh-CN" altLang="en-US" sz="1400" b="1" dirty="0" smtClean="0"/>
              <a:t>归档耗时最长</a:t>
            </a:r>
            <a:r>
              <a:rPr lang="zh-CN" altLang="en-US" sz="1400" dirty="0" smtClean="0"/>
              <a:t>公司</a:t>
            </a:r>
            <a:r>
              <a:rPr lang="en-US" altLang="zh-CN" sz="1400" dirty="0" smtClean="0"/>
              <a:t>TOP 3</a:t>
            </a:r>
            <a:r>
              <a:rPr lang="zh-CN" altLang="en-US" sz="1400" dirty="0" smtClean="0"/>
              <a:t>：</a:t>
            </a:r>
            <a:r>
              <a:rPr lang="zh-CN" altLang="en-US" sz="1400" b="1" dirty="0" smtClean="0"/>
              <a:t>瑞达</a:t>
            </a:r>
            <a:r>
              <a:rPr lang="en-US" altLang="zh-CN" sz="1400" b="1" dirty="0" smtClean="0"/>
              <a:t>7.88</a:t>
            </a:r>
            <a:r>
              <a:rPr lang="zh-CN" altLang="en-US" sz="1400" b="1" dirty="0" smtClean="0"/>
              <a:t>天，北分</a:t>
            </a:r>
            <a:r>
              <a:rPr lang="en-US" altLang="zh-CN" sz="1400" b="1" dirty="0" smtClean="0"/>
              <a:t>7.78</a:t>
            </a:r>
            <a:r>
              <a:rPr lang="zh-CN" altLang="en-US" sz="1400" b="1" dirty="0" smtClean="0"/>
              <a:t>天，白城</a:t>
            </a:r>
            <a:r>
              <a:rPr lang="en-US" altLang="zh-CN" sz="1400" b="1" dirty="0" smtClean="0"/>
              <a:t>6.82</a:t>
            </a:r>
            <a:r>
              <a:rPr lang="zh-CN" altLang="en-US" sz="1400" b="1" dirty="0" smtClean="0"/>
              <a:t>天</a:t>
            </a:r>
            <a:r>
              <a:rPr lang="zh-CN" altLang="en-US" sz="1400" dirty="0" smtClean="0"/>
              <a:t>。</a:t>
            </a:r>
            <a:endParaRPr lang="zh-CN" altLang="en-US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4</a:t>
            </a:r>
            <a:r>
              <a:rPr lang="zh-CN" altLang="en-US" sz="1400" dirty="0" smtClean="0">
                <a:sym typeface="+mn-ea"/>
              </a:rPr>
              <a:t>、</a:t>
            </a:r>
            <a:r>
              <a:rPr lang="en-US" altLang="zh-CN" sz="1400" dirty="0" smtClean="0">
                <a:sym typeface="+mn-ea"/>
              </a:rPr>
              <a:t>5</a:t>
            </a:r>
            <a:r>
              <a:rPr lang="zh-CN" altLang="en-US" sz="1400" dirty="0" smtClean="0">
                <a:sym typeface="+mn-ea"/>
              </a:rPr>
              <a:t>月归档耗时较上月有所下降的</a:t>
            </a:r>
            <a:r>
              <a:rPr lang="en-US" altLang="zh-CN" sz="1400" dirty="0" smtClean="0">
                <a:sym typeface="+mn-ea"/>
              </a:rPr>
              <a:t>TOP 3</a:t>
            </a:r>
            <a:r>
              <a:rPr lang="zh-CN" altLang="en-US" sz="1400" dirty="0" smtClean="0">
                <a:sym typeface="+mn-ea"/>
              </a:rPr>
              <a:t>：</a:t>
            </a:r>
            <a:r>
              <a:rPr lang="zh-CN" altLang="en-US" sz="1400" b="1" dirty="0" smtClean="0">
                <a:sym typeface="+mn-ea"/>
              </a:rPr>
              <a:t>瑞达</a:t>
            </a:r>
            <a:r>
              <a:rPr lang="en-US" altLang="zh-CN" sz="1400" b="1" dirty="0" smtClean="0">
                <a:sym typeface="+mn-ea"/>
              </a:rPr>
              <a:t>-4.13</a:t>
            </a:r>
            <a:r>
              <a:rPr lang="zh-CN" altLang="en-US" sz="1400" b="1" dirty="0" smtClean="0">
                <a:sym typeface="+mn-ea"/>
              </a:rPr>
              <a:t>天，酒泉</a:t>
            </a:r>
            <a:r>
              <a:rPr lang="en-US" altLang="zh-CN" sz="1400" b="1" dirty="0" smtClean="0">
                <a:sym typeface="+mn-ea"/>
              </a:rPr>
              <a:t>-1.99</a:t>
            </a:r>
            <a:r>
              <a:rPr lang="zh-CN" altLang="en-US" sz="1400" b="1" dirty="0" smtClean="0">
                <a:sym typeface="+mn-ea"/>
              </a:rPr>
              <a:t>天，总部</a:t>
            </a:r>
            <a:r>
              <a:rPr lang="en-US" altLang="zh-CN" sz="1400" b="1" dirty="0" smtClean="0">
                <a:sym typeface="+mn-ea"/>
              </a:rPr>
              <a:t>-1.39</a:t>
            </a:r>
            <a:r>
              <a:rPr lang="zh-CN" altLang="en-US" sz="1400" b="1" dirty="0" smtClean="0">
                <a:sym typeface="+mn-ea"/>
              </a:rPr>
              <a:t>天</a:t>
            </a:r>
            <a:r>
              <a:rPr lang="zh-CN" altLang="en-US" sz="1400" dirty="0" smtClean="0">
                <a:sym typeface="+mn-ea"/>
              </a:rPr>
              <a:t>。</a:t>
            </a:r>
            <a:endParaRPr lang="zh-CN" altLang="en-US" sz="1400" dirty="0" smtClean="0"/>
          </a:p>
        </p:txBody>
      </p:sp>
      <p:graphicFrame>
        <p:nvGraphicFramePr>
          <p:cNvPr id="2" name="图表 1"/>
          <p:cNvGraphicFramePr/>
          <p:nvPr/>
        </p:nvGraphicFramePr>
        <p:xfrm>
          <a:off x="1823085" y="846455"/>
          <a:ext cx="8624570" cy="435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" name="图表 18"/>
          <p:cNvGraphicFramePr/>
          <p:nvPr/>
        </p:nvGraphicFramePr>
        <p:xfrm>
          <a:off x="1602740" y="854710"/>
          <a:ext cx="9065260" cy="375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06145" y="4810125"/>
            <a:ext cx="10380345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30000"/>
              </a:lnSpc>
            </a:pPr>
            <a:r>
              <a:rPr lang="zh-CN" altLang="en-US" sz="1400"/>
              <a:t>单独分析</a:t>
            </a:r>
            <a:r>
              <a:rPr lang="en-US" altLang="zh-CN" sz="1400"/>
              <a:t>2020</a:t>
            </a:r>
            <a:r>
              <a:rPr lang="zh-CN" altLang="en-US" sz="1400"/>
              <a:t>年</a:t>
            </a:r>
            <a:r>
              <a:rPr lang="en-US" altLang="zh-CN" sz="1400"/>
              <a:t>5</a:t>
            </a:r>
            <a:r>
              <a:rPr lang="zh-CN" altLang="en-US" sz="1400"/>
              <a:t>月各公司归档耗时：</a:t>
            </a:r>
            <a:endParaRPr lang="zh-CN" altLang="en-US" sz="1400"/>
          </a:p>
          <a:p>
            <a:pPr latinLnBrk="0">
              <a:lnSpc>
                <a:spcPct val="130000"/>
              </a:lnSpc>
            </a:pPr>
            <a:r>
              <a:rPr lang="en-US" sz="1400" dirty="0">
                <a:sym typeface="+mn-ea"/>
              </a:rPr>
              <a:t>1</a:t>
            </a:r>
            <a:r>
              <a:rPr lang="zh-CN" altLang="en-US" sz="1400" dirty="0" smtClean="0">
                <a:sym typeface="+mn-ea"/>
              </a:rPr>
              <a:t>、</a:t>
            </a:r>
            <a:r>
              <a:rPr lang="en-US" altLang="zh-CN" sz="1400" dirty="0" smtClean="0">
                <a:sym typeface="+mn-ea"/>
              </a:rPr>
              <a:t>2020</a:t>
            </a:r>
            <a:r>
              <a:rPr lang="zh-CN" altLang="en-US" sz="1400" dirty="0" smtClean="0">
                <a:sym typeface="+mn-ea"/>
              </a:rPr>
              <a:t>年</a:t>
            </a:r>
            <a:r>
              <a:rPr lang="en-US" altLang="zh-CN" sz="1400" dirty="0" smtClean="0">
                <a:sym typeface="+mn-ea"/>
              </a:rPr>
              <a:t>5</a:t>
            </a:r>
            <a:r>
              <a:rPr lang="zh-CN" altLang="en-US" sz="1400" dirty="0" smtClean="0">
                <a:sym typeface="+mn-ea"/>
              </a:rPr>
              <a:t>月归档耗时</a:t>
            </a:r>
            <a:r>
              <a:rPr lang="zh-CN" altLang="en-US" sz="1400" b="1" dirty="0" smtClean="0">
                <a:sym typeface="+mn-ea"/>
              </a:rPr>
              <a:t>达到</a:t>
            </a:r>
            <a:r>
              <a:rPr lang="zh-CN" altLang="en-US" sz="1400" dirty="0" smtClean="0">
                <a:sym typeface="+mn-ea"/>
              </a:rPr>
              <a:t>目标值</a:t>
            </a:r>
            <a:r>
              <a:rPr lang="en-US" altLang="zh-CN" sz="1400" dirty="0" smtClean="0">
                <a:sym typeface="+mn-ea"/>
              </a:rPr>
              <a:t>4</a:t>
            </a:r>
            <a:r>
              <a:rPr lang="zh-CN" altLang="en-US" sz="1400" dirty="0" smtClean="0">
                <a:sym typeface="+mn-ea"/>
              </a:rPr>
              <a:t>天：</a:t>
            </a:r>
            <a:r>
              <a:rPr lang="zh-CN" altLang="en-US" sz="1400" b="1" dirty="0" smtClean="0">
                <a:sym typeface="+mn-ea"/>
              </a:rPr>
              <a:t>萍乡，邯郸</a:t>
            </a:r>
            <a:r>
              <a:rPr lang="zh-CN" altLang="en-US" sz="1400" dirty="0" smtClean="0">
                <a:sym typeface="+mn-ea"/>
              </a:rPr>
              <a:t>；其余</a:t>
            </a:r>
            <a:r>
              <a:rPr lang="en-US" altLang="zh-CN" sz="1400" dirty="0" smtClean="0">
                <a:sym typeface="+mn-ea"/>
              </a:rPr>
              <a:t>7</a:t>
            </a:r>
            <a:r>
              <a:rPr lang="zh-CN" altLang="en-US" sz="1400" dirty="0" smtClean="0">
                <a:sym typeface="+mn-ea"/>
              </a:rPr>
              <a:t>家公司耗时均超过目标值。</a:t>
            </a:r>
            <a:endParaRPr lang="zh-CN" altLang="en-US" sz="1400" dirty="0" smtClean="0"/>
          </a:p>
          <a:p>
            <a:pPr latinLnBrk="0">
              <a:lnSpc>
                <a:spcPct val="130000"/>
              </a:lnSpc>
            </a:pPr>
            <a:r>
              <a:rPr lang="en-US" altLang="zh-CN" sz="1400" dirty="0" smtClean="0">
                <a:sym typeface="+mn-ea"/>
              </a:rPr>
              <a:t>2</a:t>
            </a:r>
            <a:r>
              <a:rPr lang="zh-CN" altLang="en-US" sz="1400" dirty="0" smtClean="0">
                <a:sym typeface="+mn-ea"/>
              </a:rPr>
              <a:t>、</a:t>
            </a:r>
            <a:r>
              <a:rPr lang="en-US" altLang="zh-CN" sz="1400" dirty="0" smtClean="0">
                <a:sym typeface="+mn-ea"/>
              </a:rPr>
              <a:t>5</a:t>
            </a:r>
            <a:r>
              <a:rPr lang="zh-CN" altLang="en-US" sz="1400" dirty="0" smtClean="0">
                <a:sym typeface="+mn-ea"/>
              </a:rPr>
              <a:t>月归档</a:t>
            </a:r>
            <a:r>
              <a:rPr lang="zh-CN" altLang="en-US" sz="1400" b="1" dirty="0" smtClean="0">
                <a:sym typeface="+mn-ea"/>
              </a:rPr>
              <a:t>耗时最长</a:t>
            </a:r>
            <a:r>
              <a:rPr lang="zh-CN" altLang="en-US" sz="1400" dirty="0" smtClean="0">
                <a:sym typeface="+mn-ea"/>
              </a:rPr>
              <a:t>公司</a:t>
            </a:r>
            <a:r>
              <a:rPr lang="en-US" altLang="zh-CN" sz="1400" dirty="0" smtClean="0">
                <a:sym typeface="+mn-ea"/>
              </a:rPr>
              <a:t>TOP 3</a:t>
            </a:r>
            <a:r>
              <a:rPr lang="zh-CN" altLang="en-US" sz="1400" dirty="0" smtClean="0">
                <a:sym typeface="+mn-ea"/>
              </a:rPr>
              <a:t>：</a:t>
            </a:r>
            <a:r>
              <a:rPr lang="zh-CN" altLang="en-US" sz="1400" b="1" dirty="0" smtClean="0">
                <a:sym typeface="+mn-ea"/>
              </a:rPr>
              <a:t>北分</a:t>
            </a:r>
            <a:r>
              <a:rPr lang="en-US" altLang="zh-CN" sz="1400" b="1" dirty="0" smtClean="0">
                <a:sym typeface="+mn-ea"/>
              </a:rPr>
              <a:t>8.91</a:t>
            </a:r>
            <a:r>
              <a:rPr lang="zh-CN" altLang="en-US" sz="1400" b="1" dirty="0" smtClean="0">
                <a:sym typeface="+mn-ea"/>
              </a:rPr>
              <a:t>天，阜宁</a:t>
            </a:r>
            <a:r>
              <a:rPr lang="en-US" altLang="zh-CN" sz="1400" b="1" dirty="0" smtClean="0">
                <a:sym typeface="+mn-ea"/>
              </a:rPr>
              <a:t>7.44</a:t>
            </a:r>
            <a:r>
              <a:rPr lang="zh-CN" altLang="en-US" sz="1400" b="1" dirty="0" smtClean="0">
                <a:sym typeface="+mn-ea"/>
              </a:rPr>
              <a:t>天，白城</a:t>
            </a:r>
            <a:r>
              <a:rPr lang="en-US" altLang="zh-CN" sz="1400" b="1" dirty="0" smtClean="0">
                <a:sym typeface="+mn-ea"/>
              </a:rPr>
              <a:t>6.82</a:t>
            </a:r>
            <a:r>
              <a:rPr lang="zh-CN" altLang="en-US" sz="1400" b="1" dirty="0" smtClean="0">
                <a:sym typeface="+mn-ea"/>
              </a:rPr>
              <a:t>天</a:t>
            </a:r>
            <a:r>
              <a:rPr lang="zh-CN" altLang="en-US" sz="1400" dirty="0" smtClean="0">
                <a:sym typeface="+mn-ea"/>
              </a:rPr>
              <a:t>。</a:t>
            </a:r>
            <a:endParaRPr lang="zh-CN" altLang="en-US" sz="1400" dirty="0" smtClean="0"/>
          </a:p>
          <a:p>
            <a:pPr latinLnBrk="0">
              <a:lnSpc>
                <a:spcPct val="130000"/>
              </a:lnSpc>
            </a:pPr>
            <a:r>
              <a:rPr lang="en-US" altLang="zh-CN" sz="1400" dirty="0" smtClean="0">
                <a:sym typeface="+mn-ea"/>
              </a:rPr>
              <a:t>3</a:t>
            </a:r>
            <a:r>
              <a:rPr lang="zh-CN" altLang="en-US" sz="1400" dirty="0" smtClean="0">
                <a:sym typeface="+mn-ea"/>
              </a:rPr>
              <a:t>、</a:t>
            </a:r>
            <a:r>
              <a:rPr lang="en-US" altLang="zh-CN" sz="1400" b="1" dirty="0" smtClean="0">
                <a:sym typeface="+mn-ea"/>
              </a:rPr>
              <a:t>2020</a:t>
            </a:r>
            <a:r>
              <a:rPr lang="zh-CN" altLang="en-US" sz="1400" b="1" dirty="0" smtClean="0">
                <a:sym typeface="+mn-ea"/>
              </a:rPr>
              <a:t>年</a:t>
            </a:r>
            <a:r>
              <a:rPr lang="en-US" altLang="zh-CN" sz="1400" b="1" dirty="0" smtClean="0">
                <a:sym typeface="+mn-ea"/>
              </a:rPr>
              <a:t>5</a:t>
            </a:r>
            <a:r>
              <a:rPr lang="zh-CN" altLang="en-US" sz="1400" b="1" dirty="0" smtClean="0">
                <a:sym typeface="+mn-ea"/>
              </a:rPr>
              <a:t>月酒泉、萍乡、邯郸较</a:t>
            </a:r>
            <a:r>
              <a:rPr lang="en-US" altLang="zh-CN" sz="1400" b="1" dirty="0" smtClean="0">
                <a:sym typeface="+mn-ea"/>
              </a:rPr>
              <a:t>2019</a:t>
            </a:r>
            <a:r>
              <a:rPr lang="zh-CN" altLang="en-US" sz="1400" b="1" dirty="0" smtClean="0">
                <a:sym typeface="+mn-ea"/>
              </a:rPr>
              <a:t>年</a:t>
            </a:r>
            <a:r>
              <a:rPr lang="zh-CN" altLang="en-US" sz="1400" b="1" dirty="0" smtClean="0">
                <a:sym typeface="+mn-ea"/>
              </a:rPr>
              <a:t>全公司平均</a:t>
            </a:r>
            <a:r>
              <a:rPr lang="zh-CN" altLang="en-US" sz="1400" b="1" dirty="0" smtClean="0">
                <a:sym typeface="+mn-ea"/>
              </a:rPr>
              <a:t>耗时</a:t>
            </a:r>
            <a:r>
              <a:rPr lang="en-US" altLang="zh-CN" sz="1400" b="1" dirty="0" smtClean="0">
                <a:sym typeface="+mn-ea"/>
              </a:rPr>
              <a:t>4.3</a:t>
            </a:r>
            <a:r>
              <a:rPr lang="zh-CN" altLang="en-US" sz="1400" b="1" dirty="0" smtClean="0">
                <a:sym typeface="+mn-ea"/>
              </a:rPr>
              <a:t>天</a:t>
            </a:r>
            <a:r>
              <a:rPr lang="zh-CN" altLang="en-US" sz="1400" b="1" dirty="0" smtClean="0">
                <a:sym typeface="+mn-ea"/>
              </a:rPr>
              <a:t>降低</a:t>
            </a:r>
            <a:r>
              <a:rPr lang="zh-CN" altLang="en-US" sz="1400" dirty="0" smtClean="0">
                <a:sym typeface="+mn-ea"/>
              </a:rPr>
              <a:t>，其余各家均超过</a:t>
            </a:r>
            <a:r>
              <a:rPr lang="en-US" altLang="zh-CN" sz="1400" dirty="0" smtClean="0">
                <a:sym typeface="+mn-ea"/>
              </a:rPr>
              <a:t>2019</a:t>
            </a:r>
            <a:r>
              <a:rPr lang="zh-CN" altLang="en-US" sz="1400" dirty="0" smtClean="0">
                <a:sym typeface="+mn-ea"/>
              </a:rPr>
              <a:t>年平均耗时。</a:t>
            </a:r>
            <a:endParaRPr lang="zh-CN" altLang="en-US" sz="1400" dirty="0" smtClean="0"/>
          </a:p>
          <a:p>
            <a:pPr latinLnBrk="0">
              <a:lnSpc>
                <a:spcPct val="130000"/>
              </a:lnSpc>
            </a:pPr>
            <a:r>
              <a:rPr lang="en-US" altLang="zh-CN" sz="1400"/>
              <a:t>4</a:t>
            </a:r>
            <a:r>
              <a:rPr lang="zh-CN" altLang="en-US" sz="1400"/>
              <a:t>、纵向比较分析，与各家</a:t>
            </a:r>
            <a:r>
              <a:rPr lang="en-US" altLang="zh-CN" sz="1400"/>
              <a:t>2019</a:t>
            </a:r>
            <a:r>
              <a:rPr lang="zh-CN" altLang="en-US" sz="1400">
                <a:sym typeface="+mn-ea"/>
              </a:rPr>
              <a:t>耗时</a:t>
            </a:r>
            <a:r>
              <a:rPr lang="zh-CN" altLang="en-US" sz="1400"/>
              <a:t>平均值单独相比：</a:t>
            </a:r>
            <a:r>
              <a:rPr lang="zh-CN" altLang="en-US" sz="1400" b="1"/>
              <a:t>酒泉、萍乡、邯郸、瑞达成下降趋势；</a:t>
            </a:r>
            <a:endParaRPr lang="zh-CN" altLang="en-US" sz="1400"/>
          </a:p>
          <a:p>
            <a:pPr latinLnBrk="0">
              <a:lnSpc>
                <a:spcPct val="130000"/>
              </a:lnSpc>
            </a:pPr>
            <a:r>
              <a:rPr lang="zh-CN" altLang="en-US" sz="1400"/>
              <a:t>                                               </a:t>
            </a:r>
            <a:r>
              <a:rPr lang="zh-CN" altLang="en-US" sz="1400" b="1"/>
              <a:t>北分</a:t>
            </a:r>
            <a:r>
              <a:rPr lang="en-US" altLang="zh-CN" sz="1400" b="1"/>
              <a:t>+4.76</a:t>
            </a:r>
            <a:r>
              <a:rPr lang="zh-CN" altLang="en-US" sz="1400" b="1"/>
              <a:t>天，白城</a:t>
            </a:r>
            <a:r>
              <a:rPr lang="en-US" altLang="zh-CN" sz="1400" b="1"/>
              <a:t>+2.74</a:t>
            </a:r>
            <a:r>
              <a:rPr lang="zh-CN" altLang="en-US" sz="1400" b="1"/>
              <a:t>天，阜宁</a:t>
            </a:r>
            <a:r>
              <a:rPr lang="en-US" altLang="zh-CN" sz="1400" b="1"/>
              <a:t>+1.96</a:t>
            </a:r>
            <a:r>
              <a:rPr lang="zh-CN" altLang="en-US" sz="1400" b="1"/>
              <a:t>天，耗时成上升趋势。</a:t>
            </a:r>
            <a:endParaRPr lang="zh-CN" altLang="en-US" sz="1400" b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3415" y="328295"/>
            <a:ext cx="3918585" cy="434340"/>
          </a:xfrm>
        </p:spPr>
        <p:txBody>
          <a:bodyPr>
            <a:noAutofit/>
          </a:bodyPr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各节点报销耗时分析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85940" y="3221355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01188" y="4978963"/>
            <a:ext cx="10333412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/>
              <a:t>全公司各节点审批耗时分析</a:t>
            </a:r>
            <a:r>
              <a:rPr lang="zh-CN" altLang="en-US" sz="1400" dirty="0" smtClean="0"/>
              <a:t>：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1</a:t>
            </a:r>
            <a:r>
              <a:rPr lang="zh-CN" altLang="en-US" sz="1400" dirty="0" smtClean="0"/>
              <a:t>、</a:t>
            </a:r>
            <a:r>
              <a:rPr lang="en-US" altLang="zh-CN" sz="1400" dirty="0" smtClean="0"/>
              <a:t>2020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月仅有</a:t>
            </a:r>
            <a:r>
              <a:rPr lang="zh-CN" altLang="en-US" sz="1400" b="1" dirty="0" smtClean="0"/>
              <a:t>财务经理</a:t>
            </a:r>
            <a:r>
              <a:rPr lang="zh-CN" altLang="en-US" sz="1400" dirty="0" smtClean="0"/>
              <a:t>节点审批超过</a:t>
            </a:r>
            <a:r>
              <a:rPr lang="en-US" altLang="zh-CN" sz="1400" dirty="0" smtClean="0"/>
              <a:t>24</a:t>
            </a:r>
            <a:r>
              <a:rPr lang="zh-CN" altLang="en-US" sz="1400" dirty="0" smtClean="0"/>
              <a:t>小时目标。</a:t>
            </a:r>
            <a:endParaRPr lang="zh-CN" altLang="en-US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2</a:t>
            </a:r>
            <a:r>
              <a:rPr lang="zh-CN" altLang="en-US" sz="1400" dirty="0" smtClean="0"/>
              <a:t>、</a:t>
            </a:r>
            <a:r>
              <a:rPr lang="en-US" altLang="zh-CN" sz="1400" dirty="0" smtClean="0">
                <a:sym typeface="+mn-ea"/>
              </a:rPr>
              <a:t>5</a:t>
            </a:r>
            <a:r>
              <a:rPr lang="zh-CN" altLang="en-US" sz="1400" dirty="0" smtClean="0">
                <a:sym typeface="+mn-ea"/>
              </a:rPr>
              <a:t>月审批耗时最长节点</a:t>
            </a:r>
            <a:r>
              <a:rPr lang="en-US" altLang="zh-CN" sz="1400" dirty="0" smtClean="0">
                <a:sym typeface="+mn-ea"/>
              </a:rPr>
              <a:t>TOP 3</a:t>
            </a:r>
            <a:r>
              <a:rPr lang="zh-CN" altLang="en-US" sz="1400" dirty="0" smtClean="0">
                <a:sym typeface="+mn-ea"/>
              </a:rPr>
              <a:t>：财务经理</a:t>
            </a:r>
            <a:r>
              <a:rPr lang="en-US" altLang="zh-CN" sz="1400" dirty="0" smtClean="0">
                <a:sym typeface="+mn-ea"/>
              </a:rPr>
              <a:t>24.46</a:t>
            </a:r>
            <a:r>
              <a:rPr lang="zh-CN" altLang="en-US" sz="1400" dirty="0" smtClean="0">
                <a:sym typeface="+mn-ea"/>
              </a:rPr>
              <a:t>小时，本地财务</a:t>
            </a:r>
            <a:r>
              <a:rPr lang="en-US" altLang="zh-CN" sz="1400" dirty="0" smtClean="0">
                <a:sym typeface="+mn-ea"/>
              </a:rPr>
              <a:t>19.81</a:t>
            </a:r>
            <a:r>
              <a:rPr lang="zh-CN" altLang="en-US" sz="1400" dirty="0" smtClean="0">
                <a:sym typeface="+mn-ea"/>
              </a:rPr>
              <a:t>小时，申请人</a:t>
            </a:r>
            <a:r>
              <a:rPr lang="en-US" altLang="zh-CN" sz="1400" dirty="0" smtClean="0">
                <a:sym typeface="+mn-ea"/>
              </a:rPr>
              <a:t>18.49</a:t>
            </a:r>
            <a:r>
              <a:rPr lang="zh-CN" altLang="en-US" sz="1400" dirty="0" smtClean="0">
                <a:sym typeface="+mn-ea"/>
              </a:rPr>
              <a:t>小时。</a:t>
            </a:r>
            <a:r>
              <a:rPr lang="zh-CN" altLang="en-US" sz="1400" dirty="0" smtClean="0">
                <a:sym typeface="+mn-ea"/>
              </a:rPr>
              <a:t>（与</a:t>
            </a:r>
            <a:r>
              <a:rPr lang="en-US" altLang="zh-CN" sz="1400" dirty="0" smtClean="0">
                <a:sym typeface="+mn-ea"/>
              </a:rPr>
              <a:t>4</a:t>
            </a:r>
            <a:r>
              <a:rPr lang="zh-CN" altLang="en-US" sz="1400" dirty="0" smtClean="0">
                <a:sym typeface="+mn-ea"/>
              </a:rPr>
              <a:t>月节点相同）</a:t>
            </a:r>
            <a:endParaRPr lang="zh-CN" altLang="en-US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3</a:t>
            </a:r>
            <a:r>
              <a:rPr lang="zh-CN" altLang="en-US" sz="1400" dirty="0" smtClean="0"/>
              <a:t>、</a:t>
            </a:r>
            <a:r>
              <a:rPr lang="en-US" altLang="zh-CN" sz="1400" dirty="0" smtClean="0">
                <a:sym typeface="+mn-ea"/>
              </a:rPr>
              <a:t>5</a:t>
            </a:r>
            <a:r>
              <a:rPr lang="zh-CN" altLang="en-US" sz="1400" dirty="0" smtClean="0">
                <a:sym typeface="+mn-ea"/>
              </a:rPr>
              <a:t>月审批耗时较</a:t>
            </a:r>
            <a:r>
              <a:rPr lang="en-US" altLang="zh-CN" sz="1400" dirty="0" smtClean="0">
                <a:sym typeface="+mn-ea"/>
              </a:rPr>
              <a:t>4</a:t>
            </a:r>
            <a:r>
              <a:rPr lang="zh-CN" altLang="en-US" sz="1400" dirty="0" smtClean="0">
                <a:sym typeface="+mn-ea"/>
              </a:rPr>
              <a:t>月有所</a:t>
            </a:r>
            <a:r>
              <a:rPr lang="zh-CN" altLang="en-US" sz="1400" b="1" dirty="0" smtClean="0">
                <a:sym typeface="+mn-ea"/>
              </a:rPr>
              <a:t>增长</a:t>
            </a:r>
            <a:r>
              <a:rPr lang="zh-CN" altLang="en-US" sz="1400" dirty="0" smtClean="0">
                <a:sym typeface="+mn-ea"/>
              </a:rPr>
              <a:t>的节点</a:t>
            </a:r>
            <a:r>
              <a:rPr lang="en-US" altLang="zh-CN" sz="1400" dirty="0" smtClean="0">
                <a:sym typeface="+mn-ea"/>
              </a:rPr>
              <a:t>TOP 3</a:t>
            </a:r>
            <a:r>
              <a:rPr lang="zh-CN" altLang="en-US" sz="1400" dirty="0" smtClean="0">
                <a:sym typeface="+mn-ea"/>
              </a:rPr>
              <a:t>：报销中心付款</a:t>
            </a:r>
            <a:r>
              <a:rPr lang="en-US" altLang="zh-CN" sz="1400" dirty="0" smtClean="0">
                <a:sym typeface="+mn-ea"/>
              </a:rPr>
              <a:t>+6.9</a:t>
            </a:r>
            <a:r>
              <a:rPr lang="zh-CN" altLang="en-US" sz="1400" dirty="0" smtClean="0">
                <a:sym typeface="+mn-ea"/>
              </a:rPr>
              <a:t>小时，总经理</a:t>
            </a:r>
            <a:r>
              <a:rPr lang="en-US" altLang="zh-CN" sz="1400" dirty="0" smtClean="0">
                <a:sym typeface="+mn-ea"/>
              </a:rPr>
              <a:t>+4.92</a:t>
            </a:r>
            <a:r>
              <a:rPr lang="zh-CN" altLang="en-US" sz="1400" dirty="0" smtClean="0">
                <a:sym typeface="+mn-ea"/>
              </a:rPr>
              <a:t>小时，</a:t>
            </a:r>
            <a:r>
              <a:rPr lang="zh-CN" altLang="en-US" sz="1400" dirty="0" smtClean="0">
                <a:sym typeface="+mn-ea"/>
              </a:rPr>
              <a:t>财务经理</a:t>
            </a:r>
            <a:r>
              <a:rPr lang="en-US" altLang="zh-CN" sz="1400" dirty="0" smtClean="0">
                <a:sym typeface="+mn-ea"/>
              </a:rPr>
              <a:t>+4.66</a:t>
            </a:r>
            <a:r>
              <a:rPr lang="zh-CN" altLang="en-US" sz="1400" dirty="0" smtClean="0">
                <a:sym typeface="+mn-ea"/>
              </a:rPr>
              <a:t>小时</a:t>
            </a:r>
            <a:r>
              <a:rPr lang="zh-CN" altLang="en-US" sz="1400" dirty="0" smtClean="0">
                <a:sym typeface="+mn-ea"/>
              </a:rPr>
              <a:t>。</a:t>
            </a:r>
            <a:endParaRPr lang="zh-CN" altLang="en-US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2</a:t>
            </a:r>
            <a:r>
              <a:rPr lang="zh-CN" altLang="en-US" sz="1400" dirty="0" smtClean="0"/>
              <a:t>、</a:t>
            </a:r>
            <a:r>
              <a:rPr lang="en-US" altLang="zh-CN" sz="1400" dirty="0" smtClean="0">
                <a:sym typeface="+mn-ea"/>
              </a:rPr>
              <a:t>5</a:t>
            </a:r>
            <a:r>
              <a:rPr lang="zh-CN" altLang="en-US" sz="1400" dirty="0" smtClean="0">
                <a:sym typeface="+mn-ea"/>
              </a:rPr>
              <a:t>月审批耗时较</a:t>
            </a:r>
            <a:r>
              <a:rPr lang="en-US" altLang="zh-CN" sz="1400" dirty="0" smtClean="0">
                <a:sym typeface="+mn-ea"/>
              </a:rPr>
              <a:t>4</a:t>
            </a:r>
            <a:r>
              <a:rPr lang="zh-CN" altLang="en-US" sz="1400" dirty="0" smtClean="0">
                <a:sym typeface="+mn-ea"/>
              </a:rPr>
              <a:t>月</a:t>
            </a:r>
            <a:r>
              <a:rPr lang="zh-CN" altLang="en-US" sz="1400" dirty="0" smtClean="0">
                <a:sym typeface="+mn-ea"/>
              </a:rPr>
              <a:t>有所</a:t>
            </a:r>
            <a:r>
              <a:rPr lang="zh-CN" altLang="en-US" sz="1400" b="1" dirty="0" smtClean="0">
                <a:sym typeface="+mn-ea"/>
              </a:rPr>
              <a:t>下降</a:t>
            </a:r>
            <a:r>
              <a:rPr lang="zh-CN" altLang="en-US" sz="1400" dirty="0" smtClean="0">
                <a:sym typeface="+mn-ea"/>
              </a:rPr>
              <a:t>的节点</a:t>
            </a:r>
            <a:r>
              <a:rPr lang="en-US" altLang="zh-CN" sz="1400" dirty="0" smtClean="0">
                <a:sym typeface="+mn-ea"/>
              </a:rPr>
              <a:t>TOP 3</a:t>
            </a:r>
            <a:r>
              <a:rPr lang="zh-CN" altLang="en-US" sz="1400" dirty="0" smtClean="0">
                <a:sym typeface="+mn-ea"/>
              </a:rPr>
              <a:t>：部门经理</a:t>
            </a:r>
            <a:r>
              <a:rPr lang="en-US" altLang="zh-CN" sz="1400" dirty="0" smtClean="0">
                <a:sym typeface="+mn-ea"/>
              </a:rPr>
              <a:t>-3.46</a:t>
            </a:r>
            <a:r>
              <a:rPr lang="zh-CN" altLang="en-US" sz="1400" dirty="0" smtClean="0">
                <a:sym typeface="+mn-ea"/>
              </a:rPr>
              <a:t>小时，申请人</a:t>
            </a:r>
            <a:r>
              <a:rPr lang="en-US" altLang="zh-CN" sz="1400" dirty="0" smtClean="0">
                <a:sym typeface="+mn-ea"/>
              </a:rPr>
              <a:t>-2.93</a:t>
            </a:r>
            <a:r>
              <a:rPr lang="zh-CN" altLang="en-US" sz="1400" dirty="0" smtClean="0">
                <a:sym typeface="+mn-ea"/>
              </a:rPr>
              <a:t>小时，报销中心稽核</a:t>
            </a:r>
            <a:r>
              <a:rPr lang="en-US" altLang="zh-CN" sz="1400" dirty="0" smtClean="0">
                <a:sym typeface="+mn-ea"/>
              </a:rPr>
              <a:t>-2.77</a:t>
            </a:r>
            <a:r>
              <a:rPr lang="zh-CN" altLang="en-US" sz="1400" dirty="0" smtClean="0">
                <a:sym typeface="+mn-ea"/>
              </a:rPr>
              <a:t>小时</a:t>
            </a:r>
            <a:r>
              <a:rPr lang="zh-CN" altLang="en-US" sz="1400" dirty="0" smtClean="0"/>
              <a:t>。</a:t>
            </a:r>
            <a:endParaRPr lang="zh-CN" altLang="en-US" sz="14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900035" y="328295"/>
            <a:ext cx="4291965" cy="434340"/>
          </a:xfrm>
        </p:spPr>
        <p:txBody>
          <a:bodyPr>
            <a:noAutofit/>
          </a:bodyPr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全公司各节点审批耗时分析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1071880" y="846455"/>
          <a:ext cx="9992360" cy="395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图表 1"/>
          <p:cNvGraphicFramePr/>
          <p:nvPr/>
        </p:nvGraphicFramePr>
        <p:xfrm>
          <a:off x="6085840" y="777240"/>
          <a:ext cx="6144895" cy="362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38100" y="777240"/>
          <a:ext cx="6047740" cy="362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363980" y="4565650"/>
            <a:ext cx="9464040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30000"/>
              </a:lnSpc>
            </a:pPr>
            <a:r>
              <a:rPr lang="zh-CN" altLang="en-US" sz="1600"/>
              <a:t>全公司各节点耗时与去年同期比较分析：</a:t>
            </a:r>
            <a:endParaRPr lang="zh-CN" altLang="en-US" sz="1600"/>
          </a:p>
          <a:p>
            <a:pPr latinLnBrk="0">
              <a:lnSpc>
                <a:spcPct val="130000"/>
              </a:lnSpc>
            </a:pPr>
            <a:r>
              <a:rPr lang="en-US" altLang="zh-CN" sz="1600"/>
              <a:t>1</a:t>
            </a:r>
            <a:r>
              <a:rPr lang="zh-CN" altLang="en-US" sz="1600"/>
              <a:t>、将</a:t>
            </a:r>
            <a:r>
              <a:rPr lang="en-US" altLang="zh-CN" sz="1600"/>
              <a:t>2020</a:t>
            </a:r>
            <a:r>
              <a:rPr lang="zh-CN" altLang="en-US" sz="1600"/>
              <a:t>年</a:t>
            </a:r>
            <a:r>
              <a:rPr lang="en-US" altLang="zh-CN" sz="1600"/>
              <a:t>1</a:t>
            </a:r>
            <a:r>
              <a:rPr lang="zh-CN" altLang="en-US" sz="1600"/>
              <a:t>月</a:t>
            </a:r>
            <a:r>
              <a:rPr lang="en-US" altLang="zh-CN" sz="1600"/>
              <a:t>-5</a:t>
            </a:r>
            <a:r>
              <a:rPr lang="zh-CN" altLang="en-US" sz="1600"/>
              <a:t>月与</a:t>
            </a:r>
            <a:r>
              <a:rPr lang="en-US" altLang="zh-CN" sz="1600"/>
              <a:t>2019</a:t>
            </a:r>
            <a:r>
              <a:rPr lang="zh-CN" altLang="en-US" sz="1600"/>
              <a:t>年同期</a:t>
            </a:r>
            <a:r>
              <a:rPr lang="zh-CN" altLang="en-US" sz="1600">
                <a:sym typeface="+mn-ea"/>
              </a:rPr>
              <a:t>数据</a:t>
            </a:r>
            <a:r>
              <a:rPr lang="zh-CN" altLang="en-US" sz="1600"/>
              <a:t>相比，</a:t>
            </a:r>
            <a:r>
              <a:rPr lang="zh-CN" altLang="en-US" sz="1600">
                <a:sym typeface="+mn-ea"/>
              </a:rPr>
              <a:t>明显看出</a:t>
            </a:r>
            <a:r>
              <a:rPr lang="en-US" altLang="zh-CN" sz="1600">
                <a:sym typeface="+mn-ea"/>
              </a:rPr>
              <a:t>2020</a:t>
            </a:r>
            <a:r>
              <a:rPr lang="zh-CN" altLang="en-US" sz="1600">
                <a:sym typeface="+mn-ea"/>
              </a:rPr>
              <a:t>年各月各节点耗时不稳定，反观</a:t>
            </a:r>
            <a:r>
              <a:rPr lang="en-US" altLang="zh-CN" sz="1600"/>
              <a:t>2019</a:t>
            </a:r>
            <a:r>
              <a:rPr lang="zh-CN" altLang="en-US" sz="1600"/>
              <a:t>各月各节点耗时较为平稳，</a:t>
            </a:r>
            <a:r>
              <a:rPr lang="zh-CN" altLang="en-US" sz="1600">
                <a:sym typeface="+mn-ea"/>
              </a:rPr>
              <a:t>未出现超</a:t>
            </a:r>
            <a:r>
              <a:rPr lang="en-US" altLang="zh-CN" sz="1600">
                <a:sym typeface="+mn-ea"/>
              </a:rPr>
              <a:t>24</a:t>
            </a:r>
            <a:r>
              <a:rPr lang="zh-CN" altLang="en-US" sz="1600">
                <a:sym typeface="+mn-ea"/>
              </a:rPr>
              <a:t>小时目标值的情况，</a:t>
            </a:r>
            <a:r>
              <a:rPr lang="zh-CN" altLang="en-US" sz="1600"/>
              <a:t>平均耗时约为</a:t>
            </a:r>
            <a:r>
              <a:rPr lang="en-US" altLang="zh-CN" sz="1600"/>
              <a:t>12</a:t>
            </a:r>
            <a:r>
              <a:rPr lang="zh-CN" altLang="en-US" sz="1600"/>
              <a:t>小时。</a:t>
            </a:r>
            <a:endParaRPr lang="zh-CN" altLang="en-US" sz="1600"/>
          </a:p>
          <a:p>
            <a:pPr latinLnBrk="0">
              <a:lnSpc>
                <a:spcPct val="130000"/>
              </a:lnSpc>
            </a:pPr>
            <a:r>
              <a:rPr lang="en-US" altLang="zh-CN" sz="1600"/>
              <a:t>2</a:t>
            </a:r>
            <a:r>
              <a:rPr lang="zh-CN" altLang="en-US" sz="1600"/>
              <a:t>、</a:t>
            </a:r>
            <a:r>
              <a:rPr lang="zh-CN" altLang="en-US" sz="1600" b="1"/>
              <a:t>本地财务</a:t>
            </a:r>
            <a:r>
              <a:rPr lang="zh-CN" altLang="en-US" sz="1600"/>
              <a:t>节点耗时较去年大幅增加，且在</a:t>
            </a:r>
            <a:r>
              <a:rPr lang="en-US" altLang="zh-CN" sz="1600"/>
              <a:t>2020</a:t>
            </a:r>
            <a:r>
              <a:rPr lang="zh-CN" altLang="en-US" sz="1600"/>
              <a:t>年连续</a:t>
            </a:r>
            <a:r>
              <a:rPr lang="en-US" altLang="zh-CN" sz="1600"/>
              <a:t>4</a:t>
            </a:r>
            <a:r>
              <a:rPr lang="zh-CN" altLang="en-US" sz="1600"/>
              <a:t>个月耗时超过目标值</a:t>
            </a:r>
            <a:r>
              <a:rPr lang="en-US" altLang="zh-CN" sz="1600"/>
              <a:t>24</a:t>
            </a:r>
            <a:r>
              <a:rPr lang="zh-CN" altLang="en-US" sz="1600"/>
              <a:t>小时。</a:t>
            </a:r>
            <a:endParaRPr lang="zh-CN" altLang="en-US" sz="1600"/>
          </a:p>
          <a:p>
            <a:pPr latinLnBrk="0">
              <a:lnSpc>
                <a:spcPct val="130000"/>
              </a:lnSpc>
            </a:pPr>
            <a:r>
              <a:rPr lang="en-US" altLang="zh-CN" sz="1600"/>
              <a:t>3</a:t>
            </a:r>
            <a:r>
              <a:rPr lang="zh-CN" altLang="en-US" sz="1600"/>
              <a:t>、</a:t>
            </a:r>
            <a:r>
              <a:rPr lang="zh-CN" altLang="en-US" sz="1600" b="1"/>
              <a:t>财务经理</a:t>
            </a:r>
            <a:r>
              <a:rPr lang="zh-CN" altLang="en-US" sz="1600"/>
              <a:t>审批耗时同样增加明显，在</a:t>
            </a:r>
            <a:r>
              <a:rPr lang="en-US" altLang="zh-CN" sz="1600"/>
              <a:t>2020</a:t>
            </a:r>
            <a:r>
              <a:rPr lang="zh-CN" altLang="en-US" sz="1600"/>
              <a:t>年中</a:t>
            </a:r>
            <a:r>
              <a:rPr lang="en-US" altLang="zh-CN" sz="1600"/>
              <a:t>3</a:t>
            </a:r>
            <a:r>
              <a:rPr lang="zh-CN" altLang="en-US" sz="1600"/>
              <a:t>月、</a:t>
            </a:r>
            <a:r>
              <a:rPr lang="en-US" altLang="zh-CN" sz="1600"/>
              <a:t>5</a:t>
            </a:r>
            <a:r>
              <a:rPr lang="zh-CN" altLang="en-US" sz="1600"/>
              <a:t>月出现耗时超过目标值</a:t>
            </a:r>
            <a:r>
              <a:rPr lang="en-US" altLang="zh-CN" sz="1600"/>
              <a:t>24</a:t>
            </a:r>
            <a:r>
              <a:rPr lang="zh-CN" altLang="en-US" sz="1600"/>
              <a:t>小时。</a:t>
            </a:r>
            <a:endParaRPr lang="zh-CN" altLang="en-US" sz="1600"/>
          </a:p>
          <a:p>
            <a:pPr latinLnBrk="0">
              <a:lnSpc>
                <a:spcPct val="130000"/>
              </a:lnSpc>
            </a:pPr>
            <a:r>
              <a:rPr lang="en-US" altLang="zh-CN" sz="1600"/>
              <a:t>4</a:t>
            </a:r>
            <a:r>
              <a:rPr lang="zh-CN" altLang="en-US" sz="1600"/>
              <a:t>、</a:t>
            </a:r>
            <a:r>
              <a:rPr lang="zh-CN" altLang="en-US" sz="1600" b="1"/>
              <a:t>部门经理</a:t>
            </a:r>
            <a:r>
              <a:rPr lang="zh-CN" altLang="en-US" sz="1600"/>
              <a:t>耗时增加明显，且耗时不稳定。同时，</a:t>
            </a:r>
            <a:r>
              <a:rPr lang="zh-CN" altLang="en-US" sz="1600" b="1"/>
              <a:t>申请人</a:t>
            </a:r>
            <a:r>
              <a:rPr lang="zh-CN" altLang="en-US" sz="1600"/>
              <a:t>耗时较去年有小幅增加。</a:t>
            </a:r>
            <a:endParaRPr lang="zh-CN" altLang="en-US" sz="1600"/>
          </a:p>
        </p:txBody>
      </p:sp>
      <p:cxnSp>
        <p:nvCxnSpPr>
          <p:cNvPr id="7" name="直接连接符 6"/>
          <p:cNvCxnSpPr/>
          <p:nvPr/>
        </p:nvCxnSpPr>
        <p:spPr>
          <a:xfrm>
            <a:off x="534670" y="2046605"/>
            <a:ext cx="11657330" cy="1587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00035" y="328295"/>
            <a:ext cx="4291965" cy="434340"/>
          </a:xfrm>
        </p:spPr>
        <p:txBody>
          <a:bodyPr>
            <a:noAutofit/>
          </a:bodyPr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全公司各节点审批耗时分析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467340" y="319405"/>
            <a:ext cx="1724660" cy="438785"/>
          </a:xfrm>
        </p:spPr>
        <p:txBody>
          <a:bodyPr/>
          <a:lstStyle/>
          <a:p>
            <a:pPr algn="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69050" y="965835"/>
            <a:ext cx="553339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</a:t>
            </a:r>
            <a:r>
              <a:rPr lang="en-US" altLang="zh-CN" sz="1600" b="1" dirty="0"/>
              <a:t>1</a:t>
            </a:r>
            <a:r>
              <a:rPr lang="zh-CN" altLang="en-US" sz="1600" b="1" dirty="0"/>
              <a:t>月</a:t>
            </a:r>
            <a:r>
              <a:rPr lang="en-US" altLang="zh-CN" sz="1600" b="1" dirty="0"/>
              <a:t>-5</a:t>
            </a:r>
            <a:r>
              <a:rPr lang="zh-CN" altLang="en-US" sz="1600" b="1" dirty="0"/>
              <a:t>月申请人节点耗时分析：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、</a:t>
            </a:r>
            <a:r>
              <a:rPr lang="en-US" altLang="zh-CN" sz="1200" dirty="0" smtClean="0"/>
              <a:t>2020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5</a:t>
            </a:r>
            <a:r>
              <a:rPr lang="zh-CN" altLang="en-US" sz="1200" dirty="0" smtClean="0"/>
              <a:t>月归档耗时超过目标值</a:t>
            </a:r>
            <a:r>
              <a:rPr lang="en-US" sz="1200" dirty="0" smtClean="0"/>
              <a:t>24</a:t>
            </a:r>
            <a:r>
              <a:rPr lang="zh-CN" altLang="en-US" sz="1200" dirty="0" smtClean="0"/>
              <a:t>小时的公司：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   </a:t>
            </a:r>
            <a:r>
              <a:rPr lang="zh-CN" altLang="en-US" sz="1200" b="1" dirty="0" smtClean="0"/>
              <a:t>北分</a:t>
            </a:r>
            <a:r>
              <a:rPr lang="en-US" altLang="zh-CN" sz="1200" b="1" dirty="0" smtClean="0"/>
              <a:t>64</a:t>
            </a:r>
            <a:r>
              <a:rPr lang="zh-CN" altLang="en-US" sz="1200" b="1" dirty="0" smtClean="0"/>
              <a:t>小时，总部</a:t>
            </a:r>
            <a:r>
              <a:rPr lang="en-US" altLang="zh-CN" sz="1200" b="1" dirty="0" smtClean="0"/>
              <a:t>28.33</a:t>
            </a:r>
            <a:r>
              <a:rPr lang="zh-CN" altLang="en-US" sz="1200" b="1" dirty="0" smtClean="0"/>
              <a:t>小时，酒泉</a:t>
            </a:r>
            <a:r>
              <a:rPr lang="en-US" altLang="zh-CN" sz="1200" b="1" dirty="0" smtClean="0"/>
              <a:t>27.71</a:t>
            </a:r>
            <a:r>
              <a:rPr lang="zh-CN" altLang="en-US" sz="1200" b="1" dirty="0" smtClean="0"/>
              <a:t>小时；</a:t>
            </a:r>
            <a:endParaRPr lang="zh-CN" altLang="en-US" sz="1200" b="1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2</a:t>
            </a:r>
            <a:r>
              <a:rPr lang="zh-CN" altLang="en-US" sz="1200" dirty="0" smtClean="0"/>
              <a:t>、整体分析：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 smtClean="0"/>
              <a:t>北分、酒泉、白城、萍乡</a:t>
            </a:r>
            <a:r>
              <a:rPr lang="zh-CN" altLang="en-US" sz="1200" dirty="0" smtClean="0"/>
              <a:t>，在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</a:t>
            </a:r>
            <a:r>
              <a:rPr lang="en-US" altLang="zh-CN" sz="1200" dirty="0">
                <a:sym typeface="+mn-ea"/>
              </a:rPr>
              <a:t>-5</a:t>
            </a:r>
            <a:r>
              <a:rPr lang="zh-CN" altLang="en-US" sz="1200" dirty="0">
                <a:sym typeface="+mn-ea"/>
              </a:rPr>
              <a:t>月的个别月份均有</a:t>
            </a:r>
            <a:r>
              <a:rPr lang="zh-CN" altLang="en-US" sz="1200" b="1" dirty="0">
                <a:sym typeface="+mn-ea"/>
              </a:rPr>
              <a:t>超过目标耗时</a:t>
            </a:r>
            <a:r>
              <a:rPr lang="en-US" altLang="zh-CN" sz="1200" b="1" dirty="0">
                <a:sym typeface="+mn-ea"/>
              </a:rPr>
              <a:t>24h</a:t>
            </a:r>
            <a:r>
              <a:rPr lang="zh-CN" altLang="en-US" sz="1200" b="1" dirty="0">
                <a:sym typeface="+mn-ea"/>
              </a:rPr>
              <a:t>极高</a:t>
            </a:r>
            <a:r>
              <a:rPr lang="zh-CN" altLang="en-US" sz="1200" dirty="0">
                <a:sym typeface="+mn-ea"/>
              </a:rPr>
              <a:t>的情况出现。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北分</a:t>
            </a:r>
            <a:r>
              <a:rPr lang="zh-CN" altLang="en-US" sz="1200" dirty="0" smtClean="0">
                <a:sym typeface="+mn-ea"/>
              </a:rPr>
              <a:t>申请人节点耗时：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1</a:t>
            </a:r>
            <a:r>
              <a:rPr lang="zh-CN" altLang="en-US" sz="1200" dirty="0" smtClean="0">
                <a:sym typeface="+mn-ea"/>
              </a:rPr>
              <a:t>、北分</a:t>
            </a:r>
            <a:r>
              <a:rPr lang="en-US" altLang="zh-CN" sz="1200" dirty="0" smtClean="0">
                <a:sym typeface="+mn-ea"/>
              </a:rPr>
              <a:t>5</a:t>
            </a:r>
            <a:r>
              <a:rPr lang="zh-CN" altLang="en-US" sz="1200" dirty="0" smtClean="0">
                <a:sym typeface="+mn-ea"/>
              </a:rPr>
              <a:t>月报销流程共</a:t>
            </a: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条。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ym typeface="+mn-ea"/>
              </a:rPr>
              <a:t>2</a:t>
            </a:r>
            <a:r>
              <a:rPr lang="zh-CN" altLang="en-US" sz="1200" dirty="0" smtClean="0">
                <a:sym typeface="+mn-ea"/>
              </a:rPr>
              <a:t>、</a:t>
            </a:r>
            <a:r>
              <a:rPr lang="zh-CN" altLang="en-US" sz="1200" dirty="0" smtClean="0">
                <a:sym typeface="+mn-ea"/>
              </a:rPr>
              <a:t>YPRC202004200060高燕报销费用-用车费，耗时</a:t>
            </a:r>
            <a:r>
              <a:rPr lang="en-US" altLang="zh-CN" sz="1200" dirty="0" smtClean="0">
                <a:sym typeface="+mn-ea"/>
              </a:rPr>
              <a:t>8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 smtClean="0"/>
              <a:t>总部</a:t>
            </a:r>
            <a:r>
              <a:rPr lang="zh-CN" altLang="en-US" sz="1200" dirty="0" smtClean="0"/>
              <a:t>申请人节点耗时</a:t>
            </a:r>
            <a:r>
              <a:rPr lang="en-US" altLang="zh-CN" sz="1200" dirty="0" smtClean="0"/>
              <a:t>TOP 3</a:t>
            </a:r>
            <a:r>
              <a:rPr lang="zh-CN" altLang="en-US" sz="1200" dirty="0" smtClean="0"/>
              <a:t>：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、YPRC202001160049刘硕报销费用-工会经费，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sz="1200" dirty="0" smtClean="0"/>
              <a:t>64</a:t>
            </a:r>
            <a:r>
              <a:rPr lang="zh-CN" altLang="en-US" sz="1200" dirty="0" smtClean="0"/>
              <a:t>天</a:t>
            </a:r>
            <a:r>
              <a:rPr lang="zh-CN" altLang="en-US" sz="1200" dirty="0" smtClean="0"/>
              <a:t>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2</a:t>
            </a:r>
            <a:r>
              <a:rPr lang="zh-CN" altLang="en-US" sz="1200" dirty="0" smtClean="0"/>
              <a:t>、YPRC202003130020刘硕报销费用-工会经费，耗时</a:t>
            </a:r>
            <a:r>
              <a:rPr lang="en-US" altLang="zh-CN" sz="1200" dirty="0" smtClean="0"/>
              <a:t>39</a:t>
            </a:r>
            <a:r>
              <a:rPr lang="zh-CN" altLang="en-US" sz="1200" dirty="0" smtClean="0"/>
              <a:t>天</a:t>
            </a:r>
            <a:r>
              <a:rPr lang="zh-CN" altLang="en-US" sz="1200" dirty="0" smtClean="0"/>
              <a:t>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3</a:t>
            </a:r>
            <a:r>
              <a:rPr lang="zh-CN" altLang="en-US" sz="1200" dirty="0" smtClean="0"/>
              <a:t>、</a:t>
            </a:r>
            <a:r>
              <a:rPr lang="zh-CN" altLang="en-US" sz="1200" dirty="0" smtClean="0">
                <a:sym typeface="+mn-ea"/>
              </a:rPr>
              <a:t>YPRC202004140035刘芮报销费用-业务招待费，耗时</a:t>
            </a:r>
            <a:r>
              <a:rPr lang="en-US" sz="1200" dirty="0" smtClean="0">
                <a:sym typeface="+mn-ea"/>
              </a:rPr>
              <a:t>15</a:t>
            </a:r>
            <a:r>
              <a:rPr lang="zh-CN" altLang="en-US" sz="1200" dirty="0" smtClean="0">
                <a:sym typeface="+mn-ea"/>
              </a:rPr>
              <a:t>天</a:t>
            </a:r>
            <a:r>
              <a:rPr lang="zh-CN" altLang="en-US" sz="1200" dirty="0" smtClean="0">
                <a:sym typeface="+mn-ea"/>
              </a:rPr>
              <a:t>。</a:t>
            </a: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ym typeface="+mn-ea"/>
              </a:rPr>
              <a:t>酒泉</a:t>
            </a:r>
            <a:r>
              <a:rPr lang="zh-CN" altLang="en-US" sz="1200" dirty="0" smtClean="0">
                <a:sym typeface="+mn-ea"/>
              </a:rPr>
              <a:t>申请人节点耗时</a:t>
            </a:r>
            <a:r>
              <a:rPr lang="en-US" altLang="zh-CN" sz="1200" dirty="0" smtClean="0">
                <a:sym typeface="+mn-ea"/>
              </a:rPr>
              <a:t>TOP 2</a:t>
            </a:r>
            <a:r>
              <a:rPr lang="zh-CN" altLang="en-US" sz="1200" dirty="0" smtClean="0">
                <a:sym typeface="+mn-ea"/>
              </a:rPr>
              <a:t>：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、YPCL202003280046梁国强报销费用-差旅费，</a:t>
            </a:r>
            <a:r>
              <a:rPr lang="zh-CN" altLang="en-US" sz="1200" dirty="0" smtClean="0">
                <a:sym typeface="+mn-ea"/>
              </a:rPr>
              <a:t>耗时</a:t>
            </a:r>
            <a:r>
              <a:rPr lang="en-US" sz="1200" dirty="0" smtClean="0">
                <a:sym typeface="+mn-ea"/>
              </a:rPr>
              <a:t>15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2</a:t>
            </a:r>
            <a:r>
              <a:rPr lang="zh-CN" altLang="en-US" sz="1200" dirty="0" smtClean="0"/>
              <a:t>、</a:t>
            </a:r>
            <a:r>
              <a:rPr lang="zh-CN" altLang="en-US" sz="1200" dirty="0" smtClean="0">
                <a:sym typeface="+mn-ea"/>
              </a:rPr>
              <a:t>YPRC202004180057乔雪报销费用-办公费，首次耗时</a:t>
            </a:r>
            <a:r>
              <a:rPr lang="en-US" altLang="zh-CN" sz="1200" dirty="0" smtClean="0">
                <a:sym typeface="+mn-ea"/>
              </a:rPr>
              <a:t>9</a:t>
            </a:r>
            <a:r>
              <a:rPr lang="zh-CN" altLang="en-US" sz="1200" dirty="0" smtClean="0">
                <a:sym typeface="+mn-ea"/>
              </a:rPr>
              <a:t>天，重提流程耗时</a:t>
            </a:r>
            <a:r>
              <a:rPr lang="en-US" altLang="zh-CN" sz="1200" dirty="0" smtClean="0">
                <a:sym typeface="+mn-ea"/>
              </a:rPr>
              <a:t>8</a:t>
            </a:r>
            <a:r>
              <a:rPr lang="zh-CN" altLang="en-US" sz="1200" dirty="0" smtClean="0">
                <a:sym typeface="+mn-ea"/>
              </a:rPr>
              <a:t>天。</a:t>
            </a:r>
            <a:endParaRPr lang="zh-CN" altLang="en-US" sz="1200" dirty="0" smtClean="0"/>
          </a:p>
        </p:txBody>
      </p:sp>
      <p:graphicFrame>
        <p:nvGraphicFramePr>
          <p:cNvPr id="4" name="图表 3"/>
          <p:cNvGraphicFramePr/>
          <p:nvPr/>
        </p:nvGraphicFramePr>
        <p:xfrm>
          <a:off x="0" y="804545"/>
          <a:ext cx="6098540" cy="604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467995" y="5121275"/>
            <a:ext cx="5555615" cy="825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88340" y="804545"/>
            <a:ext cx="50107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申请人节点审批耗时（小时）</a:t>
            </a:r>
            <a:endParaRPr lang="zh-CN" altLang="en-US" sz="1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9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019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2019LOGO</Template>
  <TotalTime>0</TotalTime>
  <Words>4754</Words>
  <Application>WPS 演示</Application>
  <PresentationFormat>自定义</PresentationFormat>
  <Paragraphs>241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Lantinghei SC Demibold</vt:lpstr>
      <vt:lpstr>微软雅黑</vt:lpstr>
      <vt:lpstr>FZLanTingHeiS-R-GB</vt:lpstr>
      <vt:lpstr>Calibri</vt:lpstr>
      <vt:lpstr>Arial Unicode MS</vt:lpstr>
      <vt:lpstr>FZLanTingHei-M-GBK</vt:lpstr>
      <vt:lpstr>2019LOGO</vt:lpstr>
      <vt:lpstr>1_2019LOGO</vt:lpstr>
      <vt:lpstr>PowerPoint 演示文稿</vt:lpstr>
      <vt:lpstr>PowerPoint 演示文稿</vt:lpstr>
      <vt:lpstr>全公司报销耗时趋势分析</vt:lpstr>
      <vt:lpstr>全公司报销耗时趋势分析</vt:lpstr>
      <vt:lpstr>各公司报销耗时趋势分析</vt:lpstr>
      <vt:lpstr>PowerPoint 演示文稿</vt:lpstr>
      <vt:lpstr>全公司各节点审批耗时分析</vt:lpstr>
      <vt:lpstr>全公司各节点审批耗时分析</vt:lpstr>
      <vt:lpstr>1-申请人</vt:lpstr>
      <vt:lpstr>2-本地财务</vt:lpstr>
      <vt:lpstr>3-部门经理</vt:lpstr>
      <vt:lpstr>4-财务经理</vt:lpstr>
      <vt:lpstr>5-总经理</vt:lpstr>
      <vt:lpstr>6-财务稽核、付款</vt:lpstr>
      <vt:lpstr>PowerPoint 演示文稿</vt:lpstr>
      <vt:lpstr>PowerPoint 演示文稿</vt:lpstr>
      <vt:lpstr>PowerPoint 演示文稿</vt:lpstr>
      <vt:lpstr>PowerPoint 演示文稿</vt:lpstr>
      <vt:lpstr>报销中心</vt:lpstr>
      <vt:lpstr>报销中心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huangxl</dc:creator>
  <cp:lastModifiedBy>Margaret</cp:lastModifiedBy>
  <cp:revision>1023</cp:revision>
  <dcterms:created xsi:type="dcterms:W3CDTF">2018-03-14T01:39:00Z</dcterms:created>
  <dcterms:modified xsi:type="dcterms:W3CDTF">2020-06-01T11:04:48Z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