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ommentAuthors.xml" ContentType="application/vnd.openxmlformats-officedocument.presentationml.commentAuthors+xml"/>
  <Override PartName="/ppt/drawings/drawing1.xml" ContentType="application/vnd.openxmlformats-officedocument.drawingml.chartshapes+xml"/>
  <Override PartName="/ppt/drawings/drawing10.xml" ContentType="application/vnd.openxmlformats-officedocument.drawingml.chartshapes+xml"/>
  <Override PartName="/ppt/drawings/drawing11.xml" ContentType="application/vnd.openxmlformats-officedocument.drawingml.chartshapes+xml"/>
  <Override PartName="/ppt/drawings/drawing12.xml" ContentType="application/vnd.openxmlformats-officedocument.drawingml.chartshapes+xml"/>
  <Override PartName="/ppt/drawings/drawing13.xml" ContentType="application/vnd.openxmlformats-officedocument.drawingml.chartshapes+xml"/>
  <Override PartName="/ppt/drawings/drawing2.xml" ContentType="application/vnd.openxmlformats-officedocument.drawingml.chartshapes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9.xml" ContentType="application/vnd.openxmlformats-officedocument.drawingml.chartshap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0" r:id="rId3"/>
  </p:sldMasterIdLst>
  <p:notesMasterIdLst>
    <p:notesMasterId r:id="rId7"/>
  </p:notesMasterIdLst>
  <p:sldIdLst>
    <p:sldId id="325" r:id="rId4"/>
    <p:sldId id="327" r:id="rId5"/>
    <p:sldId id="384" r:id="rId6"/>
    <p:sldId id="326" r:id="rId8"/>
    <p:sldId id="356" r:id="rId9"/>
    <p:sldId id="334" r:id="rId10"/>
    <p:sldId id="392" r:id="rId11"/>
    <p:sldId id="371" r:id="rId12"/>
    <p:sldId id="337" r:id="rId13"/>
    <p:sldId id="397" r:id="rId14"/>
    <p:sldId id="336" r:id="rId15"/>
    <p:sldId id="399" r:id="rId16"/>
    <p:sldId id="352" r:id="rId17"/>
    <p:sldId id="351" r:id="rId18"/>
    <p:sldId id="358" r:id="rId19"/>
    <p:sldId id="409" r:id="rId20"/>
    <p:sldId id="411" r:id="rId21"/>
    <p:sldId id="410" r:id="rId22"/>
    <p:sldId id="357" r:id="rId23"/>
    <p:sldId id="350" r:id="rId24"/>
    <p:sldId id="396" r:id="rId25"/>
    <p:sldId id="355" r:id="rId26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思遥" initials="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A5"/>
    <a:srgbClr val="951614"/>
    <a:srgbClr val="B80501"/>
    <a:srgbClr val="E40D08"/>
    <a:srgbClr val="F16C40"/>
    <a:srgbClr val="006FA0"/>
    <a:srgbClr val="D41821"/>
    <a:srgbClr val="ED7D31"/>
    <a:srgbClr val="E67D5F"/>
    <a:srgbClr val="F07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4" autoAdjust="0"/>
    <p:restoredTop sz="87575" autoAdjust="0"/>
  </p:normalViewPr>
  <p:slideViewPr>
    <p:cSldViewPr snapToGrid="0" showGuides="1">
      <p:cViewPr>
        <p:scale>
          <a:sx n="80" d="100"/>
          <a:sy n="80" d="100"/>
        </p:scale>
        <p:origin x="-534" y="-288"/>
      </p:cViewPr>
      <p:guideLst>
        <p:guide orient="horz" pos="2153"/>
        <p:guide pos="36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0" Type="http://schemas.openxmlformats.org/officeDocument/2006/relationships/commentAuthors" Target="commentAuthors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A&#24352;&#33993;&#33993;\4.&#36153;&#29992;&#25253;&#34920;\&#38598;&#20013;&#25253;&#38144;&#27719;&#25253;&#25968;&#25454;&#65288;202003&#65289;R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D:\A&#24352;&#33993;&#33993;\4.&#36153;&#29992;&#25253;&#34920;\&#38598;&#20013;&#25253;&#38144;&#27719;&#25253;&#25968;&#25454;&#65288;202003&#65289;R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D:\A&#24352;&#33993;&#33993;\4.&#36153;&#29992;&#25253;&#34920;\&#38598;&#20013;&#25253;&#38144;&#27719;&#25253;&#25968;&#25454;&#65288;202003&#65289;R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&#24352;&#33993;&#33993;\4.&#36153;&#29992;&#25253;&#34920;\&#38598;&#20013;&#25253;&#38144;&#27719;&#25253;&#25968;&#25454;&#65288;202003&#65289;R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themeOverride" Target="../theme/themeOverride1.xml"/><Relationship Id="rId1" Type="http://schemas.openxmlformats.org/officeDocument/2006/relationships/oleObject" Target="file:///C:\Users\user\Desktop\&#38598;&#20013;&#25253;&#38144;&#27719;&#25253;&#25968;&#25454;&#65288;202003&#65289;-HX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63736417726764"/>
          <c:y val="0.197738881365944"/>
          <c:w val="0.897105409375361"/>
          <c:h val="0.7216164808385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Sheet4!$A$11</c:f>
              <c:strCache>
                <c:ptCount val="1"/>
                <c:pt idx="0">
                  <c:v>月平均归档耗时（天）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Sheet4!$B$1:$G$1</c:f>
              <c:strCache>
                <c:ptCount val="6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2020年1月</c:v>
                </c:pt>
                <c:pt idx="4">
                  <c:v>2020年2月</c:v>
                </c:pt>
                <c:pt idx="5">
                  <c:v>2020年3月</c:v>
                </c:pt>
              </c:strCache>
            </c:strRef>
          </c:cat>
          <c:val>
            <c:numRef>
              <c:f>Sheet4!$B$11:$G$11</c:f>
              <c:numCache>
                <c:formatCode>0.00_ </c:formatCode>
                <c:ptCount val="6"/>
                <c:pt idx="0">
                  <c:v>3.78155845845331</c:v>
                </c:pt>
                <c:pt idx="1">
                  <c:v>3.51636494197095</c:v>
                </c:pt>
                <c:pt idx="2">
                  <c:v>4.22602043147274</c:v>
                </c:pt>
                <c:pt idx="3">
                  <c:v>3.82565137519829</c:v>
                </c:pt>
                <c:pt idx="4">
                  <c:v>3.87158025045395</c:v>
                </c:pt>
                <c:pt idx="5">
                  <c:v>5.68091825365019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499200"/>
        <c:axId val="246500736"/>
      </c:barChart>
      <c:lineChart>
        <c:grouping val="standard"/>
        <c:varyColors val="0"/>
        <c:ser>
          <c:idx val="1"/>
          <c:order val="1"/>
          <c:tx>
            <c:strRef>
              <c:f>Sheet4!$A$12</c:f>
              <c:strCache>
                <c:ptCount val="1"/>
                <c:pt idx="0">
                  <c:v>标准</c:v>
                </c:pt>
              </c:strCache>
            </c:strRef>
          </c:tx>
          <c:spPr>
            <a:ln w="31750" cap="rnd" cmpd="sng" algn="ctr">
              <a:solidFill>
                <a:srgbClr val="FF0000"/>
              </a:solidFill>
              <a:prstDash val="dash"/>
              <a:round/>
            </a:ln>
          </c:spPr>
          <c:marker>
            <c:symbol val="none"/>
          </c:marker>
          <c:dLbls>
            <c:delete val="1"/>
          </c:dLbls>
          <c:cat>
            <c:strRef>
              <c:f>Sheet4!$B$1:$G$1</c:f>
              <c:strCache>
                <c:ptCount val="6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2020年1月</c:v>
                </c:pt>
                <c:pt idx="4">
                  <c:v>2020年2月</c:v>
                </c:pt>
                <c:pt idx="5">
                  <c:v>2020年3月</c:v>
                </c:pt>
              </c:strCache>
            </c:strRef>
          </c:cat>
          <c:val>
            <c:numRef>
              <c:f>Sheet4!$B$12:$G$12</c:f>
              <c:numCache>
                <c:formatCode>0.00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Sheet4!$A$13</c:f>
              <c:strCache>
                <c:ptCount val="1"/>
                <c:pt idx="0">
                  <c:v>2019全公司平均值</c:v>
                </c:pt>
              </c:strCache>
            </c:strRef>
          </c:tx>
          <c:spPr>
            <a:ln w="31750" cap="rnd" cmpd="sng" algn="ctr">
              <a:solidFill>
                <a:schemeClr val="accent6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cat>
            <c:strRef>
              <c:f>Sheet4!$B$1:$G$1</c:f>
              <c:strCache>
                <c:ptCount val="6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2020年1月</c:v>
                </c:pt>
                <c:pt idx="4">
                  <c:v>2020年2月</c:v>
                </c:pt>
                <c:pt idx="5">
                  <c:v>2020年3月</c:v>
                </c:pt>
              </c:strCache>
            </c:strRef>
          </c:cat>
          <c:val>
            <c:numRef>
              <c:f>Sheet4!$B$13:$G$13</c:f>
              <c:numCache>
                <c:formatCode>0.00_ </c:formatCode>
                <c:ptCount val="6"/>
                <c:pt idx="0">
                  <c:v>4.3</c:v>
                </c:pt>
                <c:pt idx="1">
                  <c:v>4.3</c:v>
                </c:pt>
                <c:pt idx="2">
                  <c:v>4.3</c:v>
                </c:pt>
                <c:pt idx="3">
                  <c:v>4.3</c:v>
                </c:pt>
                <c:pt idx="4">
                  <c:v>4.3</c:v>
                </c:pt>
                <c:pt idx="5">
                  <c:v>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246499200"/>
        <c:axId val="246500736"/>
      </c:lineChart>
      <c:catAx>
        <c:axId val="246499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500736"/>
        <c:crosses val="autoZero"/>
        <c:auto val="1"/>
        <c:lblAlgn val="ctr"/>
        <c:lblOffset val="100"/>
        <c:noMultiLvlLbl val="0"/>
      </c:catAx>
      <c:valAx>
        <c:axId val="246500736"/>
        <c:scaling>
          <c:orientation val="minMax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4992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60560445928292"/>
          <c:y val="0.127460432145403"/>
          <c:w val="0.325165752007617"/>
          <c:h val="0.050244133496051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[集中报销汇报数据（202003）-HXL.xlsx]2020年数据!数据透视表7</c:name>
    <c:fmtId val="-1"/>
  </c:pivotSource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总经理节点审批耗时（小时）</a:t>
            </a:r>
            <a:endParaRPr lang="zh-CN" altLang="en-US" dirty="0"/>
          </a:p>
        </c:rich>
      </c:tx>
      <c:layout>
        <c:manualLayout>
          <c:xMode val="edge"/>
          <c:yMode val="edge"/>
          <c:x val="0.113446051940121"/>
          <c:y val="0.0061111090485643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0664251558523"/>
          <c:y val="0.286898085734551"/>
          <c:w val="0.851525767594576"/>
          <c:h val="0.5619791377891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'2020年数据'!$B$209:$B$210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'2020年数据'!$B$211:$B$214</c:f>
              <c:numCache>
                <c:formatCode>0.00_ </c:formatCode>
                <c:ptCount val="3"/>
                <c:pt idx="0">
                  <c:v>0.0111111110891216</c:v>
                </c:pt>
              </c:numCache>
            </c:numRef>
          </c:val>
        </c:ser>
        <c:ser>
          <c:idx val="1"/>
          <c:order val="1"/>
          <c:tx>
            <c:strRef>
              <c:f>'2020年数据'!$C$209:$C$210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'2020年数据'!$C$211:$C$214</c:f>
              <c:numCache>
                <c:formatCode>0.00_ </c:formatCode>
                <c:ptCount val="3"/>
                <c:pt idx="0">
                  <c:v>12.4648245614279</c:v>
                </c:pt>
                <c:pt idx="1">
                  <c:v>11.4934722222206</c:v>
                </c:pt>
                <c:pt idx="2">
                  <c:v>19.9591402116514</c:v>
                </c:pt>
              </c:numCache>
            </c:numRef>
          </c:val>
        </c:ser>
        <c:ser>
          <c:idx val="2"/>
          <c:order val="2"/>
          <c:tx>
            <c:strRef>
              <c:f>'2020年数据'!$D$209:$D$210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'2020年数据'!$D$211:$D$214</c:f>
              <c:numCache>
                <c:formatCode>0.00_ </c:formatCode>
                <c:ptCount val="3"/>
                <c:pt idx="0">
                  <c:v>18.1692690058691</c:v>
                </c:pt>
                <c:pt idx="1">
                  <c:v>23.5307870370307</c:v>
                </c:pt>
                <c:pt idx="2">
                  <c:v>38.2928703703995</c:v>
                </c:pt>
              </c:numCache>
            </c:numRef>
          </c:val>
        </c:ser>
        <c:ser>
          <c:idx val="3"/>
          <c:order val="3"/>
          <c:tx>
            <c:strRef>
              <c:f>'2020年数据'!$E$209:$E$210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'2020年数据'!$E$211:$E$214</c:f>
              <c:numCache>
                <c:formatCode>0.00_ </c:formatCode>
                <c:ptCount val="3"/>
                <c:pt idx="0">
                  <c:v>15.7132862523668</c:v>
                </c:pt>
                <c:pt idx="1">
                  <c:v>4.89319958845671</c:v>
                </c:pt>
                <c:pt idx="2">
                  <c:v>13.2558680555698</c:v>
                </c:pt>
              </c:numCache>
            </c:numRef>
          </c:val>
        </c:ser>
        <c:ser>
          <c:idx val="4"/>
          <c:order val="4"/>
          <c:tx>
            <c:strRef>
              <c:f>'2020年数据'!$F$209:$F$210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'2020年数据'!$F$211:$F$214</c:f>
              <c:numCache>
                <c:formatCode>0.00_ </c:formatCode>
                <c:ptCount val="3"/>
                <c:pt idx="0">
                  <c:v>1.29618421054482</c:v>
                </c:pt>
                <c:pt idx="1">
                  <c:v>7.03765151514778</c:v>
                </c:pt>
                <c:pt idx="2">
                  <c:v>2.16712962965142</c:v>
                </c:pt>
              </c:numCache>
            </c:numRef>
          </c:val>
        </c:ser>
        <c:ser>
          <c:idx val="5"/>
          <c:order val="5"/>
          <c:tx>
            <c:strRef>
              <c:f>'2020年数据'!$G$209:$G$210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'2020年数据'!$G$211:$G$214</c:f>
              <c:numCache>
                <c:formatCode>0.00_ </c:formatCode>
                <c:ptCount val="3"/>
                <c:pt idx="0">
                  <c:v>1.49459150325685</c:v>
                </c:pt>
                <c:pt idx="1">
                  <c:v>2.77090277778916</c:v>
                </c:pt>
                <c:pt idx="2">
                  <c:v>16.6497875817175</c:v>
                </c:pt>
              </c:numCache>
            </c:numRef>
          </c:val>
        </c:ser>
        <c:ser>
          <c:idx val="6"/>
          <c:order val="6"/>
          <c:tx>
            <c:strRef>
              <c:f>'2020年数据'!$H$209:$H$210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'2020年数据'!$H$211:$H$214</c:f>
              <c:numCache>
                <c:formatCode>0.00_ </c:formatCode>
                <c:ptCount val="3"/>
                <c:pt idx="0">
                  <c:v>4.61397435896708</c:v>
                </c:pt>
                <c:pt idx="1">
                  <c:v>5.993297101454</c:v>
                </c:pt>
                <c:pt idx="2">
                  <c:v>1.42999999996391</c:v>
                </c:pt>
              </c:numCache>
            </c:numRef>
          </c:val>
        </c:ser>
        <c:ser>
          <c:idx val="7"/>
          <c:order val="7"/>
          <c:tx>
            <c:strRef>
              <c:f>'2020年数据'!$I$209:$I$210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'2020年数据'!$A$211:$A$214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'2020年数据'!$I$211:$I$214</c:f>
              <c:numCache>
                <c:formatCode>0.00_ </c:formatCode>
                <c:ptCount val="3"/>
                <c:pt idx="0">
                  <c:v>2.27647058820859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66464"/>
        <c:axId val="40768640"/>
      </c:barChart>
      <c:catAx>
        <c:axId val="40766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0768640"/>
        <c:crosses val="autoZero"/>
        <c:auto val="1"/>
        <c:lblAlgn val="ctr"/>
        <c:lblOffset val="100"/>
        <c:noMultiLvlLbl val="0"/>
      </c:catAx>
      <c:valAx>
        <c:axId val="40768640"/>
        <c:scaling>
          <c:orientation val="minMax"/>
          <c:max val="4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0766464"/>
        <c:crosses val="autoZero"/>
        <c:crossBetween val="between"/>
        <c:majorUnit val="12"/>
      </c:valAx>
    </c:plotArea>
    <c:legend>
      <c:legendPos val="t"/>
      <c:layout>
        <c:manualLayout>
          <c:xMode val="edge"/>
          <c:yMode val="edge"/>
          <c:x val="0.081433258148"/>
          <c:y val="0.906763622046823"/>
          <c:w val="0.810806087497959"/>
          <c:h val="0.0588344947534346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[集中报销汇报数据（202003）-HXL.xlsx]2020年数据!数据透视表8</c:name>
    <c:fmtId val="-1"/>
  </c:pivotSource>
  <c:chart>
    <c:autoTitleDeleted val="1"/>
    <c:plotArea>
      <c:layout>
        <c:manualLayout>
          <c:layoutTarget val="inner"/>
          <c:xMode val="edge"/>
          <c:yMode val="edge"/>
          <c:x val="0.0939968404423381"/>
          <c:y val="0.189437984496124"/>
          <c:w val="0.835703001579779"/>
          <c:h val="0.678657945736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'2020年数据'!$B$233:$B$234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'2020年数据'!$B$235:$B$238</c:f>
              <c:numCache>
                <c:formatCode>0.00_ </c:formatCode>
                <c:ptCount val="3"/>
                <c:pt idx="0">
                  <c:v>18.2371408045984</c:v>
                </c:pt>
                <c:pt idx="1">
                  <c:v>10.6710440612976</c:v>
                </c:pt>
                <c:pt idx="2">
                  <c:v>9.79689814815356</c:v>
                </c:pt>
              </c:numCache>
            </c:numRef>
          </c:val>
        </c:ser>
        <c:ser>
          <c:idx val="1"/>
          <c:order val="1"/>
          <c:tx>
            <c:strRef>
              <c:f>'2020年数据'!$C$233:$C$234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'2020年数据'!$C$235:$C$238</c:f>
              <c:numCache>
                <c:formatCode>0.00_ </c:formatCode>
                <c:ptCount val="3"/>
                <c:pt idx="0">
                  <c:v>13.6911111111258</c:v>
                </c:pt>
                <c:pt idx="2">
                  <c:v>14.7544444444939</c:v>
                </c:pt>
              </c:numCache>
            </c:numRef>
          </c:val>
        </c:ser>
        <c:ser>
          <c:idx val="2"/>
          <c:order val="2"/>
          <c:tx>
            <c:strRef>
              <c:f>'2020年数据'!$D$233:$D$234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'2020年数据'!$D$235:$D$238</c:f>
              <c:numCache>
                <c:formatCode>0.00_ </c:formatCode>
                <c:ptCount val="3"/>
                <c:pt idx="0">
                  <c:v>25.8973830409201</c:v>
                </c:pt>
                <c:pt idx="1">
                  <c:v>12.0554027777805</c:v>
                </c:pt>
                <c:pt idx="2">
                  <c:v>5.35649470899287</c:v>
                </c:pt>
              </c:numCache>
            </c:numRef>
          </c:val>
        </c:ser>
        <c:ser>
          <c:idx val="3"/>
          <c:order val="3"/>
          <c:tx>
            <c:strRef>
              <c:f>'2020年数据'!$E$233:$E$234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'2020年数据'!$E$235:$E$238</c:f>
              <c:numCache>
                <c:formatCode>0.00_ </c:formatCode>
                <c:ptCount val="3"/>
                <c:pt idx="0">
                  <c:v>22.6312865497373</c:v>
                </c:pt>
                <c:pt idx="1">
                  <c:v>11.8837731481472</c:v>
                </c:pt>
                <c:pt idx="2">
                  <c:v>6.58416666666744</c:v>
                </c:pt>
              </c:numCache>
            </c:numRef>
          </c:val>
        </c:ser>
        <c:ser>
          <c:idx val="4"/>
          <c:order val="4"/>
          <c:tx>
            <c:strRef>
              <c:f>'2020年数据'!$F$233:$F$234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'2020年数据'!$F$235:$F$238</c:f>
              <c:numCache>
                <c:formatCode>0.00_ </c:formatCode>
                <c:ptCount val="3"/>
                <c:pt idx="0">
                  <c:v>13.3175282485761</c:v>
                </c:pt>
                <c:pt idx="1">
                  <c:v>12.6345061728433</c:v>
                </c:pt>
                <c:pt idx="2">
                  <c:v>15.2586061507952</c:v>
                </c:pt>
              </c:numCache>
            </c:numRef>
          </c:val>
        </c:ser>
        <c:ser>
          <c:idx val="5"/>
          <c:order val="5"/>
          <c:tx>
            <c:strRef>
              <c:f>'2020年数据'!$G$233:$G$234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'2020年数据'!$G$235:$G$238</c:f>
              <c:numCache>
                <c:formatCode>0.00_ </c:formatCode>
                <c:ptCount val="3"/>
                <c:pt idx="0">
                  <c:v>14.5323099414971</c:v>
                </c:pt>
                <c:pt idx="1">
                  <c:v>6.77385101011235</c:v>
                </c:pt>
                <c:pt idx="2">
                  <c:v>15.4363468013259</c:v>
                </c:pt>
              </c:numCache>
            </c:numRef>
          </c:val>
        </c:ser>
        <c:ser>
          <c:idx val="6"/>
          <c:order val="6"/>
          <c:tx>
            <c:strRef>
              <c:f>'2020年数据'!$H$233:$H$234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'2020年数据'!$H$235:$H$238</c:f>
              <c:numCache>
                <c:formatCode>0.00_ </c:formatCode>
                <c:ptCount val="3"/>
                <c:pt idx="0">
                  <c:v>17.8112908496782</c:v>
                </c:pt>
                <c:pt idx="1">
                  <c:v>3.88263888887013</c:v>
                </c:pt>
                <c:pt idx="2">
                  <c:v>8.09171568625264</c:v>
                </c:pt>
              </c:numCache>
            </c:numRef>
          </c:val>
        </c:ser>
        <c:ser>
          <c:idx val="7"/>
          <c:order val="7"/>
          <c:tx>
            <c:strRef>
              <c:f>'2020年数据'!$I$233:$I$234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'2020年数据'!$I$235:$I$238</c:f>
              <c:numCache>
                <c:formatCode>0.00_ </c:formatCode>
                <c:ptCount val="3"/>
                <c:pt idx="0">
                  <c:v>16.1192187500019</c:v>
                </c:pt>
                <c:pt idx="1">
                  <c:v>7.51425120770506</c:v>
                </c:pt>
                <c:pt idx="2">
                  <c:v>14.9716666666791</c:v>
                </c:pt>
              </c:numCache>
            </c:numRef>
          </c:val>
        </c:ser>
        <c:ser>
          <c:idx val="8"/>
          <c:order val="8"/>
          <c:tx>
            <c:strRef>
              <c:f>'2020年数据'!$J$233:$J$234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'2020年数据'!$A$235:$A$238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'2020年数据'!$J$235:$J$238</c:f>
              <c:numCache>
                <c:formatCode>0.00_ </c:formatCode>
                <c:ptCount val="3"/>
                <c:pt idx="0">
                  <c:v>7.80106725148538</c:v>
                </c:pt>
                <c:pt idx="2">
                  <c:v>15.352222222311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95680"/>
        <c:axId val="38697984"/>
      </c:barChart>
      <c:catAx>
        <c:axId val="38695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38697984"/>
        <c:crosses val="autoZero"/>
        <c:auto val="1"/>
        <c:lblAlgn val="ctr"/>
        <c:lblOffset val="100"/>
        <c:noMultiLvlLbl val="0"/>
      </c:catAx>
      <c:valAx>
        <c:axId val="38697984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38695680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0167423368988425"/>
          <c:y val="0.914289128132086"/>
          <c:w val="0.80597556755784"/>
          <c:h val="0.08371719160105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[集中报销汇报数据（202003）-HXL.xlsx]2020年数据!数据透视表13</c:name>
    <c:fmtId val="-1"/>
  </c:pivotSource>
  <c:chart>
    <c:autoTitleDeleted val="1"/>
    <c:plotArea>
      <c:layout>
        <c:manualLayout>
          <c:layoutTarget val="inner"/>
          <c:xMode val="edge"/>
          <c:yMode val="edge"/>
          <c:x val="0.0919449940552303"/>
          <c:y val="0.185659813356664"/>
          <c:w val="0.839018507301972"/>
          <c:h val="0.693267561867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'2020年数据'!$B$312:$B$313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'2020年数据'!$B$314:$B$317</c:f>
              <c:numCache>
                <c:formatCode>0.00_ </c:formatCode>
                <c:ptCount val="3"/>
                <c:pt idx="0">
                  <c:v>10.7002488425878</c:v>
                </c:pt>
                <c:pt idx="1">
                  <c:v>2.15926282052533</c:v>
                </c:pt>
                <c:pt idx="2">
                  <c:v>3.94688271606962</c:v>
                </c:pt>
              </c:numCache>
            </c:numRef>
          </c:val>
        </c:ser>
        <c:ser>
          <c:idx val="1"/>
          <c:order val="1"/>
          <c:tx>
            <c:strRef>
              <c:f>'2020年数据'!$C$312:$C$313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'2020年数据'!$C$314:$C$317</c:f>
              <c:numCache>
                <c:formatCode>0.00_ </c:formatCode>
                <c:ptCount val="3"/>
                <c:pt idx="0">
                  <c:v>12.4911111110996</c:v>
                </c:pt>
                <c:pt idx="2">
                  <c:v>1.72999999998137</c:v>
                </c:pt>
              </c:numCache>
            </c:numRef>
          </c:val>
        </c:ser>
        <c:ser>
          <c:idx val="2"/>
          <c:order val="2"/>
          <c:tx>
            <c:strRef>
              <c:f>'2020年数据'!$D$312:$D$313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'2020年数据'!$D$314:$D$317</c:f>
              <c:numCache>
                <c:formatCode>0.00_ </c:formatCode>
                <c:ptCount val="3"/>
                <c:pt idx="0">
                  <c:v>15.9689705882475</c:v>
                </c:pt>
                <c:pt idx="1">
                  <c:v>4.49094444444636</c:v>
                </c:pt>
                <c:pt idx="2">
                  <c:v>3.79722222221123</c:v>
                </c:pt>
              </c:numCache>
            </c:numRef>
          </c:val>
        </c:ser>
        <c:ser>
          <c:idx val="3"/>
          <c:order val="3"/>
          <c:tx>
            <c:strRef>
              <c:f>'2020年数据'!$E$312:$E$313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'2020年数据'!$E$314:$E$317</c:f>
              <c:numCache>
                <c:formatCode>0.00_ </c:formatCode>
                <c:ptCount val="3"/>
                <c:pt idx="0">
                  <c:v>9.39354938269632</c:v>
                </c:pt>
                <c:pt idx="1">
                  <c:v>1.09894444443053</c:v>
                </c:pt>
                <c:pt idx="2">
                  <c:v>12.4247222221845</c:v>
                </c:pt>
              </c:numCache>
            </c:numRef>
          </c:val>
        </c:ser>
        <c:ser>
          <c:idx val="4"/>
          <c:order val="4"/>
          <c:tx>
            <c:strRef>
              <c:f>'2020年数据'!$F$312:$F$313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'2020年数据'!$F$314:$F$317</c:f>
              <c:numCache>
                <c:formatCode>0.00_ </c:formatCode>
                <c:ptCount val="3"/>
                <c:pt idx="0">
                  <c:v>6.86817956348698</c:v>
                </c:pt>
                <c:pt idx="1">
                  <c:v>5.88475427350316</c:v>
                </c:pt>
                <c:pt idx="2">
                  <c:v>12.3097222222107</c:v>
                </c:pt>
              </c:numCache>
            </c:numRef>
          </c:val>
        </c:ser>
        <c:ser>
          <c:idx val="5"/>
          <c:order val="5"/>
          <c:tx>
            <c:strRef>
              <c:f>'2020年数据'!$G$312:$G$313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'2020年数据'!$G$314:$G$317</c:f>
              <c:numCache>
                <c:formatCode>0.00_ </c:formatCode>
                <c:ptCount val="3"/>
                <c:pt idx="0">
                  <c:v>8.38080409356687</c:v>
                </c:pt>
                <c:pt idx="1">
                  <c:v>1.72086419752062</c:v>
                </c:pt>
                <c:pt idx="2">
                  <c:v>6.77565104168207</c:v>
                </c:pt>
              </c:numCache>
            </c:numRef>
          </c:val>
        </c:ser>
        <c:ser>
          <c:idx val="6"/>
          <c:order val="6"/>
          <c:tx>
            <c:strRef>
              <c:f>'2020年数据'!$H$312:$H$313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'2020年数据'!$H$314:$H$317</c:f>
              <c:numCache>
                <c:formatCode>0.00_ </c:formatCode>
                <c:ptCount val="3"/>
                <c:pt idx="0">
                  <c:v>7.48434027776239</c:v>
                </c:pt>
                <c:pt idx="1">
                  <c:v>5.54826388898073</c:v>
                </c:pt>
                <c:pt idx="2">
                  <c:v>3.39156746031118</c:v>
                </c:pt>
              </c:numCache>
            </c:numRef>
          </c:val>
        </c:ser>
        <c:ser>
          <c:idx val="7"/>
          <c:order val="7"/>
          <c:tx>
            <c:strRef>
              <c:f>'2020年数据'!$I$312:$I$313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'2020年数据'!$I$314:$I$317</c:f>
              <c:numCache>
                <c:formatCode>0.00_ </c:formatCode>
                <c:ptCount val="3"/>
                <c:pt idx="0">
                  <c:v>8.77033730159746</c:v>
                </c:pt>
                <c:pt idx="1">
                  <c:v>8.90458333334536</c:v>
                </c:pt>
                <c:pt idx="2">
                  <c:v>6.50401234568562</c:v>
                </c:pt>
              </c:numCache>
            </c:numRef>
          </c:val>
        </c:ser>
        <c:ser>
          <c:idx val="8"/>
          <c:order val="8"/>
          <c:tx>
            <c:strRef>
              <c:f>'2020年数据'!$J$312:$J$313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'2020年数据'!$A$314:$A$317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'2020年数据'!$J$314:$J$317</c:f>
              <c:numCache>
                <c:formatCode>0.00_ </c:formatCode>
                <c:ptCount val="3"/>
                <c:pt idx="0">
                  <c:v>4.65570261438295</c:v>
                </c:pt>
                <c:pt idx="2">
                  <c:v>1.16222222219221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870272"/>
        <c:axId val="42929152"/>
      </c:barChart>
      <c:catAx>
        <c:axId val="42870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2929152"/>
        <c:crosses val="autoZero"/>
        <c:auto val="1"/>
        <c:lblAlgn val="ctr"/>
        <c:lblOffset val="100"/>
        <c:noMultiLvlLbl val="0"/>
      </c:catAx>
      <c:valAx>
        <c:axId val="42929152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2870272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0512451314141334"/>
          <c:y val="0.936132221242697"/>
          <c:w val="0.849325763311474"/>
          <c:h val="0.0510622919065776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</a:t>
            </a:r>
            <a:r>
              <a:rPr altLang="en-US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altLang="en-US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lang="en-US" altLang="zh-CN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-3</a:t>
            </a:r>
            <a:r>
              <a:rPr altLang="en-US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月各公司流程退回率</a:t>
            </a:r>
            <a:endParaRPr altLang="en-US" sz="18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943104659330368"/>
          <c:y val="0.214077595460819"/>
          <c:w val="0.879934441582767"/>
          <c:h val="0.642600828093851"/>
        </c:manualLayout>
      </c:layout>
      <c:lineChart>
        <c:grouping val="standard"/>
        <c:varyColors val="0"/>
        <c:ser>
          <c:idx val="0"/>
          <c:order val="0"/>
          <c:tx>
            <c:strRef>
              <c:f>'[集中报销汇报数据（202003）R.xlsx]6）退回数据分析'!$R$36</c:f>
              <c:strCache>
                <c:ptCount val="1"/>
                <c:pt idx="0">
                  <c:v>1月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'[集中报销汇报数据（202003）R.xlsx]6）退回数据分析'!$Q$37:$Q$45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'[集中报销汇报数据（202003）R.xlsx]6）退回数据分析'!$R$37:$R$45</c:f>
              <c:numCache>
                <c:formatCode>0.00%</c:formatCode>
                <c:ptCount val="9"/>
                <c:pt idx="0">
                  <c:v>0.212765957446809</c:v>
                </c:pt>
                <c:pt idx="1">
                  <c:v>0.5</c:v>
                </c:pt>
                <c:pt idx="2">
                  <c:v>0.117647058823529</c:v>
                </c:pt>
                <c:pt idx="3">
                  <c:v>0.0555555555555556</c:v>
                </c:pt>
                <c:pt idx="4">
                  <c:v>0.0535714285714286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0.0588235294117647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'[集中报销汇报数据（202003）R.xlsx]6）退回数据分析'!$S$36</c:f>
              <c:strCache>
                <c:ptCount val="1"/>
                <c:pt idx="0">
                  <c:v>2月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'[集中报销汇报数据（202003）R.xlsx]6）退回数据分析'!$Q$37:$Q$45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'[集中报销汇报数据（202003）R.xlsx]6）退回数据分析'!$S$37:$S$45</c:f>
              <c:numCache>
                <c:formatCode>0.00%</c:formatCode>
                <c:ptCount val="9"/>
                <c:pt idx="0">
                  <c:v>0.115384615384615</c:v>
                </c:pt>
                <c:pt idx="1">
                  <c:v>0</c:v>
                </c:pt>
                <c:pt idx="2">
                  <c:v>0.0666666666666667</c:v>
                </c:pt>
                <c:pt idx="3">
                  <c:v>0.2</c:v>
                </c:pt>
                <c:pt idx="4">
                  <c:v>0.0384615384615385</c:v>
                </c:pt>
                <c:pt idx="5">
                  <c:v>0.222222222222222</c:v>
                </c:pt>
                <c:pt idx="6">
                  <c:v>0</c:v>
                </c:pt>
                <c:pt idx="7">
                  <c:v>0.15</c:v>
                </c:pt>
                <c:pt idx="8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'[集中报销汇报数据（202003）R.xlsx]6）退回数据分析'!$T$36</c:f>
              <c:strCache>
                <c:ptCount val="1"/>
                <c:pt idx="0">
                  <c:v>3月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'[集中报销汇报数据（202003）R.xlsx]6）退回数据分析'!$Q$37:$Q$45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'[集中报销汇报数据（202003）R.xlsx]6）退回数据分析'!$T$37:$T$45</c:f>
              <c:numCache>
                <c:formatCode>0.00%</c:formatCode>
                <c:ptCount val="9"/>
                <c:pt idx="0">
                  <c:v>0.333333333333333</c:v>
                </c:pt>
                <c:pt idx="1">
                  <c:v>0</c:v>
                </c:pt>
                <c:pt idx="2">
                  <c:v>0.166666666666667</c:v>
                </c:pt>
                <c:pt idx="3">
                  <c:v>0</c:v>
                </c:pt>
                <c:pt idx="4">
                  <c:v>0.191489361702128</c:v>
                </c:pt>
                <c:pt idx="5">
                  <c:v>0.03125</c:v>
                </c:pt>
                <c:pt idx="6">
                  <c:v>0.214285714285714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'[集中报销汇报数据（202003）R.xlsx]6）退回数据分析'!$U$36</c:f>
              <c:strCache>
                <c:ptCount val="1"/>
                <c:pt idx="0">
                  <c:v>2019全公司平均退回率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'[集中报销汇报数据（202003）R.xlsx]6）退回数据分析'!$Q$37:$Q$45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'[集中报销汇报数据（202003）R.xlsx]6）退回数据分析'!$U$37:$U$45</c:f>
              <c:numCache>
                <c:formatCode>0.00%</c:formatCode>
                <c:ptCount val="9"/>
                <c:pt idx="0">
                  <c:v>0.1294</c:v>
                </c:pt>
                <c:pt idx="1">
                  <c:v>0.1294</c:v>
                </c:pt>
                <c:pt idx="2">
                  <c:v>0.1294</c:v>
                </c:pt>
                <c:pt idx="3">
                  <c:v>0.1294</c:v>
                </c:pt>
                <c:pt idx="4">
                  <c:v>0.1294</c:v>
                </c:pt>
                <c:pt idx="5">
                  <c:v>0.1294</c:v>
                </c:pt>
                <c:pt idx="6">
                  <c:v>0.1294</c:v>
                </c:pt>
                <c:pt idx="7">
                  <c:v>0.1294</c:v>
                </c:pt>
                <c:pt idx="8">
                  <c:v>0.1294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965869617"/>
        <c:axId val="782307048"/>
      </c:lineChart>
      <c:catAx>
        <c:axId val="96586961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82307048"/>
        <c:crosses val="autoZero"/>
        <c:auto val="1"/>
        <c:lblAlgn val="ctr"/>
        <c:lblOffset val="100"/>
        <c:noMultiLvlLbl val="0"/>
      </c:catAx>
      <c:valAx>
        <c:axId val="782307048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6586961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160877040378"/>
          <c:y val="0.120389399098595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2020</a:t>
            </a:r>
            <a:r>
              <a:rPr altLang="zh-CN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年各月</a:t>
            </a:r>
            <a:r>
              <a:rPr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全公司平均退回率</a:t>
            </a:r>
            <a:endParaRPr sz="18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c:rich>
      </c:tx>
      <c:layout>
        <c:manualLayout>
          <c:xMode val="edge"/>
          <c:yMode val="edge"/>
          <c:x val="0.139491398653702"/>
          <c:y val="0.022656597067969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'[集中报销汇报数据（202003）R.xlsx]6）退回数据分析'!$M$67</c:f>
              <c:strCache>
                <c:ptCount val="1"/>
                <c:pt idx="0">
                  <c:v>各月退回率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'[集中报销汇报数据（202003）R.xlsx]6）退回数据分析'!$N$66:$P$66</c:f>
              <c:numCache>
                <c:formatCode>yyyy"年"m"月"</c:formatCode>
                <c:ptCount val="3"/>
                <c:pt idx="0" c:formatCode="yyyy&quot;年&quot;m&quot;月&quot;">
                  <c:v>43831</c:v>
                </c:pt>
                <c:pt idx="1" c:formatCode="yyyy&quot;年&quot;m&quot;月&quot;">
                  <c:v>43862</c:v>
                </c:pt>
                <c:pt idx="2" c:formatCode="yyyy&quot;年&quot;m&quot;月&quot;">
                  <c:v>43891</c:v>
                </c:pt>
              </c:numCache>
            </c:numRef>
          </c:cat>
          <c:val>
            <c:numRef>
              <c:f>'[集中报销汇报数据（202003）R.xlsx]6）退回数据分析'!$N$67:$P$67</c:f>
              <c:numCache>
                <c:formatCode>0.00%</c:formatCode>
                <c:ptCount val="3"/>
                <c:pt idx="0">
                  <c:v>0.118577075098814</c:v>
                </c:pt>
                <c:pt idx="1">
                  <c:v>0.117647058823529</c:v>
                </c:pt>
                <c:pt idx="2">
                  <c:v>0.134751773049645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0"/>
        <c:axId val="794376358"/>
        <c:axId val="572539531"/>
      </c:barChart>
      <c:lineChart>
        <c:grouping val="standard"/>
        <c:varyColors val="0"/>
        <c:ser>
          <c:idx val="1"/>
          <c:order val="1"/>
          <c:tx>
            <c:strRef>
              <c:f>'[集中报销汇报数据（202003）R.xlsx]6）退回数据分析'!$M$68</c:f>
              <c:strCache>
                <c:ptCount val="1"/>
                <c:pt idx="0">
                  <c:v>2019年退回率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0.0231862378459237"/>
                  <c:y val="-0.02073152672886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'[集中报销汇报数据（202003）R.xlsx]6）退回数据分析'!$N$66:$P$66</c:f>
              <c:numCache>
                <c:formatCode>yyyy"年"m"月"</c:formatCode>
                <c:ptCount val="3"/>
                <c:pt idx="0" c:formatCode="yyyy&quot;年&quot;m&quot;月&quot;">
                  <c:v>43831</c:v>
                </c:pt>
                <c:pt idx="1" c:formatCode="yyyy&quot;年&quot;m&quot;月&quot;">
                  <c:v>43862</c:v>
                </c:pt>
                <c:pt idx="2" c:formatCode="yyyy&quot;年&quot;m&quot;月&quot;">
                  <c:v>43891</c:v>
                </c:pt>
              </c:numCache>
            </c:numRef>
          </c:cat>
          <c:val>
            <c:numRef>
              <c:f>'[集中报销汇报数据（202003）R.xlsx]6）退回数据分析'!$N$68:$P$68</c:f>
              <c:numCache>
                <c:formatCode>0.00%</c:formatCode>
                <c:ptCount val="3"/>
                <c:pt idx="0">
                  <c:v>0.1294</c:v>
                </c:pt>
                <c:pt idx="1">
                  <c:v>0.1294</c:v>
                </c:pt>
                <c:pt idx="2">
                  <c:v>0.1294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794376358"/>
        <c:axId val="572539531"/>
      </c:lineChart>
      <c:dateAx>
        <c:axId val="79437635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72539531"/>
        <c:crosses val="autoZero"/>
        <c:auto val="1"/>
        <c:lblOffset val="100"/>
        <c:baseTimeUnit val="months"/>
      </c:dateAx>
      <c:valAx>
        <c:axId val="5725395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9437635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2020年3月各家稽核及退回数量</a:t>
            </a:r>
            <a:endParaRPr sz="18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'[集中报销汇报数据（202003）R.xlsx]Sheet6'!$B$72</c:f>
              <c:strCache>
                <c:ptCount val="1"/>
                <c:pt idx="0">
                  <c:v>稽核流程数量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cap="none" spc="0" normalizeH="0" baseline="0">
                    <a:solidFill>
                      <a:schemeClr val="bg1"/>
                    </a:solidFill>
                    <a:uFill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u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'[集中报销汇报数据（202003）R.xlsx]Sheet6'!$C$71:$K$71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'[集中报销汇报数据（202003）R.xlsx]Sheet6'!$C$72:$K$72</c:f>
              <c:numCache>
                <c:formatCode>General</c:formatCode>
                <c:ptCount val="9"/>
                <c:pt idx="0">
                  <c:v>9</c:v>
                </c:pt>
                <c:pt idx="1">
                  <c:v>2</c:v>
                </c:pt>
                <c:pt idx="2">
                  <c:v>18</c:v>
                </c:pt>
                <c:pt idx="3">
                  <c:v>9</c:v>
                </c:pt>
                <c:pt idx="4">
                  <c:v>47</c:v>
                </c:pt>
                <c:pt idx="5">
                  <c:v>32</c:v>
                </c:pt>
                <c:pt idx="6">
                  <c:v>14</c:v>
                </c:pt>
                <c:pt idx="7">
                  <c:v>9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'[集中报销汇报数据（202003）R.xlsx]Sheet6'!$B$73</c:f>
              <c:strCache>
                <c:ptCount val="1"/>
                <c:pt idx="0">
                  <c:v>退回数量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cap="none" spc="0" normalizeH="0" baseline="0">
                    <a:solidFill>
                      <a:schemeClr val="bg1"/>
                    </a:solidFill>
                    <a:uFill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u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'[集中报销汇报数据（202003）R.xlsx]Sheet6'!$C$71:$K$71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'[集中报销汇报数据（202003）R.xlsx]Sheet6'!$C$73:$K$73</c:f>
              <c:numCache>
                <c:formatCode>General</c:formatCode>
                <c:ptCount val="9"/>
                <c:pt idx="0">
                  <c:v>3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9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939753"/>
        <c:axId val="281321599"/>
      </c:barChart>
      <c:catAx>
        <c:axId val="92939753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81321599"/>
        <c:crosses val="autoZero"/>
        <c:auto val="1"/>
        <c:lblAlgn val="ctr"/>
        <c:lblOffset val="100"/>
        <c:noMultiLvlLbl val="0"/>
      </c:catAx>
      <c:valAx>
        <c:axId val="281321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293975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[集中报销汇报数据（202003）R.xlsx]6）退回数据分析!数据透视表23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</a:t>
            </a:r>
            <a:r>
              <a:rPr lang="zh-CN" altLang="en-US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月退回原因汇总</a:t>
            </a:r>
            <a:endParaRPr lang="zh-CN" altLang="en-US" sz="18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c:rich>
      </c:tx>
      <c:layout>
        <c:manualLayout>
          <c:xMode val="edge"/>
          <c:yMode val="edge"/>
          <c:x val="0.281588169890524"/>
          <c:y val="0.0088899976505385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317882400425"/>
          <c:y val="0.150885839665172"/>
          <c:w val="0.838967749767688"/>
          <c:h val="0.4895544628222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'[集中报销汇报数据（202003）R.xlsx]6）退回数据分析'!$B$64</c:f>
              <c:strCache>
                <c:ptCount val="1"/>
                <c:pt idx="0">
                  <c:v>汇总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'[集中报销汇报数据（202003）R.xlsx]6）退回数据分析'!$A$65:$A$75</c:f>
              <c:strCache>
                <c:ptCount val="10"/>
                <c:pt idx="0">
                  <c:v>业务申请与附件不符</c:v>
                </c:pt>
                <c:pt idx="1">
                  <c:v>附件不全</c:v>
                </c:pt>
                <c:pt idx="2">
                  <c:v>业务申请与制度不符</c:v>
                </c:pt>
                <c:pt idx="3">
                  <c:v>发票明细行填写错误</c:v>
                </c:pt>
                <c:pt idx="4">
                  <c:v>发票不合规</c:v>
                </c:pt>
                <c:pt idx="5">
                  <c:v>报销金额超标</c:v>
                </c:pt>
                <c:pt idx="6">
                  <c:v>成本中心选择错误</c:v>
                </c:pt>
                <c:pt idx="7">
                  <c:v>订单类型选择错误</c:v>
                </c:pt>
                <c:pt idx="8">
                  <c:v>高税率普票</c:v>
                </c:pt>
                <c:pt idx="9">
                  <c:v>跨年发票不予报销</c:v>
                </c:pt>
              </c:strCache>
            </c:strRef>
          </c:cat>
          <c:val>
            <c:numRef>
              <c:f>'[集中报销汇报数据（202003）R.xlsx]6）退回数据分析'!$B$65:$B$75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57297904"/>
        <c:axId val="-1357295728"/>
      </c:barChart>
      <c:catAx>
        <c:axId val="-135729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357295728"/>
        <c:crosses val="autoZero"/>
        <c:auto val="1"/>
        <c:lblAlgn val="ctr"/>
        <c:lblOffset val="100"/>
        <c:noMultiLvlLbl val="0"/>
      </c:catAx>
      <c:valAx>
        <c:axId val="-1357295728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3572979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[集中报销汇报数据（202003）-HXL.xlsx]2020年数据!数据透视表14</c:name>
    <c:fmtId val="-1"/>
  </c:pivotSource>
  <c:chart>
    <c:autoTitleDeleted val="1"/>
    <c:plotArea>
      <c:layout>
        <c:manualLayout>
          <c:layoutTarget val="inner"/>
          <c:xMode val="edge"/>
          <c:yMode val="edge"/>
          <c:x val="0.0730161044684229"/>
          <c:y val="0.23658573928259"/>
          <c:w val="0.86940264411393"/>
          <c:h val="0.6469277607871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'2020年数据'!$B$336:$B$337</c:f>
              <c:strCache>
                <c:ptCount val="1"/>
                <c:pt idx="0">
                  <c:v>黄晓林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'2020年数据'!$A$338:$A$341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'2020年数据'!$B$338:$B$341</c:f>
              <c:numCache>
                <c:formatCode>General</c:formatCode>
                <c:ptCount val="3"/>
                <c:pt idx="0">
                  <c:v>152</c:v>
                </c:pt>
              </c:numCache>
            </c:numRef>
          </c:val>
        </c:ser>
        <c:ser>
          <c:idx val="1"/>
          <c:order val="1"/>
          <c:tx>
            <c:strRef>
              <c:f>'2020年数据'!$C$336:$C$337</c:f>
              <c:strCache>
                <c:ptCount val="1"/>
                <c:pt idx="0">
                  <c:v>杨丽华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'2020年数据'!$A$338:$A$341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'2020年数据'!$C$338:$C$341</c:f>
              <c:numCache>
                <c:formatCode>General</c:formatCode>
                <c:ptCount val="3"/>
                <c:pt idx="0">
                  <c:v>43</c:v>
                </c:pt>
                <c:pt idx="1">
                  <c:v>41</c:v>
                </c:pt>
                <c:pt idx="2">
                  <c:v>30</c:v>
                </c:pt>
              </c:numCache>
            </c:numRef>
          </c:val>
        </c:ser>
        <c:ser>
          <c:idx val="2"/>
          <c:order val="2"/>
          <c:tx>
            <c:strRef>
              <c:f>'2020年数据'!$D$336:$D$337</c:f>
              <c:strCache>
                <c:ptCount val="1"/>
                <c:pt idx="0">
                  <c:v>张蓉蓉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'2020年数据'!$A$338:$A$341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'2020年数据'!$D$338:$D$341</c:f>
              <c:numCache>
                <c:formatCode>General</c:formatCode>
                <c:ptCount val="3"/>
                <c:pt idx="0">
                  <c:v>58</c:v>
                </c:pt>
                <c:pt idx="1">
                  <c:v>78</c:v>
                </c:pt>
                <c:pt idx="2">
                  <c:v>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608448"/>
        <c:axId val="79638528"/>
      </c:barChart>
      <c:catAx>
        <c:axId val="79608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79638528"/>
        <c:crosses val="autoZero"/>
        <c:auto val="1"/>
        <c:lblAlgn val="ctr"/>
        <c:lblOffset val="100"/>
        <c:noMultiLvlLbl val="0"/>
      </c:catAx>
      <c:valAx>
        <c:axId val="79638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79608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5859985094456"/>
          <c:y val="0.148148148148148"/>
          <c:w val="0.357566085554726"/>
          <c:h val="0.083717191601049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[集中报销汇报数据（202003）-HXL.xlsx]2020年数据!数据透视表15</c:name>
    <c:fmtId val="-1"/>
  </c:pivotSource>
  <c:chart>
    <c:autoTitleDeleted val="1"/>
    <c:plotArea>
      <c:layout>
        <c:manualLayout>
          <c:layoutTarget val="inner"/>
          <c:xMode val="edge"/>
          <c:yMode val="edge"/>
          <c:x val="0.111590650225326"/>
          <c:y val="0.221505261065"/>
          <c:w val="0.853818154806121"/>
          <c:h val="0.6244398788337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'2020年数据'!$B$363:$B$364</c:f>
              <c:strCache>
                <c:ptCount val="1"/>
                <c:pt idx="0">
                  <c:v>杨丽华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'2020年数据'!$A$365:$A$368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'2020年数据'!$B$365:$B$368</c:f>
              <c:numCache>
                <c:formatCode>General</c:formatCode>
                <c:ptCount val="3"/>
                <c:pt idx="0">
                  <c:v>58</c:v>
                </c:pt>
                <c:pt idx="1">
                  <c:v>78</c:v>
                </c:pt>
                <c:pt idx="2">
                  <c:v>111</c:v>
                </c:pt>
              </c:numCache>
            </c:numRef>
          </c:val>
        </c:ser>
        <c:ser>
          <c:idx val="1"/>
          <c:order val="1"/>
          <c:tx>
            <c:strRef>
              <c:f>'2020年数据'!$C$363:$C$364</c:f>
              <c:strCache>
                <c:ptCount val="1"/>
                <c:pt idx="0">
                  <c:v>张蓉蓉</c:v>
                </c:pt>
              </c:strCache>
            </c:strRef>
          </c:tx>
          <c:spPr>
            <a:solidFill>
              <a:srgbClr val="A5A5A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'2020年数据'!$A$365:$A$368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'2020年数据'!$C$365:$C$368</c:f>
              <c:numCache>
                <c:formatCode>General</c:formatCode>
                <c:ptCount val="3"/>
                <c:pt idx="0">
                  <c:v>195</c:v>
                </c:pt>
                <c:pt idx="1">
                  <c:v>41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465344"/>
        <c:axId val="81467648"/>
      </c:barChart>
      <c:catAx>
        <c:axId val="81465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81467648"/>
        <c:crosses val="autoZero"/>
        <c:auto val="1"/>
        <c:lblAlgn val="ctr"/>
        <c:lblOffset val="100"/>
        <c:noMultiLvlLbl val="0"/>
      </c:catAx>
      <c:valAx>
        <c:axId val="81467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814653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64396164231161"/>
          <c:y val="0.134484244094703"/>
          <c:w val="0.217857709646759"/>
          <c:h val="0.083717191601049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[集中报销汇报数据（202003）-HXL.xlsx]2020年数据!数据透视表9</c:name>
    <c:fmtId val="-1"/>
  </c:pivotSource>
  <c:chart>
    <c:autoTitleDeleted val="1"/>
    <c:plotArea>
      <c:layout>
        <c:manualLayout>
          <c:layoutTarget val="inner"/>
          <c:xMode val="edge"/>
          <c:yMode val="edge"/>
          <c:x val="0.115847782015129"/>
          <c:y val="0.218933324658252"/>
          <c:w val="0.855485372362496"/>
          <c:h val="0.7157580630267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'2020年数据'!$B$260:$B$261</c:f>
              <c:strCache>
                <c:ptCount val="1"/>
                <c:pt idx="0">
                  <c:v>黄晓林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'2020年数据'!$A$262:$A$265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'2020年数据'!$B$262:$B$265</c:f>
              <c:numCache>
                <c:formatCode>0.00_ </c:formatCode>
                <c:ptCount val="3"/>
                <c:pt idx="0">
                  <c:v>16.9746790123424</c:v>
                </c:pt>
                <c:pt idx="1">
                  <c:v>3.50750000006519</c:v>
                </c:pt>
              </c:numCache>
            </c:numRef>
          </c:val>
        </c:ser>
        <c:ser>
          <c:idx val="1"/>
          <c:order val="1"/>
          <c:tx>
            <c:strRef>
              <c:f>'2020年数据'!$C$260:$C$261</c:f>
              <c:strCache>
                <c:ptCount val="1"/>
                <c:pt idx="0">
                  <c:v>杨丽华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'2020年数据'!$A$262:$A$265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'2020年数据'!$C$262:$C$265</c:f>
              <c:numCache>
                <c:formatCode>0.00_ </c:formatCode>
                <c:ptCount val="3"/>
                <c:pt idx="0">
                  <c:v>10.8720652173962</c:v>
                </c:pt>
                <c:pt idx="1">
                  <c:v>11.5649645390024</c:v>
                </c:pt>
                <c:pt idx="2">
                  <c:v>7.63639660494421</c:v>
                </c:pt>
              </c:numCache>
            </c:numRef>
          </c:val>
        </c:ser>
        <c:ser>
          <c:idx val="2"/>
          <c:order val="2"/>
          <c:tx>
            <c:strRef>
              <c:f>'2020年数据'!$D$260:$D$261</c:f>
              <c:strCache>
                <c:ptCount val="1"/>
                <c:pt idx="0">
                  <c:v>张蓉蓉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'2020年数据'!$A$262:$A$265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'2020年数据'!$D$262:$D$265</c:f>
              <c:numCache>
                <c:formatCode>0.00_ </c:formatCode>
                <c:ptCount val="3"/>
                <c:pt idx="0">
                  <c:v>20.5921342592628</c:v>
                </c:pt>
                <c:pt idx="1">
                  <c:v>9.31080212234389</c:v>
                </c:pt>
                <c:pt idx="2">
                  <c:v>13.6729278673766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139584"/>
        <c:axId val="41264640"/>
      </c:barChart>
      <c:catAx>
        <c:axId val="41139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1264640"/>
        <c:crosses val="autoZero"/>
        <c:auto val="1"/>
        <c:lblAlgn val="ctr"/>
        <c:lblOffset val="100"/>
        <c:noMultiLvlLbl val="0"/>
      </c:catAx>
      <c:valAx>
        <c:axId val="41264640"/>
        <c:scaling>
          <c:orientation val="minMax"/>
          <c:max val="24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41139584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97982056776465"/>
          <c:y val="0.116032392102725"/>
          <c:w val="0.398414715027787"/>
          <c:h val="0.041868717595994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4346647964551"/>
          <c:y val="0.287895523476232"/>
          <c:w val="0.930808547716961"/>
          <c:h val="0.596867009382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'2020年数据'!$AD$5</c:f>
              <c:strCache>
                <c:ptCount val="1"/>
                <c:pt idx="0">
                  <c:v>2020年3月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'2020年数据'!$AC$6:$AC$14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'2020年数据'!$AD$6:$AD$14</c:f>
              <c:numCache>
                <c:formatCode>0.00_ </c:formatCode>
                <c:ptCount val="9"/>
                <c:pt idx="0">
                  <c:v>6.11346659886043</c:v>
                </c:pt>
                <c:pt idx="1">
                  <c:v>8.7778472222235</c:v>
                </c:pt>
                <c:pt idx="2">
                  <c:v>5.92032346073373</c:v>
                </c:pt>
                <c:pt idx="3">
                  <c:v>6.56492283950744</c:v>
                </c:pt>
                <c:pt idx="4">
                  <c:v>5.22003371763262</c:v>
                </c:pt>
                <c:pt idx="5">
                  <c:v>4.12318809713575</c:v>
                </c:pt>
                <c:pt idx="6">
                  <c:v>5.64837312088593</c:v>
                </c:pt>
                <c:pt idx="7">
                  <c:v>3.07919097222208</c:v>
                </c:pt>
                <c:pt idx="8">
                  <c:v>8.77863425925898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435840"/>
        <c:axId val="246437376"/>
      </c:barChart>
      <c:lineChart>
        <c:grouping val="standard"/>
        <c:varyColors val="0"/>
        <c:ser>
          <c:idx val="1"/>
          <c:order val="1"/>
          <c:tx>
            <c:strRef>
              <c:f>'2020年数据'!$AE$5</c:f>
              <c:strCache>
                <c:ptCount val="1"/>
                <c:pt idx="0">
                  <c:v>2019各公司平均值</c:v>
                </c:pt>
              </c:strCache>
            </c:strRef>
          </c:tx>
          <c:spPr>
            <a:ln w="31750" cap="rnd" cmpd="sng" algn="ctr">
              <a:solidFill>
                <a:srgbClr val="FFC000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cat>
            <c:strRef>
              <c:f>'2020年数据'!$AC$6:$AC$14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'2020年数据'!$AE$6:$AE$14</c:f>
              <c:numCache>
                <c:formatCode>0.00_ </c:formatCode>
                <c:ptCount val="9"/>
                <c:pt idx="0">
                  <c:v>4.01922437012031</c:v>
                </c:pt>
                <c:pt idx="1">
                  <c:v>4.15168529297911</c:v>
                </c:pt>
                <c:pt idx="2">
                  <c:v>4.60008989052073</c:v>
                </c:pt>
                <c:pt idx="3">
                  <c:v>4.07871446510943</c:v>
                </c:pt>
                <c:pt idx="4">
                  <c:v>5.48225605100802</c:v>
                </c:pt>
                <c:pt idx="5">
                  <c:v>3.02248517719995</c:v>
                </c:pt>
                <c:pt idx="6">
                  <c:v>4.38626299358652</c:v>
                </c:pt>
                <c:pt idx="7">
                  <c:v>4.69773104321316</c:v>
                </c:pt>
                <c:pt idx="8">
                  <c:v>5.51835639306581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'2020年数据'!$AF$5</c:f>
              <c:strCache>
                <c:ptCount val="1"/>
                <c:pt idx="0">
                  <c:v>标准</c:v>
                </c:pt>
              </c:strCache>
            </c:strRef>
          </c:tx>
          <c:spPr>
            <a:ln w="31750" cap="rnd" cmpd="sng" algn="ctr">
              <a:solidFill>
                <a:srgbClr val="C00000"/>
              </a:solidFill>
              <a:prstDash val="dash"/>
              <a:round/>
            </a:ln>
          </c:spPr>
          <c:marker>
            <c:symbol val="none"/>
          </c:marker>
          <c:dLbls>
            <c:delete val="1"/>
          </c:dLbls>
          <c:cat>
            <c:strRef>
              <c:f>'2020年数据'!$AC$6:$AC$14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'2020年数据'!$AF$6:$AF$14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'2020年数据'!$AG$5</c:f>
              <c:strCache>
                <c:ptCount val="1"/>
                <c:pt idx="0">
                  <c:v>2019全公司平均值</c:v>
                </c:pt>
              </c:strCache>
            </c:strRef>
          </c:tx>
          <c:spPr>
            <a:ln w="31750" cap="rnd" cmpd="sng" algn="ctr">
              <a:solidFill>
                <a:schemeClr val="accent6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cat>
            <c:strRef>
              <c:f>'2020年数据'!$AC$6:$AC$14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'2020年数据'!$AG$6:$AG$14</c:f>
              <c:numCache>
                <c:formatCode>0.00_ </c:formatCode>
                <c:ptCount val="9"/>
                <c:pt idx="0">
                  <c:v>4.3</c:v>
                </c:pt>
                <c:pt idx="1">
                  <c:v>4.3</c:v>
                </c:pt>
                <c:pt idx="2">
                  <c:v>4.3</c:v>
                </c:pt>
                <c:pt idx="3">
                  <c:v>4.3</c:v>
                </c:pt>
                <c:pt idx="4">
                  <c:v>4.3</c:v>
                </c:pt>
                <c:pt idx="5">
                  <c:v>4.3</c:v>
                </c:pt>
                <c:pt idx="6">
                  <c:v>4.3</c:v>
                </c:pt>
                <c:pt idx="7">
                  <c:v>4.3</c:v>
                </c:pt>
                <c:pt idx="8">
                  <c:v>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246435840"/>
        <c:axId val="246437376"/>
      </c:lineChart>
      <c:catAx>
        <c:axId val="246435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437376"/>
        <c:crosses val="autoZero"/>
        <c:auto val="1"/>
        <c:lblAlgn val="ctr"/>
        <c:lblOffset val="100"/>
        <c:noMultiLvlLbl val="0"/>
      </c:catAx>
      <c:valAx>
        <c:axId val="246437376"/>
        <c:scaling>
          <c:orientation val="minMax"/>
          <c:max val="9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4358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77641099296881"/>
          <c:y val="0.177927448919268"/>
          <c:w val="0.414411191797717"/>
          <c:h val="0.0811803070070787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[集中报销汇报数据（202003）-HXL.xlsx]2020年数据!数据透视表10</c:name>
    <c:fmtId val="-1"/>
  </c:pivotSource>
  <c:chart>
    <c:autoTitleDeleted val="1"/>
    <c:plotArea>
      <c:layout>
        <c:manualLayout>
          <c:layoutTarget val="inner"/>
          <c:xMode val="edge"/>
          <c:yMode val="edge"/>
          <c:x val="0.111682479869984"/>
          <c:y val="0.193313055266244"/>
          <c:w val="0.857923970437541"/>
          <c:h val="0.7566408421596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'2020年数据'!$B$289:$B$290</c:f>
              <c:strCache>
                <c:ptCount val="1"/>
                <c:pt idx="0">
                  <c:v>杨丽华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'2020年数据'!$A$291:$A$294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'2020年数据'!$B$291:$B$294</c:f>
              <c:numCache>
                <c:formatCode>0.00_ </c:formatCode>
                <c:ptCount val="3"/>
                <c:pt idx="0">
                  <c:v>7.27310823753741</c:v>
                </c:pt>
                <c:pt idx="1">
                  <c:v>5.0673504273537</c:v>
                </c:pt>
                <c:pt idx="2">
                  <c:v>9.12809309308933</c:v>
                </c:pt>
              </c:numCache>
            </c:numRef>
          </c:val>
        </c:ser>
        <c:ser>
          <c:idx val="1"/>
          <c:order val="1"/>
          <c:tx>
            <c:strRef>
              <c:f>'2020年数据'!$C$289:$C$290</c:f>
              <c:strCache>
                <c:ptCount val="1"/>
                <c:pt idx="0">
                  <c:v>张蓉蓉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'2020年数据'!$A$291:$A$294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'2020年数据'!$C$291:$C$294</c:f>
              <c:numCache>
                <c:formatCode>0.00_ </c:formatCode>
                <c:ptCount val="3"/>
                <c:pt idx="0">
                  <c:v>8.90028911564447</c:v>
                </c:pt>
                <c:pt idx="1">
                  <c:v>3.01231707317936</c:v>
                </c:pt>
                <c:pt idx="2">
                  <c:v>3.61647222221945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856960"/>
        <c:axId val="98858880"/>
      </c:barChart>
      <c:catAx>
        <c:axId val="98856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8858880"/>
        <c:crosses val="autoZero"/>
        <c:auto val="1"/>
        <c:lblAlgn val="ctr"/>
        <c:lblOffset val="100"/>
        <c:noMultiLvlLbl val="0"/>
      </c:catAx>
      <c:valAx>
        <c:axId val="98858880"/>
        <c:scaling>
          <c:orientation val="minMax"/>
          <c:max val="24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8856960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397066521825806"/>
          <c:y val="0.0929952028272392"/>
          <c:w val="0.261127803027171"/>
          <c:h val="0.049717555494106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75956345711034"/>
          <c:y val="0.276442075509792"/>
          <c:w val="0.932202348148291"/>
          <c:h val="0.6102291852146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'2020年数据'!$G$28</c:f>
              <c:strCache>
                <c:ptCount val="1"/>
                <c:pt idx="0">
                  <c:v>2020年1月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elete val="1"/>
          </c:dLbls>
          <c:cat>
            <c:strRef>
              <c:f>'2020年数据'!$F$29:$F$36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'2020年数据'!$G$29:$G$36</c:f>
              <c:numCache>
                <c:formatCode>General</c:formatCode>
                <c:ptCount val="8"/>
                <c:pt idx="0">
                  <c:v>9.62103276353272</c:v>
                </c:pt>
                <c:pt idx="1">
                  <c:v>12.5745611916288</c:v>
                </c:pt>
                <c:pt idx="2">
                  <c:v>9.13834376185207</c:v>
                </c:pt>
                <c:pt idx="3">
                  <c:v>8.25998223513848</c:v>
                </c:pt>
                <c:pt idx="4">
                  <c:v>5.22426131686661</c:v>
                </c:pt>
                <c:pt idx="5">
                  <c:v>10.1089024390318</c:v>
                </c:pt>
                <c:pt idx="6">
                  <c:v>16.8857127700612</c:v>
                </c:pt>
                <c:pt idx="7">
                  <c:v>9.24822331154308</c:v>
                </c:pt>
              </c:numCache>
            </c:numRef>
          </c:val>
        </c:ser>
        <c:ser>
          <c:idx val="1"/>
          <c:order val="1"/>
          <c:tx>
            <c:strRef>
              <c:f>'2020年数据'!$H$28</c:f>
              <c:strCache>
                <c:ptCount val="1"/>
                <c:pt idx="0">
                  <c:v>2020年2月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elete val="1"/>
          </c:dLbls>
          <c:cat>
            <c:strRef>
              <c:f>'2020年数据'!$F$29:$F$36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'2020年数据'!$H$29:$H$36</c:f>
              <c:numCache>
                <c:formatCode>General</c:formatCode>
                <c:ptCount val="8"/>
                <c:pt idx="0">
                  <c:v>8.2083259456264</c:v>
                </c:pt>
                <c:pt idx="1">
                  <c:v>17.7079646312973</c:v>
                </c:pt>
                <c:pt idx="2">
                  <c:v>15.3294444444362</c:v>
                </c:pt>
                <c:pt idx="3">
                  <c:v>16.3246246246303</c:v>
                </c:pt>
                <c:pt idx="4">
                  <c:v>10.3043615984406</c:v>
                </c:pt>
                <c:pt idx="5">
                  <c:v>8.67441506409691</c:v>
                </c:pt>
                <c:pt idx="6">
                  <c:v>9.92412669863803</c:v>
                </c:pt>
                <c:pt idx="7">
                  <c:v>4.35931372549532</c:v>
                </c:pt>
              </c:numCache>
            </c:numRef>
          </c:val>
        </c:ser>
        <c:ser>
          <c:idx val="2"/>
          <c:order val="2"/>
          <c:tx>
            <c:strRef>
              <c:f>'2020年数据'!$I$28</c:f>
              <c:strCache>
                <c:ptCount val="1"/>
                <c:pt idx="0">
                  <c:v>2020年3月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'2020年数据'!$F$29:$F$36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'2020年数据'!$I$29:$I$36</c:f>
              <c:numCache>
                <c:formatCode>General</c:formatCode>
                <c:ptCount val="8"/>
                <c:pt idx="0">
                  <c:v>14.990863499249</c:v>
                </c:pt>
                <c:pt idx="1">
                  <c:v>17.0320470290403</c:v>
                </c:pt>
                <c:pt idx="2">
                  <c:v>20.9673974116148</c:v>
                </c:pt>
                <c:pt idx="3">
                  <c:v>26.3618393393286</c:v>
                </c:pt>
                <c:pt idx="4">
                  <c:v>14.0229214559478</c:v>
                </c:pt>
                <c:pt idx="5">
                  <c:v>13.1637187011103</c:v>
                </c:pt>
                <c:pt idx="6">
                  <c:v>12.3147083333293</c:v>
                </c:pt>
                <c:pt idx="7">
                  <c:v>7.95540780141489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290688"/>
        <c:axId val="246300672"/>
      </c:barChart>
      <c:lineChart>
        <c:grouping val="standard"/>
        <c:varyColors val="0"/>
        <c:ser>
          <c:idx val="3"/>
          <c:order val="3"/>
          <c:tx>
            <c:strRef>
              <c:f>'2020年数据'!$J$28</c:f>
              <c:strCache>
                <c:ptCount val="1"/>
                <c:pt idx="0">
                  <c:v>2019年各节点平均值</c:v>
                </c:pt>
              </c:strCache>
            </c:strRef>
          </c:tx>
          <c:spPr>
            <a:ln w="31750" cap="rnd" cmpd="sng" algn="ctr">
              <a:solidFill>
                <a:srgbClr val="FFC000"/>
              </a:solidFill>
              <a:prstDash val="solid"/>
              <a:round/>
            </a:ln>
          </c:spPr>
          <c:marker>
            <c:symbol val="none"/>
          </c:marker>
          <c:dLbls>
            <c:delete val="1"/>
          </c:dLbls>
          <c:cat>
            <c:strRef>
              <c:f>'2020年数据'!$F$29:$F$36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'2020年数据'!$J$29:$J$36</c:f>
              <c:numCache>
                <c:formatCode>General</c:formatCode>
                <c:ptCount val="8"/>
                <c:pt idx="0">
                  <c:v>16.39</c:v>
                </c:pt>
                <c:pt idx="1">
                  <c:v>17.78</c:v>
                </c:pt>
                <c:pt idx="2">
                  <c:v>11.6</c:v>
                </c:pt>
                <c:pt idx="3">
                  <c:v>18.76</c:v>
                </c:pt>
                <c:pt idx="4">
                  <c:v>9.72</c:v>
                </c:pt>
                <c:pt idx="5">
                  <c:v>15.38</c:v>
                </c:pt>
                <c:pt idx="6">
                  <c:v>10.91</c:v>
                </c:pt>
                <c:pt idx="7">
                  <c:v>10.07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246290688"/>
        <c:axId val="246300672"/>
      </c:lineChart>
      <c:catAx>
        <c:axId val="246290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300672"/>
        <c:crosses val="autoZero"/>
        <c:auto val="1"/>
        <c:lblAlgn val="ctr"/>
        <c:lblOffset val="100"/>
        <c:noMultiLvlLbl val="0"/>
      </c:catAx>
      <c:valAx>
        <c:axId val="246300672"/>
        <c:scaling>
          <c:orientation val="minMax"/>
          <c:max val="2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290688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466781091304582"/>
          <c:y val="0.158646799919241"/>
          <c:w val="0.521204670729533"/>
          <c:h val="0.0837171916010499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[集中报销汇报数据（202003）-HXL.xlsx]2020年数据!数据透视表2</c:name>
    <c:fmtId val="-1"/>
  </c:pivotSource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申请人节点审批耗时（小时）</a:t>
            </a:r>
            <a:endParaRPr lang="zh-CN" altLang="en-US" dirty="0"/>
          </a:p>
        </c:rich>
      </c:tx>
      <c:layout>
        <c:manualLayout>
          <c:xMode val="edge"/>
          <c:yMode val="edge"/>
          <c:x val="0.153344112306974"/>
          <c:y val="0.058027091648157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881735613781164"/>
          <c:y val="0.234127182555805"/>
          <c:w val="0.906925375980002"/>
          <c:h val="0.6315700650677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'2020年数据'!$B$67:$B$68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'2020年数据'!$B$69:$B$72</c:f>
              <c:numCache>
                <c:formatCode>0.00_ </c:formatCode>
                <c:ptCount val="3"/>
                <c:pt idx="0">
                  <c:v>9.45495188101442</c:v>
                </c:pt>
                <c:pt idx="1">
                  <c:v>2.08388888887765</c:v>
                </c:pt>
                <c:pt idx="2">
                  <c:v>14.4506296296488</c:v>
                </c:pt>
              </c:numCache>
            </c:numRef>
          </c:val>
        </c:ser>
        <c:ser>
          <c:idx val="1"/>
          <c:order val="1"/>
          <c:tx>
            <c:strRef>
              <c:f>'2020年数据'!$C$67:$C$68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eaVert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'2020年数据'!$C$69:$C$72</c:f>
              <c:numCache>
                <c:formatCode>0.00_ </c:formatCode>
                <c:ptCount val="3"/>
                <c:pt idx="0">
                  <c:v>72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'2020年数据'!$D$67:$D$68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eaVert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'2020年数据'!$D$69:$D$72</c:f>
              <c:numCache>
                <c:formatCode>0.00_ </c:formatCode>
                <c:ptCount val="3"/>
                <c:pt idx="0">
                  <c:v>9.38319767442624</c:v>
                </c:pt>
                <c:pt idx="1">
                  <c:v>25.443112745097</c:v>
                </c:pt>
                <c:pt idx="2">
                  <c:v>19.8690277777849</c:v>
                </c:pt>
              </c:numCache>
            </c:numRef>
          </c:val>
        </c:ser>
        <c:ser>
          <c:idx val="3"/>
          <c:order val="3"/>
          <c:tx>
            <c:strRef>
              <c:f>'2020年数据'!$E$67:$E$68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'2020年数据'!$E$69:$E$72</c:f>
              <c:numCache>
                <c:formatCode>0.00_ </c:formatCode>
                <c:ptCount val="3"/>
                <c:pt idx="0">
                  <c:v>1.06948611110856</c:v>
                </c:pt>
                <c:pt idx="1">
                  <c:v>4.63807407405693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'2020年数据'!$F$67:$F$68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'2020年数据'!$F$69:$F$72</c:f>
              <c:numCache>
                <c:formatCode>0.00_ </c:formatCode>
                <c:ptCount val="3"/>
                <c:pt idx="0">
                  <c:v>19.6667512077281</c:v>
                </c:pt>
                <c:pt idx="1">
                  <c:v>8.07380208333961</c:v>
                </c:pt>
                <c:pt idx="2">
                  <c:v>12.0409656084653</c:v>
                </c:pt>
              </c:numCache>
            </c:numRef>
          </c:val>
        </c:ser>
        <c:ser>
          <c:idx val="5"/>
          <c:order val="5"/>
          <c:tx>
            <c:strRef>
              <c:f>'2020年数据'!$G$67:$G$68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'2020年数据'!$G$69:$G$72</c:f>
              <c:numCache>
                <c:formatCode>0.00_ </c:formatCode>
                <c:ptCount val="3"/>
                <c:pt idx="0">
                  <c:v>0.0605059523804812</c:v>
                </c:pt>
                <c:pt idx="1">
                  <c:v>7.34582491582048</c:v>
                </c:pt>
                <c:pt idx="2">
                  <c:v>3.57580749354011</c:v>
                </c:pt>
              </c:numCache>
            </c:numRef>
          </c:val>
        </c:ser>
        <c:ser>
          <c:idx val="6"/>
          <c:order val="6"/>
          <c:tx>
            <c:strRef>
              <c:f>'2020年数据'!$H$67:$H$68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eaVert" wrap="square" lIns="38100" tIns="19050" rIns="38100" bIns="19050" anchor="ctr" anchorCtr="1"/>
              <a:lstStyle/>
              <a:p>
                <a:pPr>
                  <a:defRPr lang="zh-CN"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'2020年数据'!$H$69:$H$72</c:f>
              <c:numCache>
                <c:formatCode>0.00_ </c:formatCode>
                <c:ptCount val="3"/>
                <c:pt idx="0">
                  <c:v>2.75521604938937</c:v>
                </c:pt>
                <c:pt idx="1">
                  <c:v>0.471666666693636</c:v>
                </c:pt>
                <c:pt idx="2">
                  <c:v>46.5745772946874</c:v>
                </c:pt>
              </c:numCache>
            </c:numRef>
          </c:val>
        </c:ser>
        <c:ser>
          <c:idx val="7"/>
          <c:order val="7"/>
          <c:tx>
            <c:strRef>
              <c:f>'2020年数据'!$I$67:$I$68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'2020年数据'!$I$69:$I$72</c:f>
              <c:numCache>
                <c:formatCode>0.00_ </c:formatCode>
                <c:ptCount val="3"/>
                <c:pt idx="0">
                  <c:v>6.02747354496803</c:v>
                </c:pt>
                <c:pt idx="1">
                  <c:v>1.06705387206536</c:v>
                </c:pt>
                <c:pt idx="2">
                  <c:v>0</c:v>
                </c:pt>
              </c:numCache>
            </c:numRef>
          </c:val>
        </c:ser>
        <c:ser>
          <c:idx val="8"/>
          <c:order val="8"/>
          <c:tx>
            <c:strRef>
              <c:f>'2020年数据'!$J$67:$J$68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'2020年数据'!$A$69:$A$72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'2020年数据'!$J$69:$J$72</c:f>
              <c:numCache>
                <c:formatCode>0.00_ </c:formatCode>
                <c:ptCount val="3"/>
                <c:pt idx="0">
                  <c:v>0.0211616161554544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379264"/>
        <c:axId val="246380800"/>
      </c:barChart>
      <c:catAx>
        <c:axId val="246379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380800"/>
        <c:crosses val="autoZero"/>
        <c:auto val="1"/>
        <c:lblAlgn val="ctr"/>
        <c:lblOffset val="100"/>
        <c:noMultiLvlLbl val="0"/>
      </c:catAx>
      <c:valAx>
        <c:axId val="246380800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379264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0903527253538969"/>
          <c:y val="0.928713893350606"/>
          <c:w val="0.866808385182496"/>
          <c:h val="0.0600346157862238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[集中报销汇报数据（202003）-HXL.xlsx]2020年数据!数据透视表16</c:name>
    <c:fmtId val="-1"/>
  </c:pivotSource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600"/>
              <a:t>2020</a:t>
            </a:r>
            <a:r>
              <a:rPr lang="zh-CN" altLang="en-US" sz="1600"/>
              <a:t>年</a:t>
            </a:r>
            <a:r>
              <a:rPr lang="en-US" altLang="zh-CN" sz="1600"/>
              <a:t>3</a:t>
            </a:r>
            <a:r>
              <a:rPr lang="zh-CN" altLang="en-US" sz="1600"/>
              <a:t>月萍乡公司申请人节点耗时（小时）</a:t>
            </a:r>
            <a:endParaRPr lang="zh-CN" altLang="en-US" sz="1600"/>
          </a:p>
        </c:rich>
      </c:tx>
      <c:layout>
        <c:manualLayout>
          <c:xMode val="edge"/>
          <c:yMode val="edge"/>
          <c:x val="0.121328835654812"/>
          <c:y val="0.02495370652363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27896392058181"/>
          <c:y val="0.148545850120011"/>
          <c:w val="0.900715124815889"/>
          <c:h val="0.7338152476971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'2020年数据'!$O$67:$O$68</c:f>
              <c:strCache>
                <c:ptCount val="1"/>
                <c:pt idx="0">
                  <c:v>2020年3月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</c:dPt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eaVert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'2020年数据'!$N$69:$N$76</c:f>
              <c:strCache>
                <c:ptCount val="7"/>
                <c:pt idx="0">
                  <c:v>罗丽娟</c:v>
                </c:pt>
                <c:pt idx="1">
                  <c:v>刘海波</c:v>
                </c:pt>
                <c:pt idx="2">
                  <c:v>何莉平</c:v>
                </c:pt>
                <c:pt idx="3">
                  <c:v>何水庚</c:v>
                </c:pt>
                <c:pt idx="4">
                  <c:v>黄孝萍</c:v>
                </c:pt>
                <c:pt idx="5">
                  <c:v>罗志礼</c:v>
                </c:pt>
                <c:pt idx="6">
                  <c:v>张娜</c:v>
                </c:pt>
              </c:strCache>
            </c:strRef>
          </c:cat>
          <c:val>
            <c:numRef>
              <c:f>'2020年数据'!$O$69:$O$76</c:f>
              <c:numCache>
                <c:formatCode>General</c:formatCode>
                <c:ptCount val="7"/>
                <c:pt idx="0">
                  <c:v>216</c:v>
                </c:pt>
                <c:pt idx="1">
                  <c:v>84.8474206349181</c:v>
                </c:pt>
                <c:pt idx="2">
                  <c:v>5.64354166665726</c:v>
                </c:pt>
                <c:pt idx="3">
                  <c:v>0</c:v>
                </c:pt>
                <c:pt idx="4">
                  <c:v>0.0450000000419095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903168"/>
        <c:axId val="246904704"/>
      </c:barChart>
      <c:catAx>
        <c:axId val="246903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904704"/>
        <c:crosses val="autoZero"/>
        <c:auto val="1"/>
        <c:lblAlgn val="ctr"/>
        <c:lblOffset val="100"/>
        <c:noMultiLvlLbl val="0"/>
      </c:catAx>
      <c:valAx>
        <c:axId val="246904704"/>
        <c:scaling>
          <c:orientation val="minMax"/>
          <c:max val="15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903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[集中报销汇报数据（202003）-HXL.xlsx]2020年数据!数据透视表3</c:name>
    <c:fmtId val="-1"/>
  </c:pivotSource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本地财务节点审批耗时（小时）</a:t>
            </a:r>
            <a:endParaRPr lang="zh-CN" altLang="en-US"/>
          </a:p>
        </c:rich>
      </c:tx>
      <c:layout>
        <c:manualLayout>
          <c:xMode val="edge"/>
          <c:yMode val="edge"/>
          <c:x val="0.116325711607549"/>
          <c:y val="0.064474235270271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2605042016807"/>
          <c:y val="0.256370276312786"/>
          <c:w val="0.866874980548381"/>
          <c:h val="0.631849368662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'2020年数据'!$B$98:$B$99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eaVert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'2020年数据'!$B$100:$B$103</c:f>
              <c:numCache>
                <c:formatCode>0.00_ </c:formatCode>
                <c:ptCount val="3"/>
                <c:pt idx="0">
                  <c:v>12.4021053997964</c:v>
                </c:pt>
                <c:pt idx="1">
                  <c:v>27.9885353535371</c:v>
                </c:pt>
                <c:pt idx="2">
                  <c:v>51.3251792114611</c:v>
                </c:pt>
              </c:numCache>
            </c:numRef>
          </c:val>
        </c:ser>
        <c:ser>
          <c:idx val="1"/>
          <c:order val="1"/>
          <c:tx>
            <c:strRef>
              <c:f>'2020年数据'!$C$98:$C$99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eaVert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'2020年数据'!$C$100:$C$103</c:f>
              <c:numCache>
                <c:formatCode>0.00_ </c:formatCode>
                <c:ptCount val="3"/>
                <c:pt idx="0">
                  <c:v>16.7443981481774</c:v>
                </c:pt>
                <c:pt idx="2">
                  <c:v>60</c:v>
                </c:pt>
              </c:numCache>
            </c:numRef>
          </c:val>
        </c:ser>
        <c:ser>
          <c:idx val="2"/>
          <c:order val="2"/>
          <c:tx>
            <c:strRef>
              <c:f>'2020年数据'!$D$98:$D$99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'2020年数据'!$D$100:$D$103</c:f>
              <c:numCache>
                <c:formatCode>0.00_ </c:formatCode>
                <c:ptCount val="3"/>
                <c:pt idx="0">
                  <c:v>13.7151153846124</c:v>
                </c:pt>
                <c:pt idx="1">
                  <c:v>19.3706277777767</c:v>
                </c:pt>
                <c:pt idx="2">
                  <c:v>16.8592771464603</c:v>
                </c:pt>
              </c:numCache>
            </c:numRef>
          </c:val>
        </c:ser>
        <c:ser>
          <c:idx val="3"/>
          <c:order val="3"/>
          <c:tx>
            <c:strRef>
              <c:f>'2020年数据'!$E$98:$E$99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'2020年数据'!$E$100:$E$103</c:f>
              <c:numCache>
                <c:formatCode>0.00_ </c:formatCode>
                <c:ptCount val="3"/>
                <c:pt idx="0">
                  <c:v>9.26581250000163</c:v>
                </c:pt>
                <c:pt idx="1">
                  <c:v>8.7752681992374</c:v>
                </c:pt>
                <c:pt idx="2">
                  <c:v>20.3327287581667</c:v>
                </c:pt>
              </c:numCache>
            </c:numRef>
          </c:val>
        </c:ser>
        <c:ser>
          <c:idx val="4"/>
          <c:order val="4"/>
          <c:tx>
            <c:strRef>
              <c:f>'2020年数据'!$F$98:$F$99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'2020年数据'!$F$100:$F$103</c:f>
              <c:numCache>
                <c:formatCode>0.00_ </c:formatCode>
                <c:ptCount val="3"/>
                <c:pt idx="0">
                  <c:v>18.9208545377438</c:v>
                </c:pt>
                <c:pt idx="1">
                  <c:v>11.4314398148155</c:v>
                </c:pt>
                <c:pt idx="2">
                  <c:v>16.3189566929116</c:v>
                </c:pt>
              </c:numCache>
            </c:numRef>
          </c:val>
        </c:ser>
        <c:ser>
          <c:idx val="5"/>
          <c:order val="5"/>
          <c:tx>
            <c:strRef>
              <c:f>'2020年数据'!$G$98:$G$99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'2020年数据'!$G$100:$G$103</c:f>
              <c:numCache>
                <c:formatCode>0.00_ </c:formatCode>
                <c:ptCount val="3"/>
                <c:pt idx="0">
                  <c:v>9.39125295508494</c:v>
                </c:pt>
                <c:pt idx="1">
                  <c:v>26.8325047081098</c:v>
                </c:pt>
                <c:pt idx="2">
                  <c:v>7.72042503346358</c:v>
                </c:pt>
              </c:numCache>
            </c:numRef>
          </c:val>
        </c:ser>
        <c:ser>
          <c:idx val="6"/>
          <c:order val="6"/>
          <c:tx>
            <c:strRef>
              <c:f>'2020年数据'!$H$98:$H$99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'2020年数据'!$H$100:$H$103</c:f>
              <c:numCache>
                <c:formatCode>0.00_ </c:formatCode>
                <c:ptCount val="3"/>
                <c:pt idx="0">
                  <c:v>2.2421990740695</c:v>
                </c:pt>
                <c:pt idx="1">
                  <c:v>4.96611111110542</c:v>
                </c:pt>
                <c:pt idx="2">
                  <c:v>7.24137115838784</c:v>
                </c:pt>
              </c:numCache>
            </c:numRef>
          </c:val>
        </c:ser>
        <c:ser>
          <c:idx val="7"/>
          <c:order val="7"/>
          <c:tx>
            <c:strRef>
              <c:f>'2020年数据'!$I$98:$I$99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'2020年数据'!$I$100:$I$103</c:f>
              <c:numCache>
                <c:formatCode>0.00_ </c:formatCode>
                <c:ptCount val="3"/>
                <c:pt idx="0">
                  <c:v>9.95101139600872</c:v>
                </c:pt>
                <c:pt idx="1">
                  <c:v>11.7498148147994</c:v>
                </c:pt>
                <c:pt idx="2">
                  <c:v>14.9090586419819</c:v>
                </c:pt>
              </c:numCache>
            </c:numRef>
          </c:val>
        </c:ser>
        <c:ser>
          <c:idx val="8"/>
          <c:order val="8"/>
          <c:tx>
            <c:strRef>
              <c:f>'2020年数据'!$J$98:$J$99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eaVert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'2020年数据'!$A$100:$A$103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'2020年数据'!$J$100:$J$103</c:f>
              <c:numCache>
                <c:formatCode>0.00_ </c:formatCode>
                <c:ptCount val="3"/>
                <c:pt idx="0">
                  <c:v>9.38002583981075</c:v>
                </c:pt>
                <c:pt idx="2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676480"/>
        <c:axId val="246756096"/>
      </c:barChart>
      <c:catAx>
        <c:axId val="246676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756096"/>
        <c:crosses val="autoZero"/>
        <c:auto val="1"/>
        <c:lblAlgn val="ctr"/>
        <c:lblOffset val="100"/>
        <c:noMultiLvlLbl val="0"/>
      </c:catAx>
      <c:valAx>
        <c:axId val="246756096"/>
        <c:scaling>
          <c:orientation val="minMax"/>
          <c:max val="60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676480"/>
        <c:crosses val="autoZero"/>
        <c:crossBetween val="between"/>
        <c:majorUnit val="12"/>
      </c:valAx>
    </c:plotArea>
    <c:legend>
      <c:legendPos val="t"/>
      <c:layout>
        <c:manualLayout>
          <c:xMode val="edge"/>
          <c:yMode val="edge"/>
          <c:x val="0.0760833266768743"/>
          <c:y val="0.925920999290564"/>
          <c:w val="0.8310146727721"/>
          <c:h val="0.070031604158842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[集中报销汇报数据（202003）-HXL.xlsx]2020年数据!数据透视表4</c:name>
    <c:fmtId val="-1"/>
  </c:pivotSource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部门经理节点审批耗时（小时）</a:t>
            </a:r>
            <a:endParaRPr lang="zh-CN" altLang="en-US"/>
          </a:p>
        </c:rich>
      </c:tx>
      <c:layout>
        <c:manualLayout>
          <c:xMode val="edge"/>
          <c:yMode val="edge"/>
          <c:x val="0.126983185688411"/>
          <c:y val="0.0095880389591466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08666950228061"/>
          <c:y val="0.178316370494883"/>
          <c:w val="0.823838819621627"/>
          <c:h val="0.6865566869473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'2020年数据'!$B$126:$B$127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'2020年数据'!$B$128:$B$131</c:f>
              <c:numCache>
                <c:formatCode>0.00_ </c:formatCode>
                <c:ptCount val="3"/>
                <c:pt idx="0">
                  <c:v>3.20195175438819</c:v>
                </c:pt>
                <c:pt idx="1">
                  <c:v>5.71132183907521</c:v>
                </c:pt>
                <c:pt idx="2">
                  <c:v>5.18398148148553</c:v>
                </c:pt>
              </c:numCache>
            </c:numRef>
          </c:val>
        </c:ser>
        <c:ser>
          <c:idx val="1"/>
          <c:order val="1"/>
          <c:tx>
            <c:strRef>
              <c:f>'2020年数据'!$C$126:$C$127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'2020年数据'!$C$128:$C$131</c:f>
              <c:numCache>
                <c:formatCode>0.00_ </c:formatCode>
                <c:ptCount val="3"/>
                <c:pt idx="0">
                  <c:v>4.44398148148321</c:v>
                </c:pt>
                <c:pt idx="2">
                  <c:v>74.1838888888888</c:v>
                </c:pt>
              </c:numCache>
            </c:numRef>
          </c:val>
        </c:ser>
        <c:ser>
          <c:idx val="2"/>
          <c:order val="2"/>
          <c:tx>
            <c:strRef>
              <c:f>'2020年数据'!$D$126:$D$127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'2020年数据'!$D$128:$D$131</c:f>
              <c:numCache>
                <c:formatCode>0.00_ </c:formatCode>
                <c:ptCount val="3"/>
                <c:pt idx="0">
                  <c:v>9.8521014492726</c:v>
                </c:pt>
                <c:pt idx="1">
                  <c:v>20.2604444444325</c:v>
                </c:pt>
                <c:pt idx="2">
                  <c:v>32.8575099206105</c:v>
                </c:pt>
              </c:numCache>
            </c:numRef>
          </c:val>
        </c:ser>
        <c:ser>
          <c:idx val="3"/>
          <c:order val="3"/>
          <c:tx>
            <c:strRef>
              <c:f>'2020年数据'!$E$126:$E$127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'2020年数据'!$E$128:$E$131</c:f>
              <c:numCache>
                <c:formatCode>0.00_ </c:formatCode>
                <c:ptCount val="3"/>
                <c:pt idx="0">
                  <c:v>14.3768357487633</c:v>
                </c:pt>
                <c:pt idx="1">
                  <c:v>29.2655092592759</c:v>
                </c:pt>
                <c:pt idx="2">
                  <c:v>18.1900617284312</c:v>
                </c:pt>
              </c:numCache>
            </c:numRef>
          </c:val>
        </c:ser>
        <c:ser>
          <c:idx val="4"/>
          <c:order val="4"/>
          <c:tx>
            <c:strRef>
              <c:f>'2020年数据'!$F$126:$F$127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'2020年数据'!$F$128:$F$131</c:f>
              <c:numCache>
                <c:formatCode>0.00_ </c:formatCode>
                <c:ptCount val="3"/>
                <c:pt idx="0">
                  <c:v>17.9461346516056</c:v>
                </c:pt>
                <c:pt idx="1">
                  <c:v>29.7061111110896</c:v>
                </c:pt>
                <c:pt idx="2">
                  <c:v>24.3656894841396</c:v>
                </c:pt>
              </c:numCache>
            </c:numRef>
          </c:val>
        </c:ser>
        <c:ser>
          <c:idx val="5"/>
          <c:order val="5"/>
          <c:tx>
            <c:strRef>
              <c:f>'2020年数据'!$G$126:$G$127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'2020年数据'!$G$128:$G$131</c:f>
              <c:numCache>
                <c:formatCode>0.00_ </c:formatCode>
                <c:ptCount val="3"/>
                <c:pt idx="0">
                  <c:v>1.28423976610219</c:v>
                </c:pt>
                <c:pt idx="1">
                  <c:v>0.970176767647817</c:v>
                </c:pt>
                <c:pt idx="2">
                  <c:v>2.01518253967266</c:v>
                </c:pt>
              </c:numCache>
            </c:numRef>
          </c:val>
        </c:ser>
        <c:ser>
          <c:idx val="6"/>
          <c:order val="6"/>
          <c:tx>
            <c:strRef>
              <c:f>'2020年数据'!$H$126:$H$127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'2020年数据'!$H$128:$H$131</c:f>
              <c:numCache>
                <c:formatCode>0.00_ </c:formatCode>
                <c:ptCount val="3"/>
                <c:pt idx="0">
                  <c:v>32.812810457517</c:v>
                </c:pt>
                <c:pt idx="1">
                  <c:v>16.737361111067</c:v>
                </c:pt>
                <c:pt idx="2">
                  <c:v>37.4339814814822</c:v>
                </c:pt>
              </c:numCache>
            </c:numRef>
          </c:val>
        </c:ser>
        <c:ser>
          <c:idx val="7"/>
          <c:order val="7"/>
          <c:tx>
            <c:strRef>
              <c:f>'2020年数据'!$I$126:$I$127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'2020年数据'!$I$128:$I$131</c:f>
              <c:numCache>
                <c:formatCode>0.00_ </c:formatCode>
                <c:ptCount val="3"/>
                <c:pt idx="0">
                  <c:v>3.96602430555504</c:v>
                </c:pt>
                <c:pt idx="1">
                  <c:v>13.0142658730308</c:v>
                </c:pt>
                <c:pt idx="2">
                  <c:v>9.45944444441314</c:v>
                </c:pt>
              </c:numCache>
            </c:numRef>
          </c:val>
        </c:ser>
        <c:ser>
          <c:idx val="8"/>
          <c:order val="8"/>
          <c:tx>
            <c:strRef>
              <c:f>'2020年数据'!$J$126:$J$127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'2020年数据'!$A$128:$A$131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'2020年数据'!$J$128:$J$131</c:f>
              <c:numCache>
                <c:formatCode>0.00_ </c:formatCode>
                <c:ptCount val="3"/>
                <c:pt idx="0">
                  <c:v>1.96937134504122</c:v>
                </c:pt>
                <c:pt idx="2">
                  <c:v>74.1549999999697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7244672"/>
        <c:axId val="246818304"/>
      </c:barChart>
      <c:catAx>
        <c:axId val="247244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818304"/>
        <c:crosses val="autoZero"/>
        <c:auto val="1"/>
        <c:lblAlgn val="ctr"/>
        <c:lblOffset val="100"/>
        <c:noMultiLvlLbl val="0"/>
      </c:catAx>
      <c:valAx>
        <c:axId val="246818304"/>
        <c:scaling>
          <c:orientation val="minMax"/>
          <c:max val="84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7244672"/>
        <c:crosses val="autoZero"/>
        <c:crossBetween val="between"/>
        <c:majorUnit val="12"/>
      </c:valAx>
    </c:plotArea>
    <c:legend>
      <c:legendPos val="t"/>
      <c:layout>
        <c:manualLayout>
          <c:xMode val="edge"/>
          <c:yMode val="edge"/>
          <c:x val="0.0516212218507869"/>
          <c:y val="0.926931811557289"/>
          <c:w val="0.849338520571978"/>
          <c:h val="0.0577058389647334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21636062759126"/>
          <c:y val="0.155913591379495"/>
          <c:w val="0.828911948625918"/>
          <c:h val="0.74478088343288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Sheet4!$B$16:$B$22</c:f>
              <c:strCache>
                <c:ptCount val="7"/>
                <c:pt idx="0">
                  <c:v>张双喜</c:v>
                </c:pt>
                <c:pt idx="1">
                  <c:v>王胜虎</c:v>
                </c:pt>
                <c:pt idx="2">
                  <c:v>赵越</c:v>
                </c:pt>
                <c:pt idx="3">
                  <c:v>曾翔</c:v>
                </c:pt>
                <c:pt idx="4">
                  <c:v>张恺</c:v>
                </c:pt>
                <c:pt idx="5">
                  <c:v>欧阳斐</c:v>
                </c:pt>
                <c:pt idx="6">
                  <c:v>许有木</c:v>
                </c:pt>
              </c:strCache>
            </c:strRef>
          </c:cat>
          <c:val>
            <c:numRef>
              <c:f>Sheet4!$C$16:$C$22</c:f>
              <c:numCache>
                <c:formatCode>General</c:formatCode>
                <c:ptCount val="7"/>
                <c:pt idx="0">
                  <c:v>120</c:v>
                </c:pt>
                <c:pt idx="1">
                  <c:v>112</c:v>
                </c:pt>
                <c:pt idx="2">
                  <c:v>74.1742592592491</c:v>
                </c:pt>
                <c:pt idx="3">
                  <c:v>73.3245555555448</c:v>
                </c:pt>
                <c:pt idx="4">
                  <c:v>43.9838472222415</c:v>
                </c:pt>
                <c:pt idx="5">
                  <c:v>39.3543888888904</c:v>
                </c:pt>
                <c:pt idx="6">
                  <c:v>37.151458333341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843648"/>
        <c:axId val="246845440"/>
      </c:barChart>
      <c:catAx>
        <c:axId val="246843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845440"/>
        <c:crosses val="autoZero"/>
        <c:auto val="1"/>
        <c:lblAlgn val="ctr"/>
        <c:lblOffset val="100"/>
        <c:noMultiLvlLbl val="0"/>
      </c:catAx>
      <c:valAx>
        <c:axId val="246845440"/>
        <c:scaling>
          <c:orientation val="minMax"/>
          <c:max val="12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6843648"/>
        <c:crosses val="autoZero"/>
        <c:crossBetween val="between"/>
        <c:majorUnit val="24"/>
      </c:valAx>
    </c:plotArea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[集中报销汇报数据（202003）-HXL.xlsx]2020年数据!数据透视表5</c:name>
    <c:fmtId val="-1"/>
  </c:pivotSource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财务经理节点审批耗时（小时）</a:t>
            </a:r>
            <a:endParaRPr lang="zh-CN" altLang="en-US" dirty="0"/>
          </a:p>
        </c:rich>
      </c:tx>
      <c:layout>
        <c:manualLayout>
          <c:xMode val="edge"/>
          <c:yMode val="edge"/>
          <c:x val="0.151257677704584"/>
          <c:y val="0.01868231407600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12354608434"/>
          <c:y val="0.203255917731214"/>
          <c:w val="0.866874980548382"/>
          <c:h val="0.658816161798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'2020年数据'!$B$153:$B$154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'2020年数据'!$B$155:$B$158</c:f>
              <c:numCache>
                <c:formatCode>0.00_ </c:formatCode>
                <c:ptCount val="3"/>
                <c:pt idx="0">
                  <c:v>0.00444444443564862</c:v>
                </c:pt>
              </c:numCache>
            </c:numRef>
          </c:val>
        </c:ser>
        <c:ser>
          <c:idx val="1"/>
          <c:order val="1"/>
          <c:tx>
            <c:strRef>
              <c:f>'2020年数据'!$C$153:$C$154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'2020年数据'!$C$155:$C$158</c:f>
              <c:numCache>
                <c:formatCode>0.00_ </c:formatCode>
                <c:ptCount val="3"/>
                <c:pt idx="0">
                  <c:v>20.6806400966269</c:v>
                </c:pt>
                <c:pt idx="1">
                  <c:v>36.6918194444384</c:v>
                </c:pt>
                <c:pt idx="2">
                  <c:v>22.4860288065781</c:v>
                </c:pt>
              </c:numCache>
            </c:numRef>
          </c:val>
        </c:ser>
        <c:ser>
          <c:idx val="2"/>
          <c:order val="2"/>
          <c:tx>
            <c:strRef>
              <c:f>'2020年数据'!$D$153:$D$154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'2020年数据'!$D$155:$D$158</c:f>
              <c:numCache>
                <c:formatCode>0.00_ </c:formatCode>
                <c:ptCount val="3"/>
                <c:pt idx="0">
                  <c:v>6.93111111109733</c:v>
                </c:pt>
                <c:pt idx="1">
                  <c:v>8.85363636360059</c:v>
                </c:pt>
                <c:pt idx="2">
                  <c:v>16.1519135802131</c:v>
                </c:pt>
              </c:numCache>
            </c:numRef>
          </c:val>
        </c:ser>
        <c:ser>
          <c:idx val="3"/>
          <c:order val="3"/>
          <c:tx>
            <c:strRef>
              <c:f>'2020年数据'!$E$153:$E$154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'2020年数据'!$E$155:$E$158</c:f>
              <c:numCache>
                <c:formatCode>0.00_ </c:formatCode>
                <c:ptCount val="3"/>
                <c:pt idx="0">
                  <c:v>2.85077212806258</c:v>
                </c:pt>
                <c:pt idx="1">
                  <c:v>5.38075854703605</c:v>
                </c:pt>
                <c:pt idx="2">
                  <c:v>19.2651313131167</c:v>
                </c:pt>
              </c:numCache>
            </c:numRef>
          </c:val>
        </c:ser>
        <c:ser>
          <c:idx val="4"/>
          <c:order val="4"/>
          <c:tx>
            <c:strRef>
              <c:f>'2020年数据'!$F$153:$F$154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'2020年数据'!$F$155:$F$158</c:f>
              <c:numCache>
                <c:formatCode>0.00_ </c:formatCode>
                <c:ptCount val="3"/>
                <c:pt idx="0">
                  <c:v>16.8972807017241</c:v>
                </c:pt>
                <c:pt idx="1">
                  <c:v>9.3915404040414</c:v>
                </c:pt>
                <c:pt idx="2">
                  <c:v>55.2016746031719</c:v>
                </c:pt>
              </c:numCache>
            </c:numRef>
          </c:val>
        </c:ser>
        <c:ser>
          <c:idx val="5"/>
          <c:order val="5"/>
          <c:tx>
            <c:strRef>
              <c:f>'2020年数据'!$G$153:$G$154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'2020年数据'!$G$155:$G$158</c:f>
              <c:numCache>
                <c:formatCode>0.00_ </c:formatCode>
                <c:ptCount val="3"/>
                <c:pt idx="0">
                  <c:v>10.567859477117</c:v>
                </c:pt>
                <c:pt idx="1">
                  <c:v>8.36597222223645</c:v>
                </c:pt>
                <c:pt idx="2">
                  <c:v>8.78402777775773</c:v>
                </c:pt>
              </c:numCache>
            </c:numRef>
          </c:val>
        </c:ser>
        <c:ser>
          <c:idx val="6"/>
          <c:order val="6"/>
          <c:tx>
            <c:strRef>
              <c:f>'2020年数据'!$H$153:$H$154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'2020年数据'!$H$155:$H$158</c:f>
              <c:numCache>
                <c:formatCode>0.00_ </c:formatCode>
                <c:ptCount val="3"/>
                <c:pt idx="0">
                  <c:v>3.60435185184469</c:v>
                </c:pt>
                <c:pt idx="1">
                  <c:v>22.4652884615509</c:v>
                </c:pt>
                <c:pt idx="2">
                  <c:v>3.37183333336143</c:v>
                </c:pt>
              </c:numCache>
            </c:numRef>
          </c:val>
        </c:ser>
        <c:ser>
          <c:idx val="7"/>
          <c:order val="7"/>
          <c:tx>
            <c:strRef>
              <c:f>'2020年数据'!$I$153:$I$154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dLbls>
            <c:delete val="1"/>
          </c:dLbls>
          <c:cat>
            <c:strRef>
              <c:f>'2020年数据'!$A$155:$A$158</c:f>
              <c:strCache>
                <c:ptCount val="3"/>
                <c:pt idx="0">
                  <c:v>2020年1月</c:v>
                </c:pt>
                <c:pt idx="1">
                  <c:v>2020年2月</c:v>
                </c:pt>
                <c:pt idx="2">
                  <c:v>2020年3月</c:v>
                </c:pt>
              </c:strCache>
            </c:strRef>
          </c:cat>
          <c:val>
            <c:numRef>
              <c:f>'2020年数据'!$I$155:$I$158</c:f>
              <c:numCache>
                <c:formatCode>0.00_ </c:formatCode>
                <c:ptCount val="3"/>
                <c:pt idx="0">
                  <c:v>4.75809941521086</c:v>
                </c:pt>
                <c:pt idx="2">
                  <c:v>0.0177777777425945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7075200"/>
        <c:axId val="247076736"/>
      </c:barChart>
      <c:catAx>
        <c:axId val="247075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7076736"/>
        <c:crosses val="autoZero"/>
        <c:auto val="1"/>
        <c:lblAlgn val="ctr"/>
        <c:lblOffset val="100"/>
        <c:noMultiLvlLbl val="0"/>
      </c:catAx>
      <c:valAx>
        <c:axId val="247076736"/>
        <c:scaling>
          <c:orientation val="minMax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47075200"/>
        <c:crosses val="autoZero"/>
        <c:crossBetween val="between"/>
        <c:majorUnit val="12"/>
      </c:valAx>
    </c:plotArea>
    <c:legend>
      <c:legendPos val="t"/>
      <c:layout>
        <c:manualLayout>
          <c:xMode val="edge"/>
          <c:yMode val="edge"/>
          <c:x val="0.0917552561810072"/>
          <c:y val="0.900417585860249"/>
          <c:w val="0.82012970084899"/>
          <c:h val="0.0960579728330774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0.1745</cdr:x>
      <cdr:y>0.03123</cdr:y>
    </cdr:from>
    <cdr:to>
      <cdr:x>0.84975</cdr:x>
      <cdr:y>0.10342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1887812" y="143771"/>
          <a:ext cx="7305139" cy="332316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ctr" anchorCtr="0">
          <a:normAutofit/>
        </a:bodyPr>
        <a:lstStyle/>
        <a:p>
          <a:pPr algn="ctr"/>
          <a:r>
            <a:rPr lang="en-US" altLang="zh-CN" sz="1600" dirty="0"/>
            <a:t>2020</a:t>
          </a:r>
          <a:r>
            <a:rPr lang="zh-CN" altLang="en-US" sz="1600" dirty="0"/>
            <a:t>年</a:t>
          </a:r>
          <a:r>
            <a:rPr lang="en-US" altLang="zh-CN" sz="1600" dirty="0"/>
            <a:t>3</a:t>
          </a:r>
          <a:r>
            <a:rPr lang="zh-CN" altLang="en-US" sz="1600" dirty="0"/>
            <a:t>月全公司平均归档耗时（天）</a:t>
          </a:r>
          <a:endParaRPr lang="en-US" altLang="zh-CN" sz="16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0.31087</cdr:x>
      <cdr:y>0.02673</cdr:y>
    </cdr:from>
    <cdr:to>
      <cdr:x>0.77091</cdr:x>
      <cdr:y>0.1171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1536921" y="135530"/>
          <a:ext cx="2274424" cy="458238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="horz" wrap="square" lIns="45720" tIns="45720" rIns="45720" bIns="45720" rtlCol="0" anchor="t" anchorCtr="0">
          <a:normAutofit/>
        </a:bodyPr>
        <a:lstStyle/>
        <a:p>
          <a:r>
            <a:rPr lang="zh-CN" altLang="en-US" sz="1800" dirty="0"/>
            <a:t>财务稽核业务处理量</a:t>
          </a:r>
          <a:endParaRPr lang="zh-CN" altLang="en-US" sz="18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0.25943</cdr:x>
      <cdr:y>0.01389</cdr:y>
    </cdr:from>
    <cdr:to>
      <cdr:x>0.85293</cdr:x>
      <cdr:y>0.12847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1047750" y="38100"/>
          <a:ext cx="2396875" cy="314325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="horz" wrap="square" lIns="45720" tIns="45720" rIns="45720" bIns="45720" rtlCol="0" anchor="t" anchorCtr="0">
          <a:normAutofit/>
        </a:bodyPr>
        <a:lstStyle>
          <a:lvl1pPr marL="0" indent="0">
            <a:defRPr sz="1100">
              <a:latin typeface="Calibri" panose="020F0502020204030204"/>
            </a:defRPr>
          </a:lvl1pPr>
          <a:lvl2pPr marL="457200" indent="0">
            <a:defRPr sz="1100">
              <a:latin typeface="Calibri" panose="020F0502020204030204"/>
            </a:defRPr>
          </a:lvl2pPr>
          <a:lvl3pPr marL="914400" indent="0">
            <a:defRPr sz="1100">
              <a:latin typeface="Calibri" panose="020F0502020204030204"/>
            </a:defRPr>
          </a:lvl3pPr>
          <a:lvl4pPr marL="1371600" indent="0">
            <a:defRPr sz="1100">
              <a:latin typeface="Calibri" panose="020F0502020204030204"/>
            </a:defRPr>
          </a:lvl4pPr>
          <a:lvl5pPr marL="1828800" indent="0">
            <a:defRPr sz="1100">
              <a:latin typeface="Calibri" panose="020F0502020204030204"/>
            </a:defRPr>
          </a:lvl5pPr>
          <a:lvl6pPr marL="2286000" indent="0">
            <a:defRPr sz="1100">
              <a:latin typeface="Calibri" panose="020F0502020204030204"/>
            </a:defRPr>
          </a:lvl6pPr>
          <a:lvl7pPr marL="2743200" indent="0">
            <a:defRPr sz="1100">
              <a:latin typeface="Calibri" panose="020F0502020204030204"/>
            </a:defRPr>
          </a:lvl7pPr>
          <a:lvl8pPr marL="3200400" indent="0">
            <a:defRPr sz="1100">
              <a:latin typeface="Calibri" panose="020F0502020204030204"/>
            </a:defRPr>
          </a:lvl8pPr>
          <a:lvl9pPr marL="3657600" indent="0">
            <a:defRPr sz="1100">
              <a:latin typeface="Calibri" panose="020F0502020204030204"/>
            </a:defRPr>
          </a:lvl9pPr>
        </a:lstStyle>
        <a:p>
          <a:r>
            <a:rPr lang="zh-CN" altLang="en-US" sz="1800"/>
            <a:t>财务付款业务处理量</a:t>
          </a:r>
          <a:endParaRPr lang="zh-CN" altLang="en-US" sz="180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0.1354</cdr:x>
      <cdr:y>0.02597</cdr:y>
    </cdr:from>
    <cdr:to>
      <cdr:x>0.93956</cdr:x>
      <cdr:y>0.11255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611825" y="142505"/>
          <a:ext cx="3633849" cy="475012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zh-CN" altLang="en-US" sz="1800" b="1" dirty="0" smtClean="0"/>
            <a:t>各稽核人员流程审批耗时（小时）</a:t>
          </a:r>
          <a:endParaRPr lang="zh-CN" altLang="en-US" sz="1800" b="1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0.15836</cdr:x>
      <cdr:y>0.00458</cdr:y>
    </cdr:from>
    <cdr:to>
      <cdr:x>0.97221</cdr:x>
      <cdr:y>0.09153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772930" y="23750"/>
          <a:ext cx="3972177" cy="451262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zh-CN" altLang="en-US" sz="1800" b="1" dirty="0" smtClean="0"/>
            <a:t>各付款人员流程审批耗时（小时）</a:t>
          </a:r>
          <a:endParaRPr lang="zh-CN" alt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0.32171</cdr:x>
      <cdr:y>0.02017</cdr:y>
    </cdr:from>
    <cdr:to>
      <cdr:x>0.67209</cdr:x>
      <cdr:y>0.14812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543523" y="79198"/>
          <a:ext cx="3859224" cy="502343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="horz" wrap="square" lIns="45720" tIns="45720" rIns="45720" bIns="45720" rtlCol="0" anchor="t" anchorCtr="0">
          <a:normAutofit/>
        </a:bodyPr>
        <a:lstStyle>
          <a:lvl1pPr marL="0" indent="0">
            <a:defRPr sz="1100">
              <a:latin typeface="Calibri" panose="020F0502020204030204"/>
            </a:defRPr>
          </a:lvl1pPr>
          <a:lvl2pPr marL="457200" indent="0">
            <a:defRPr sz="1100">
              <a:latin typeface="Calibri" panose="020F0502020204030204"/>
            </a:defRPr>
          </a:lvl2pPr>
          <a:lvl3pPr marL="914400" indent="0">
            <a:defRPr sz="1100">
              <a:latin typeface="Calibri" panose="020F0502020204030204"/>
            </a:defRPr>
          </a:lvl3pPr>
          <a:lvl4pPr marL="1371600" indent="0">
            <a:defRPr sz="1100">
              <a:latin typeface="Calibri" panose="020F0502020204030204"/>
            </a:defRPr>
          </a:lvl4pPr>
          <a:lvl5pPr marL="1828800" indent="0">
            <a:defRPr sz="1100">
              <a:latin typeface="Calibri" panose="020F0502020204030204"/>
            </a:defRPr>
          </a:lvl5pPr>
          <a:lvl6pPr marL="2286000" indent="0">
            <a:defRPr sz="1100">
              <a:latin typeface="Calibri" panose="020F0502020204030204"/>
            </a:defRPr>
          </a:lvl6pPr>
          <a:lvl7pPr marL="2743200" indent="0">
            <a:defRPr sz="1100">
              <a:latin typeface="Calibri" panose="020F0502020204030204"/>
            </a:defRPr>
          </a:lvl7pPr>
          <a:lvl8pPr marL="3200400" indent="0">
            <a:defRPr sz="1100">
              <a:latin typeface="Calibri" panose="020F0502020204030204"/>
            </a:defRPr>
          </a:lvl8pPr>
          <a:lvl9pPr marL="3657600" indent="0">
            <a:defRPr sz="1100">
              <a:latin typeface="Calibri" panose="020F0502020204030204"/>
            </a:defRPr>
          </a:lvl9pPr>
        </a:lstStyle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defRPr/>
          </a:pPr>
          <a:r>
            <a:rPr lang="en-US" sz="1600" b="0" i="0" baseline="0" dirty="0">
              <a:latin typeface="Calibri" panose="020F0502020204030204"/>
            </a:rPr>
            <a:t>2020</a:t>
          </a:r>
          <a:r>
            <a:rPr lang="zh-CN" altLang="en-US" sz="1600" b="0" i="0" baseline="0" dirty="0">
              <a:latin typeface="Calibri" panose="020F0502020204030204"/>
              <a:ea typeface="宋体" panose="02010600030101010101" pitchFamily="2" charset="-122"/>
            </a:rPr>
            <a:t>年</a:t>
          </a:r>
          <a:r>
            <a:rPr lang="en-US" altLang="zh-CN" sz="1600" b="0" i="0" baseline="0" dirty="0">
              <a:latin typeface="Calibri" panose="020F0502020204030204"/>
              <a:ea typeface="宋体" panose="02010600030101010101" pitchFamily="2" charset="-122"/>
            </a:rPr>
            <a:t>3</a:t>
          </a:r>
          <a:r>
            <a:rPr lang="zh-CN" altLang="en-US" sz="1600" b="0" i="0" baseline="0" dirty="0">
              <a:latin typeface="Calibri" panose="020F0502020204030204"/>
              <a:ea typeface="宋体" panose="02010600030101010101" pitchFamily="2" charset="-122"/>
            </a:rPr>
            <a:t>月各公司平均归档耗时（天）</a:t>
          </a:r>
          <a:endParaRPr lang="zh-CN" sz="1600" dirty="0"/>
        </a:p>
        <a:p>
          <a:endParaRPr lang="zh-CN" altLang="en-US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0.28372</cdr:x>
      <cdr:y>0.01709</cdr:y>
    </cdr:from>
    <cdr:to>
      <cdr:x>0.68675</cdr:x>
      <cdr:y>0.1217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067045" y="72657"/>
          <a:ext cx="4356920" cy="444735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en-US" altLang="zh-CN" sz="1600" dirty="0"/>
            <a:t>2020</a:t>
          </a:r>
          <a:r>
            <a:rPr lang="zh-CN" altLang="en-US" sz="1600" dirty="0"/>
            <a:t>年</a:t>
          </a:r>
          <a:r>
            <a:rPr lang="en-US" altLang="zh-CN" sz="1600" dirty="0"/>
            <a:t>03</a:t>
          </a:r>
          <a:r>
            <a:rPr lang="zh-CN" altLang="en-US" sz="1600" dirty="0"/>
            <a:t>月全公司各节点审批耗时（小时）</a:t>
          </a:r>
          <a:endParaRPr lang="zh-CN" altLang="en-US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0.09223</cdr:x>
      <cdr:y>0.13496</cdr:y>
    </cdr:from>
    <cdr:to>
      <cdr:x>0.77072</cdr:x>
      <cdr:y>0.21903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96497" y="724396"/>
          <a:ext cx="2916718" cy="451263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endParaRPr lang="zh-CN" altLang="en-US" sz="1100" dirty="0"/>
        </a:p>
      </cdr:txBody>
    </cdr:sp>
  </cdr:relSizeAnchor>
  <cdr:relSizeAnchor xmlns:cdr="http://schemas.openxmlformats.org/drawingml/2006/chartDrawing">
    <cdr:from>
      <cdr:x>0.10484</cdr:x>
      <cdr:y>0.14232</cdr:y>
    </cdr:from>
    <cdr:to>
      <cdr:x>1</cdr:x>
      <cdr:y>0.18878</cdr:y>
    </cdr:to>
    <cdr:sp>
      <cdr:nvSpPr>
        <cdr:cNvPr id="3" name="矩形 2"/>
        <cdr:cNvSpPr/>
      </cdr:nvSpPr>
      <cdr:spPr xmlns:a="http://schemas.openxmlformats.org/drawingml/2006/main">
        <a:xfrm xmlns:a="http://schemas.openxmlformats.org/drawingml/2006/main">
          <a:off x="435755" y="763915"/>
          <a:ext cx="3720609" cy="249381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en-US" altLang="zh-CN" sz="1200" dirty="0" smtClean="0"/>
            <a:t>2020</a:t>
          </a:r>
          <a:r>
            <a:rPr lang="zh-CN" altLang="en-US" sz="1200" dirty="0" smtClean="0"/>
            <a:t>年</a:t>
          </a:r>
          <a:r>
            <a:rPr lang="en-US" altLang="zh-CN" sz="1200" dirty="0" smtClean="0"/>
            <a:t>3</a:t>
          </a:r>
          <a:r>
            <a:rPr lang="zh-CN" altLang="en-US" sz="1200" dirty="0" smtClean="0"/>
            <a:t>月本地财务总部、北分、瑞达审批节点超时</a:t>
          </a:r>
          <a:endParaRPr lang="zh-CN" altLang="en-US" sz="12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0.09377</cdr:x>
      <cdr:y>0.10338</cdr:y>
    </cdr:from>
    <cdr:to>
      <cdr:x>0.88135</cdr:x>
      <cdr:y>0.15405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87387" y="557253"/>
          <a:ext cx="3253839" cy="273132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zh-CN" altLang="en-US" sz="1100" dirty="0" smtClean="0"/>
            <a:t>北分、酒泉、阜宁、萍乡、瑞达该节点超时</a:t>
          </a:r>
          <a:endParaRPr lang="zh-CN" alt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0.25566</cdr:x>
      <cdr:y>0.04321</cdr:y>
    </cdr:from>
    <cdr:to>
      <cdr:x>0.75113</cdr:x>
      <cdr:y>0.13086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1341912" y="210788"/>
          <a:ext cx="2600697" cy="427511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zh-CN" altLang="en-US" sz="1800" b="1" dirty="0" smtClean="0"/>
            <a:t>部门经理节点超时统计</a:t>
          </a:r>
          <a:endParaRPr lang="zh-CN" altLang="en-US" sz="18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0.10725</cdr:x>
      <cdr:y>0.13622</cdr:y>
    </cdr:from>
    <cdr:to>
      <cdr:x>0.70145</cdr:x>
      <cdr:y>0.19554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439385" y="736271"/>
          <a:ext cx="2434441" cy="320634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zh-CN" altLang="en-US" sz="1100" dirty="0" smtClean="0"/>
            <a:t>本月该节点锡林超时</a:t>
          </a:r>
          <a:endParaRPr lang="zh-CN" alt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0.19737</cdr:x>
      <cdr:y>0.02349</cdr:y>
    </cdr:from>
    <cdr:to>
      <cdr:x>0.84243</cdr:x>
      <cdr:y>0.13758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951984" y="123854"/>
          <a:ext cx="3111336" cy="601556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pPr algn="ctr"/>
          <a:r>
            <a:rPr lang="zh-CN" altLang="en-US" sz="1800" b="1" dirty="0"/>
            <a:t>稽核节点审批耗时（小时）</a:t>
          </a:r>
          <a:endParaRPr lang="en-US" altLang="zh-CN" sz="1800" b="1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0.1846</cdr:x>
      <cdr:y>0.01633</cdr:y>
    </cdr:from>
    <cdr:to>
      <cdr:x>0.82789</cdr:x>
      <cdr:y>0.08501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893980" y="84341"/>
          <a:ext cx="3115292" cy="354800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zh-CN" altLang="en-US" sz="1800" b="1" dirty="0" smtClean="0"/>
            <a:t>付款节点审批耗时（小时）</a:t>
          </a:r>
          <a:endParaRPr lang="zh-CN" altLang="en-US" sz="1800" b="1" dirty="0"/>
        </a:p>
      </cdr:txBody>
    </cdr:sp>
  </cdr:relSizeAnchor>
  <cdr:relSizeAnchor xmlns:cdr="http://schemas.openxmlformats.org/drawingml/2006/chartDrawing">
    <cdr:from>
      <cdr:x>0.09439</cdr:x>
      <cdr:y>0.12188</cdr:y>
    </cdr:from>
    <cdr:to>
      <cdr:x>0.50489</cdr:x>
      <cdr:y>0.17174</cdr:y>
    </cdr:to>
    <cdr:sp>
      <cdr:nvSpPr>
        <cdr:cNvPr id="3" name="矩形 2"/>
        <cdr:cNvSpPr/>
      </cdr:nvSpPr>
      <cdr:spPr xmlns:a="http://schemas.openxmlformats.org/drawingml/2006/main">
        <a:xfrm xmlns:a="http://schemas.openxmlformats.org/drawingml/2006/main">
          <a:off x="447811" y="580384"/>
          <a:ext cx="1947553" cy="237438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lstStyle/>
        <a:p>
          <a:r>
            <a:rPr lang="zh-CN" altLang="en-US" sz="1200" dirty="0" smtClean="0"/>
            <a:t>财务付款节点本月无超时</a:t>
          </a:r>
          <a:endParaRPr lang="zh-CN" altLang="en-US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25F64-8596-4B84-A576-67C63C12C9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351D8-7DF9-4752-BB2B-7B81839E60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5BCAA755-DBB9-436F-8E7D-1D8AF86643C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5BCAA755-DBB9-436F-8E7D-1D8AF86643C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B343A175-CF42-4863-8485-0BF2AB9C128F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B343A175-CF42-4863-8485-0BF2AB9C128F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28.png"/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33.png"/><Relationship Id="rId13" Type="http://schemas.openxmlformats.org/officeDocument/2006/relationships/image" Target="../media/image32.png"/><Relationship Id="rId12" Type="http://schemas.openxmlformats.org/officeDocument/2006/relationships/image" Target="../media/image31.png"/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1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2.png"/><Relationship Id="rId8" Type="http://schemas.openxmlformats.org/officeDocument/2006/relationships/image" Target="../media/image41.png"/><Relationship Id="rId7" Type="http://schemas.openxmlformats.org/officeDocument/2006/relationships/image" Target="../media/image40.png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50.png"/><Relationship Id="rId8" Type="http://schemas.openxmlformats.org/officeDocument/2006/relationships/image" Target="../media/image49.png"/><Relationship Id="rId7" Type="http://schemas.openxmlformats.org/officeDocument/2006/relationships/image" Target="../media/image48.png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6" Type="http://schemas.openxmlformats.org/officeDocument/2006/relationships/slideLayout" Target="../slideLayouts/slideLayout2.xml"/><Relationship Id="rId15" Type="http://schemas.openxmlformats.org/officeDocument/2006/relationships/image" Target="../media/image56.png"/><Relationship Id="rId14" Type="http://schemas.openxmlformats.org/officeDocument/2006/relationships/image" Target="../media/image55.png"/><Relationship Id="rId13" Type="http://schemas.openxmlformats.org/officeDocument/2006/relationships/image" Target="../media/image54.png"/><Relationship Id="rId12" Type="http://schemas.openxmlformats.org/officeDocument/2006/relationships/image" Target="../media/image53.png"/><Relationship Id="rId11" Type="http://schemas.openxmlformats.org/officeDocument/2006/relationships/image" Target="../media/image52.png"/><Relationship Id="rId10" Type="http://schemas.openxmlformats.org/officeDocument/2006/relationships/image" Target="../media/image51.png"/><Relationship Id="rId1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12.xml"/><Relationship Id="rId1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chart" Target="../charts/chart14.xml"/><Relationship Id="rId1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18.xml"/><Relationship Id="rId1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20.xml"/><Relationship Id="rId1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19.png"/><Relationship Id="rId13" Type="http://schemas.openxmlformats.org/officeDocument/2006/relationships/image" Target="../media/image18.png"/><Relationship Id="rId12" Type="http://schemas.openxmlformats.org/officeDocument/2006/relationships/image" Target="../media/image17.png"/><Relationship Id="rId11" Type="http://schemas.openxmlformats.org/officeDocument/2006/relationships/image" Target="../media/image16.png"/><Relationship Id="rId10" Type="http://schemas.openxmlformats.org/officeDocument/2006/relationships/image" Target="../media/image15.png"/><Relationship Id="rId1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8.xml"/><Relationship Id="rId1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75"/>
            <a:ext cx="12192000" cy="6859492"/>
          </a:xfrm>
        </p:spPr>
      </p:pic>
      <p:sp>
        <p:nvSpPr>
          <p:cNvPr id="8" name="文本框 7"/>
          <p:cNvSpPr txBox="1"/>
          <p:nvPr/>
        </p:nvSpPr>
        <p:spPr>
          <a:xfrm>
            <a:off x="1441791" y="1812759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报销中心月度报告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91183" y="4074515"/>
            <a:ext cx="2409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2020-03</a:t>
            </a:r>
            <a:endParaRPr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576000" y="252000"/>
            <a:ext cx="2282536" cy="445366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3.3-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部门经理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3630756"/>
            <a:ext cx="72009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3135891"/>
            <a:ext cx="72199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1708809"/>
            <a:ext cx="72104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2140775"/>
            <a:ext cx="72485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2485717"/>
            <a:ext cx="7143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2808516"/>
            <a:ext cx="71723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888114"/>
            <a:ext cx="7191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1292741"/>
            <a:ext cx="7229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4017819"/>
            <a:ext cx="72009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6201082"/>
            <a:ext cx="71151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5410012"/>
            <a:ext cx="72104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5787423"/>
            <a:ext cx="7191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4582513"/>
            <a:ext cx="7181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48" y="5000313"/>
            <a:ext cx="71342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1348034"/>
            <a:ext cx="71818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1773197"/>
            <a:ext cx="71818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2141702"/>
            <a:ext cx="71723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2649559"/>
            <a:ext cx="7162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3045463"/>
            <a:ext cx="72294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3429000"/>
            <a:ext cx="7248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3781300"/>
            <a:ext cx="712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4397026"/>
            <a:ext cx="72390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23" y="4817981"/>
            <a:ext cx="72104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标题 2"/>
          <p:cNvSpPr txBox="1"/>
          <p:nvPr/>
        </p:nvSpPr>
        <p:spPr>
          <a:xfrm>
            <a:off x="9660364" y="159614"/>
            <a:ext cx="2282536" cy="44536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3.3-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部门经理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864000" y="252000"/>
            <a:ext cx="2085109" cy="486930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财务经理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4925762" y="6356350"/>
            <a:ext cx="2743200" cy="365125"/>
          </a:xfrm>
        </p:spPr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8" name="图表 7"/>
          <p:cNvGraphicFramePr/>
          <p:nvPr/>
        </p:nvGraphicFramePr>
        <p:xfrm>
          <a:off x="579755" y="845820"/>
          <a:ext cx="4097020" cy="5404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1006095" y="4084574"/>
            <a:ext cx="3671089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1392369"/>
            <a:ext cx="713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1706076"/>
            <a:ext cx="7134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2100932"/>
            <a:ext cx="713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2488857"/>
            <a:ext cx="7143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2874211"/>
            <a:ext cx="715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3265107"/>
            <a:ext cx="713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3673446"/>
            <a:ext cx="71342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4084112"/>
            <a:ext cx="713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4478989"/>
            <a:ext cx="71342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4851434"/>
            <a:ext cx="7143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5229216"/>
            <a:ext cx="713422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5556657"/>
            <a:ext cx="7105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5927144"/>
            <a:ext cx="71818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62" y="6333322"/>
            <a:ext cx="71437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174869" y="1009403"/>
            <a:ext cx="1889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审批均为</a:t>
            </a:r>
            <a:r>
              <a:rPr lang="en-US" altLang="zh-CN" sz="1600" dirty="0" smtClean="0"/>
              <a:t>23</a:t>
            </a:r>
            <a:r>
              <a:rPr lang="zh-CN" altLang="en-US" sz="1600" dirty="0" smtClean="0"/>
              <a:t>日当天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900000" y="252000"/>
            <a:ext cx="2178627" cy="423972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5.2-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总经理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615315" y="1065530"/>
          <a:ext cx="409702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338" y="3130235"/>
            <a:ext cx="71247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338" y="3501360"/>
            <a:ext cx="71342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接连接符 5"/>
          <p:cNvCxnSpPr/>
          <p:nvPr/>
        </p:nvCxnSpPr>
        <p:spPr>
          <a:xfrm>
            <a:off x="1111250" y="3959860"/>
            <a:ext cx="3484880" cy="8255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4"/>
          <p:cNvSpPr txBox="1"/>
          <p:nvPr/>
        </p:nvSpPr>
        <p:spPr>
          <a:xfrm>
            <a:off x="1397894" y="1779899"/>
            <a:ext cx="1978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/>
              <a:t>总经理节点白城公司超时</a:t>
            </a:r>
            <a:endParaRPr lang="en-US" altLang="zh-CN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203377" y="252000"/>
            <a:ext cx="2794660" cy="434975"/>
          </a:xfrm>
        </p:spPr>
        <p:txBody>
          <a:bodyPr/>
          <a:lstStyle/>
          <a:p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财务稽核、付款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4"/>
          <p:cNvSpPr txBox="1"/>
          <p:nvPr/>
        </p:nvSpPr>
        <p:spPr>
          <a:xfrm>
            <a:off x="1636838" y="1949675"/>
            <a:ext cx="2650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财务</a:t>
            </a:r>
            <a:r>
              <a:rPr lang="zh-CN" altLang="en-US" sz="1200" dirty="0" smtClean="0"/>
              <a:t>稽核</a:t>
            </a:r>
            <a:r>
              <a:rPr lang="zh-CN" altLang="en-US" sz="1200" dirty="0" smtClean="0"/>
              <a:t>节点</a:t>
            </a:r>
            <a:r>
              <a:rPr lang="zh-CN" altLang="en-US" sz="1200" dirty="0"/>
              <a:t>本月</a:t>
            </a:r>
            <a:r>
              <a:rPr lang="zh-CN" altLang="en-US" sz="1200" dirty="0" smtClean="0"/>
              <a:t>无超时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/>
          <p:nvPr/>
        </p:nvGraphicFramePr>
        <p:xfrm>
          <a:off x="1016635" y="1250950"/>
          <a:ext cx="4823460" cy="524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4" name="直接连接符 3"/>
          <p:cNvCxnSpPr/>
          <p:nvPr/>
        </p:nvCxnSpPr>
        <p:spPr>
          <a:xfrm>
            <a:off x="1432368" y="2745529"/>
            <a:ext cx="3992066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8" name="图表 7"/>
          <p:cNvGraphicFramePr/>
          <p:nvPr/>
        </p:nvGraphicFramePr>
        <p:xfrm>
          <a:off x="6195060" y="1250950"/>
          <a:ext cx="4842510" cy="524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直接连接符 9"/>
          <p:cNvCxnSpPr/>
          <p:nvPr/>
        </p:nvCxnSpPr>
        <p:spPr>
          <a:xfrm>
            <a:off x="6761576" y="2745812"/>
            <a:ext cx="3992066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/>
          <p:nvPr/>
        </p:nvSpPr>
        <p:spPr>
          <a:xfrm>
            <a:off x="9468000" y="252000"/>
            <a:ext cx="2604655" cy="45575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/>
          <p:cNvGraphicFramePr/>
          <p:nvPr/>
        </p:nvGraphicFramePr>
        <p:xfrm>
          <a:off x="548640" y="812800"/>
          <a:ext cx="6320155" cy="4288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174750" y="5328285"/>
            <a:ext cx="964692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从图中可以看出：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2020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月，共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家公司退回率高于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2019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全公司平均值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12.94%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：总部、北分。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atinLnBrk="0">
              <a:lnSpc>
                <a:spcPct val="130000"/>
              </a:lnSpc>
            </a:pPr>
            <a:r>
              <a:rPr 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2020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月，共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家公司退回率高于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2019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全公司平均值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12.94%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：白城、锡林、邯郸。</a:t>
            </a:r>
            <a:endParaRPr lang="en-US" altLang="zh-CN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月，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家公司退回率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高于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全公司平均值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12.94%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总部、酒泉、阜宁、萍乡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2020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月平均退回率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11.86%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月平均退回率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11.76%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月平均退回率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13.48%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。其中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月退回率创全年新高。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月平均退回率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13.48%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高于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2019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全公司平均值。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月退回率较去年增加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0.53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个百分点，较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增加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1.61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个百分点，较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月增加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1.71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个百分点。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graphicFrame>
        <p:nvGraphicFramePr>
          <p:cNvPr id="2" name="图表 1"/>
          <p:cNvGraphicFramePr/>
          <p:nvPr/>
        </p:nvGraphicFramePr>
        <p:xfrm>
          <a:off x="7304405" y="812800"/>
          <a:ext cx="4244975" cy="4288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/>
          <p:nvPr/>
        </p:nvSpPr>
        <p:spPr>
          <a:xfrm>
            <a:off x="9468000" y="252000"/>
            <a:ext cx="2604655" cy="45575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07260" y="5288280"/>
            <a:ext cx="8241665" cy="1569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从图中可以看出：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月报销中心共稽核流程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141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个，退回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个，平均退回率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13.48%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家存在退回情况：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阜宁、酒泉、萍乡、锡林、总部。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退回量最高的公司：阜宁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个，退回率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19.15%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退回率最高的公司：总部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33.33%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，流程共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个，退回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家无流程退回：白城、北分、邯郸、瑞达。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公司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流程共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个，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与其他公司相比，这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家公司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流程数量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较少</a:t>
            </a:r>
            <a:r>
              <a:rPr lang="zh-CN" altLang="en-US" sz="1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1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2" name="图表 1"/>
          <p:cNvGraphicFramePr/>
          <p:nvPr/>
        </p:nvGraphicFramePr>
        <p:xfrm>
          <a:off x="2505075" y="838200"/>
          <a:ext cx="7210425" cy="4319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/>
          <p:nvPr/>
        </p:nvSpPr>
        <p:spPr>
          <a:xfrm>
            <a:off x="9468000" y="252000"/>
            <a:ext cx="2604655" cy="45575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7070" y="4445635"/>
            <a:ext cx="1098867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月共退回流程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个。其中退回最多的原因类型：业务申请与附件不符、附件不全。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其中，业务申请与附件不符：阜宁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个、锡林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个；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附件不全：酒泉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个，阜宁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atinLnBrk="0">
              <a:lnSpc>
                <a:spcPct val="130000"/>
              </a:lnSpc>
            </a:pP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2020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月，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共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家公司退回率高于去年平均值：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总部、酒泉、阜宁、萍乡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总部退回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个，原因分别为：</a:t>
            </a:r>
            <a:r>
              <a: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报销住宿金额超标；研发订单类型选择错误；高税率普票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酒泉退回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个，</a:t>
            </a:r>
            <a:r>
              <a:rPr lang="zh-CN" altLang="en-US" sz="1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原因分别为：</a:t>
            </a:r>
            <a:r>
              <a: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出国业务附件不全；车辆维修无申请；发票明细行填写错误</a:t>
            </a:r>
            <a:r>
              <a:rPr 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阜宁退回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9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个，</a:t>
            </a:r>
            <a:r>
              <a:rPr lang="zh-CN" altLang="en-US" sz="1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原因分别为：</a:t>
            </a:r>
            <a:r>
              <a: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业务申请与附件不符3个，其中2个流程因合同金额与发票不符，1个流程申请</a:t>
            </a:r>
            <a:r>
              <a:rPr 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金额</a:t>
            </a:r>
            <a:r>
              <a: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错误</a:t>
            </a:r>
            <a:r>
              <a:rPr 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；</a:t>
            </a:r>
            <a:r>
              <a: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附件不全2个，分别缺少申请和附件；业务申请与制度不符，差旅费流程报销非出差业务的发票；发票不合规，税号错误；发票明细行填写错误，进项税未显示；跨年发票不予报销，已与财务经理沟通，附备案表报销。</a:t>
            </a:r>
            <a:endParaRPr sz="1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atinLnBrk="0">
              <a:lnSpc>
                <a:spcPct val="130000"/>
              </a:lnSpc>
            </a:pP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萍乡退回</a:t>
            </a:r>
            <a:r>
              <a:rPr lang="en-US" altLang="zh-CN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个，</a:t>
            </a:r>
            <a:r>
              <a:rPr lang="zh-CN" altLang="en-US" sz="1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原因分别为：</a:t>
            </a:r>
            <a:r>
              <a:rPr sz="1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业务申请与附件不符，接待申请未申请外购酒水，报销附件中包含酒水发票；发票不合规，税率错误；成本中心错误，未选择企业负责人的成本中心。</a:t>
            </a:r>
            <a:endParaRPr sz="1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graphicFrame>
        <p:nvGraphicFramePr>
          <p:cNvPr id="8" name="图表 7"/>
          <p:cNvGraphicFramePr/>
          <p:nvPr/>
        </p:nvGraphicFramePr>
        <p:xfrm>
          <a:off x="2581275" y="831215"/>
          <a:ext cx="7200265" cy="3614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224000" y="250825"/>
            <a:ext cx="1738748" cy="434975"/>
          </a:xfrm>
        </p:spPr>
        <p:txBody>
          <a:bodyPr/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报销中心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/>
          <p:cNvGraphicFramePr/>
          <p:nvPr/>
        </p:nvGraphicFramePr>
        <p:xfrm>
          <a:off x="969942" y="1140030"/>
          <a:ext cx="4943970" cy="507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8" name="图表 7"/>
          <p:cNvGraphicFramePr/>
          <p:nvPr/>
        </p:nvGraphicFramePr>
        <p:xfrm>
          <a:off x="6103916" y="1258784"/>
          <a:ext cx="5332021" cy="5130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224000" y="250825"/>
            <a:ext cx="1738748" cy="434975"/>
          </a:xfrm>
        </p:spPr>
        <p:txBody>
          <a:bodyPr/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报销中心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1436914" y="2363190"/>
            <a:ext cx="9761517" cy="2375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图表 6"/>
          <p:cNvGraphicFramePr/>
          <p:nvPr/>
        </p:nvGraphicFramePr>
        <p:xfrm>
          <a:off x="1276351" y="1187533"/>
          <a:ext cx="4518809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9" name="图表 8"/>
          <p:cNvGraphicFramePr/>
          <p:nvPr/>
        </p:nvGraphicFramePr>
        <p:xfrm>
          <a:off x="6317672" y="1377538"/>
          <a:ext cx="4880759" cy="518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"/>
            <a:ext cx="12192000" cy="6859492"/>
          </a:xfrm>
        </p:spPr>
      </p:pic>
      <p:sp>
        <p:nvSpPr>
          <p:cNvPr id="8" name="文本框 7"/>
          <p:cNvSpPr txBox="1"/>
          <p:nvPr/>
        </p:nvSpPr>
        <p:spPr>
          <a:xfrm>
            <a:off x="3192214" y="2198935"/>
            <a:ext cx="30107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谢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34746" y="252000"/>
            <a:ext cx="4177146" cy="434520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zh-CN" altLang="en-US" sz="2800" dirty="0"/>
          </a:p>
        </p:txBody>
      </p:sp>
      <p:sp>
        <p:nvSpPr>
          <p:cNvPr id="2" name="文本框 1"/>
          <p:cNvSpPr txBox="1"/>
          <p:nvPr/>
        </p:nvSpPr>
        <p:spPr>
          <a:xfrm>
            <a:off x="912495" y="5451834"/>
            <a:ext cx="10367158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03</a:t>
            </a:r>
            <a:r>
              <a:rPr lang="zh-CN" altLang="en-US" sz="1200" dirty="0" smtClean="0"/>
              <a:t>月归档耗时</a:t>
            </a:r>
            <a:r>
              <a:rPr lang="en-US" altLang="zh-CN" sz="1200" dirty="0" smtClean="0"/>
              <a:t>5.68</a:t>
            </a:r>
            <a:r>
              <a:rPr lang="zh-CN" altLang="en-US" sz="1200" dirty="0" smtClean="0"/>
              <a:t>天。超过目标值</a:t>
            </a:r>
            <a:r>
              <a:rPr lang="en-US" altLang="zh-CN" sz="1200" dirty="0" smtClean="0"/>
              <a:t>4</a:t>
            </a:r>
            <a:r>
              <a:rPr lang="zh-CN" altLang="en-US" sz="1200" dirty="0" smtClean="0"/>
              <a:t>天。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03</a:t>
            </a:r>
            <a:r>
              <a:rPr lang="zh-CN" altLang="en-US" sz="1200" dirty="0" smtClean="0"/>
              <a:t>月除邯郸</a:t>
            </a:r>
            <a:r>
              <a:rPr lang="en-US" altLang="zh-CN" sz="1200" dirty="0" smtClean="0"/>
              <a:t>3.08</a:t>
            </a:r>
            <a:r>
              <a:rPr lang="zh-CN" altLang="en-US" sz="1200" dirty="0" smtClean="0"/>
              <a:t>天达成</a:t>
            </a:r>
            <a:r>
              <a:rPr lang="en-US" altLang="zh-CN" sz="1200" dirty="0" smtClean="0"/>
              <a:t>4</a:t>
            </a:r>
            <a:r>
              <a:rPr lang="zh-CN" altLang="en-US" sz="1200" dirty="0" smtClean="0"/>
              <a:t>天目标值外，其他公司归档时间均超过</a:t>
            </a:r>
            <a:r>
              <a:rPr lang="en-US" altLang="zh-CN" sz="1200" dirty="0" smtClean="0"/>
              <a:t>4</a:t>
            </a:r>
            <a:r>
              <a:rPr lang="zh-CN" altLang="en-US" sz="1200" dirty="0" smtClean="0"/>
              <a:t>天。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3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年第一季度各月审批耗时均超过同期审批耗时。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/>
          <p:nvPr/>
        </p:nvGraphicFramePr>
        <p:xfrm>
          <a:off x="591894" y="809625"/>
          <a:ext cx="11008360" cy="4642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34746" y="252000"/>
            <a:ext cx="4177146" cy="434520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735850" y="5270821"/>
            <a:ext cx="10720887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sz="1200" dirty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3</a:t>
            </a:r>
            <a:r>
              <a:rPr lang="zh-CN" altLang="en-US" sz="1200" dirty="0" smtClean="0"/>
              <a:t>月归档耗时高于目标值</a:t>
            </a:r>
            <a:r>
              <a:rPr lang="en-US" altLang="zh-CN" sz="1200" dirty="0" smtClean="0"/>
              <a:t>4</a:t>
            </a:r>
            <a:r>
              <a:rPr lang="zh-CN" altLang="en-US" sz="1200" dirty="0" smtClean="0"/>
              <a:t>天的为：</a:t>
            </a:r>
            <a:r>
              <a:rPr lang="zh-CN" altLang="en-US" sz="1200" dirty="0"/>
              <a:t>总部</a:t>
            </a:r>
            <a:r>
              <a:rPr lang="zh-CN" altLang="en-US" sz="1200" dirty="0" smtClean="0"/>
              <a:t>、北分、酒泉</a:t>
            </a:r>
            <a:r>
              <a:rPr lang="zh-CN" altLang="en-US" sz="1200" dirty="0"/>
              <a:t>、白城</a:t>
            </a:r>
            <a:r>
              <a:rPr lang="zh-CN" altLang="en-US" sz="1200" dirty="0" smtClean="0"/>
              <a:t>、阜宁、锡林、萍乡、瑞达；</a:t>
            </a:r>
            <a:endParaRPr lang="zh-CN" altLang="en-US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、与各公司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年平均耗时相比，仅有阜宁、邯郸较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年耗时降低，其余各家均超过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年平均耗时。</a:t>
            </a:r>
            <a:endParaRPr lang="zh-CN" altLang="en-US" sz="1200" dirty="0" smtClean="0"/>
          </a:p>
        </p:txBody>
      </p:sp>
      <p:graphicFrame>
        <p:nvGraphicFramePr>
          <p:cNvPr id="7" name="图表 6"/>
          <p:cNvGraphicFramePr/>
          <p:nvPr/>
        </p:nvGraphicFramePr>
        <p:xfrm>
          <a:off x="609893" y="786591"/>
          <a:ext cx="10972801" cy="4484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表 5"/>
          <p:cNvGraphicFramePr/>
          <p:nvPr/>
        </p:nvGraphicFramePr>
        <p:xfrm>
          <a:off x="627248" y="799613"/>
          <a:ext cx="10937173" cy="460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866263" y="5576498"/>
            <a:ext cx="10333412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3</a:t>
            </a:r>
            <a:r>
              <a:rPr lang="zh-CN" altLang="en-US" sz="1200" dirty="0" smtClean="0"/>
              <a:t>月全公司范围财务经理节点审批超时；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3</a:t>
            </a:r>
            <a:r>
              <a:rPr lang="zh-CN" altLang="en-US" sz="1200" dirty="0" smtClean="0"/>
              <a:t>月除本地财务节点耗时小幅下降外，其他节点耗时较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月均有所增长。</a:t>
            </a:r>
            <a:endParaRPr lang="en-US" altLang="zh-CN" sz="1200" dirty="0" smtClean="0"/>
          </a:p>
        </p:txBody>
      </p:sp>
      <p:cxnSp>
        <p:nvCxnSpPr>
          <p:cNvPr id="9" name="直接连接符 8"/>
          <p:cNvCxnSpPr/>
          <p:nvPr/>
        </p:nvCxnSpPr>
        <p:spPr>
          <a:xfrm>
            <a:off x="1153977" y="2477431"/>
            <a:ext cx="10272005" cy="12475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0260000" y="252000"/>
            <a:ext cx="1724891" cy="486930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申请人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" name="图表 9"/>
          <p:cNvGraphicFramePr/>
          <p:nvPr/>
        </p:nvGraphicFramePr>
        <p:xfrm>
          <a:off x="568148" y="833252"/>
          <a:ext cx="4175413" cy="5522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9" name="直接连接符 8"/>
          <p:cNvCxnSpPr/>
          <p:nvPr/>
        </p:nvCxnSpPr>
        <p:spPr>
          <a:xfrm>
            <a:off x="1031875" y="2618740"/>
            <a:ext cx="3799205" cy="8255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290192" y="1566492"/>
            <a:ext cx="2731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3</a:t>
            </a:r>
            <a:r>
              <a:rPr lang="zh-CN" altLang="en-US" sz="1200" dirty="0" smtClean="0"/>
              <a:t>月申请人节点超时为萍乡公司</a:t>
            </a:r>
            <a:endParaRPr lang="en-US" altLang="zh-CN" sz="1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543" y="4910458"/>
            <a:ext cx="5705722" cy="32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830" y="5327174"/>
            <a:ext cx="5691148" cy="289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186" y="5709631"/>
            <a:ext cx="5698435" cy="346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6" name="图表 15"/>
          <p:cNvGraphicFramePr/>
          <p:nvPr/>
        </p:nvGraphicFramePr>
        <p:xfrm>
          <a:off x="5923868" y="995553"/>
          <a:ext cx="5337071" cy="3562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2"/>
          <p:cNvSpPr>
            <a:spLocks noGrp="1"/>
          </p:cNvSpPr>
          <p:nvPr>
            <p:ph type="title"/>
          </p:nvPr>
        </p:nvSpPr>
        <p:spPr>
          <a:xfrm>
            <a:off x="9900000" y="252000"/>
            <a:ext cx="2130137" cy="493463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本地财务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/>
          <p:cNvGraphicFramePr/>
          <p:nvPr/>
        </p:nvGraphicFramePr>
        <p:xfrm>
          <a:off x="307340" y="956945"/>
          <a:ext cx="4156075" cy="5528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2050481"/>
            <a:ext cx="71437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2496050"/>
            <a:ext cx="71247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2876800"/>
            <a:ext cx="715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3648138"/>
            <a:ext cx="71247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5273244"/>
            <a:ext cx="7153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5649314"/>
            <a:ext cx="71151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6029286"/>
            <a:ext cx="71818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1614868"/>
            <a:ext cx="72485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4871461"/>
            <a:ext cx="71437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3259781"/>
            <a:ext cx="71723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4063921"/>
            <a:ext cx="712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1227992"/>
            <a:ext cx="71818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95" y="4463435"/>
            <a:ext cx="71723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直接连接符 8"/>
          <p:cNvCxnSpPr/>
          <p:nvPr/>
        </p:nvCxnSpPr>
        <p:spPr>
          <a:xfrm>
            <a:off x="859155" y="4464050"/>
            <a:ext cx="3580765" cy="12065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576000" y="252000"/>
            <a:ext cx="2282536" cy="445366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3.3-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部门经理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9" name="图表 8"/>
          <p:cNvGraphicFramePr/>
          <p:nvPr/>
        </p:nvGraphicFramePr>
        <p:xfrm>
          <a:off x="953205" y="1046098"/>
          <a:ext cx="4131421" cy="5390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1413617" y="4645626"/>
            <a:ext cx="3671089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1" name="图表 10"/>
          <p:cNvGraphicFramePr/>
          <p:nvPr/>
        </p:nvGraphicFramePr>
        <p:xfrm>
          <a:off x="6415496" y="1088701"/>
          <a:ext cx="4797631" cy="530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9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2019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2019LOGO</Template>
  <TotalTime>0</TotalTime>
  <Words>1492</Words>
  <Application>WPS 演示</Application>
  <PresentationFormat>自定义</PresentationFormat>
  <Paragraphs>114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Arial</vt:lpstr>
      <vt:lpstr>宋体</vt:lpstr>
      <vt:lpstr>Wingdings</vt:lpstr>
      <vt:lpstr>等线</vt:lpstr>
      <vt:lpstr>等线 Light</vt:lpstr>
      <vt:lpstr>微软雅黑</vt:lpstr>
      <vt:lpstr>思源黑体 Regular</vt:lpstr>
      <vt:lpstr>黑体</vt:lpstr>
      <vt:lpstr>Calibri</vt:lpstr>
      <vt:lpstr>Arial Unicode MS</vt:lpstr>
      <vt:lpstr>2019LOGO</vt:lpstr>
      <vt:lpstr>1_2019LOGO</vt:lpstr>
      <vt:lpstr>PowerPoint 演示文稿</vt:lpstr>
      <vt:lpstr>PowerPoint 演示文稿</vt:lpstr>
      <vt:lpstr>全公司报销耗时趋势分析</vt:lpstr>
      <vt:lpstr>全公司报销耗时趋势分析</vt:lpstr>
      <vt:lpstr>PowerPoint 演示文稿</vt:lpstr>
      <vt:lpstr>PowerPoint 演示文稿</vt:lpstr>
      <vt:lpstr>1-申请人</vt:lpstr>
      <vt:lpstr>2-本地财务</vt:lpstr>
      <vt:lpstr>3.3-部门经理</vt:lpstr>
      <vt:lpstr>3.3-部门经理</vt:lpstr>
      <vt:lpstr>PowerPoint 演示文稿</vt:lpstr>
      <vt:lpstr>4-财务经理</vt:lpstr>
      <vt:lpstr>5.2-总经理</vt:lpstr>
      <vt:lpstr>财务稽核、付款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报销中心</vt:lpstr>
      <vt:lpstr>报销中心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huangxl</dc:creator>
  <cp:lastModifiedBy>Margaret</cp:lastModifiedBy>
  <cp:revision>748</cp:revision>
  <dcterms:created xsi:type="dcterms:W3CDTF">2018-03-14T01:39:00Z</dcterms:created>
  <dcterms:modified xsi:type="dcterms:W3CDTF">2020-04-02T03:22:48Z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2052-11.1.0.9329</vt:lpwstr>
  </property>
</Properties>
</file>