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5.xml" ContentType="application/vnd.openxmlformats-officedocument.drawingml.chartshapes+xml"/>
  <Override PartName="/ppt/charts/chart11.xml" ContentType="application/vnd.openxmlformats-officedocument.drawingml.chart+xml"/>
  <Override PartName="/ppt/drawings/drawing6.xml" ContentType="application/vnd.openxmlformats-officedocument.drawingml.chartshapes+xml"/>
  <Override PartName="/ppt/charts/chart12.xml" ContentType="application/vnd.openxmlformats-officedocument.drawingml.chart+xml"/>
  <Override PartName="/ppt/drawings/drawing7.xml" ContentType="application/vnd.openxmlformats-officedocument.drawingml.chartshapes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drawings/drawing8.xml" ContentType="application/vnd.openxmlformats-officedocument.drawingml.chartshapes+xml"/>
  <Override PartName="/ppt/charts/chart16.xml" ContentType="application/vnd.openxmlformats-officedocument.drawingml.chart+xml"/>
  <Override PartName="/ppt/drawings/drawing9.xml" ContentType="application/vnd.openxmlformats-officedocument.drawingml.chartshapes+xml"/>
  <Override PartName="/ppt/charts/chart17.xml" ContentType="application/vnd.openxmlformats-officedocument.drawingml.chart+xml"/>
  <Override PartName="/ppt/drawings/drawing10.xml" ContentType="application/vnd.openxmlformats-officedocument.drawingml.chartshapes+xml"/>
  <Override PartName="/ppt/charts/chart18.xml" ContentType="application/vnd.openxmlformats-officedocument.drawingml.chart+xml"/>
  <Override PartName="/ppt/drawings/drawing1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1" r:id="rId1"/>
  </p:sldMasterIdLst>
  <p:notesMasterIdLst>
    <p:notesMasterId r:id="rId23"/>
  </p:notesMasterIdLst>
  <p:sldIdLst>
    <p:sldId id="325" r:id="rId2"/>
    <p:sldId id="327" r:id="rId3"/>
    <p:sldId id="384" r:id="rId4"/>
    <p:sldId id="326" r:id="rId5"/>
    <p:sldId id="356" r:id="rId6"/>
    <p:sldId id="334" r:id="rId7"/>
    <p:sldId id="392" r:id="rId8"/>
    <p:sldId id="371" r:id="rId9"/>
    <p:sldId id="395" r:id="rId10"/>
    <p:sldId id="337" r:id="rId11"/>
    <p:sldId id="336" r:id="rId12"/>
    <p:sldId id="352" r:id="rId13"/>
    <p:sldId id="351" r:id="rId14"/>
    <p:sldId id="349" r:id="rId15"/>
    <p:sldId id="358" r:id="rId16"/>
    <p:sldId id="390" r:id="rId17"/>
    <p:sldId id="393" r:id="rId18"/>
    <p:sldId id="357" r:id="rId19"/>
    <p:sldId id="350" r:id="rId20"/>
    <p:sldId id="396" r:id="rId21"/>
    <p:sldId id="355" r:id="rId22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李 思遥" initials="李" lastIdx="1" clrIdx="0">
    <p:extLst>
      <p:ext uri="{19B8F6BF-5375-455C-9EA6-DF929625EA0E}">
        <p15:presenceInfo xmlns:p15="http://schemas.microsoft.com/office/powerpoint/2012/main" xmlns="" userId="df9c0ff6b6b512b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6C40"/>
    <a:srgbClr val="006FA0"/>
    <a:srgbClr val="D41821"/>
    <a:srgbClr val="ED7D31"/>
    <a:srgbClr val="E67D5F"/>
    <a:srgbClr val="F0791A"/>
    <a:srgbClr val="FFD468"/>
    <a:srgbClr val="33A0D1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4" autoAdjust="0"/>
    <p:restoredTop sz="87575" autoAdjust="0"/>
  </p:normalViewPr>
  <p:slideViewPr>
    <p:cSldViewPr snapToGrid="0" showGuides="1">
      <p:cViewPr>
        <p:scale>
          <a:sx n="80" d="100"/>
          <a:sy n="80" d="100"/>
        </p:scale>
        <p:origin x="-534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user\Desktop\&#38598;&#20013;&#25253;&#38144;&#27719;&#25253;&#25968;&#25454;&#65288;202001&#65289;-HXL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user\Desktop\&#38598;&#20013;&#25253;&#38144;&#27719;&#25253;&#25968;&#25454;&#65288;202001&#65289;-HXL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user\Desktop\&#38598;&#20013;&#25253;&#38144;&#27719;&#25253;&#25968;&#25454;&#65288;202001&#65289;-HXL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user\Desktop\&#38598;&#20013;&#25253;&#38144;&#27719;&#25253;&#25968;&#25454;&#65288;202001&#65289;-HXL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VIEN\Desktop\&#38598;&#20013;&#25253;&#38144;&#27719;&#25253;&#25968;&#25454;&#65288;202001&#65289;-HXL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38598;&#20013;&#25253;&#38144;&#27719;&#25253;&#25968;&#25454;&#65288;202001&#65289;-HXL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user\Desktop\&#38598;&#20013;&#25253;&#38144;&#27719;&#25253;&#25968;&#25454;&#65288;202001&#65289;-HXL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Users\user\Desktop\&#38598;&#20013;&#25253;&#38144;&#27719;&#25253;&#25968;&#25454;&#65288;202001&#65289;-HXL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C:\Users\user\Desktop\&#38598;&#20013;&#25253;&#38144;&#27719;&#25253;&#25968;&#25454;&#65288;202001&#65289;-HXL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C:\Users\user\Desktop\&#38598;&#20013;&#25253;&#38144;&#27719;&#25253;&#25968;&#25454;&#65288;202001&#65289;-HXL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user\Desktop\&#38598;&#20013;&#25253;&#38144;&#27719;&#25253;&#25968;&#25454;&#65288;202001&#65289;-HXL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user\Desktop\&#38598;&#20013;&#25253;&#38144;&#27719;&#25253;&#25968;&#25454;&#65288;202001&#65289;-HX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38598;&#20013;&#25253;&#38144;&#27719;&#25253;&#25968;&#25454;&#65288;202001&#65289;-HXL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38598;&#20013;&#25253;&#38144;&#27719;&#25253;&#25968;&#25454;&#65288;202001&#65289;-HXL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user\Desktop\&#38598;&#20013;&#25253;&#38144;&#27719;&#25253;&#25968;&#25454;&#65288;202001&#65289;-HXL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38598;&#20013;&#25253;&#38144;&#27719;&#25253;&#25968;&#25454;&#65288;202001&#65289;-HXL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38598;&#20013;&#25253;&#38144;&#27719;&#25253;&#25968;&#25454;&#65288;202001&#65289;-HXL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38598;&#20013;&#25253;&#38144;&#27719;&#25253;&#25968;&#25454;&#65288;202001&#65289;-HX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236856756541794E-2"/>
          <c:y val="0.28789552347623215"/>
          <c:w val="0.93094832842864339"/>
          <c:h val="0.60843863894365779"/>
        </c:manualLayout>
      </c:layout>
      <c:lineChart>
        <c:grouping val="standard"/>
        <c:varyColors val="0"/>
        <c:ser>
          <c:idx val="0"/>
          <c:order val="0"/>
          <c:tx>
            <c:v>各月平均归档耗时（天）</c:v>
          </c:tx>
          <c:spPr>
            <a:ln w="31750"/>
          </c:spPr>
          <c:marker>
            <c:symbol val="none"/>
          </c:marker>
          <c:dLbls>
            <c:numFmt formatCode="#,##0.00_);[Red]\(#,##0.00\)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'2020年数据'!$N$5:$AA$5</c:f>
              <c:strCache>
                <c:ptCount val="14"/>
                <c:pt idx="0">
                  <c:v>2019年1月</c:v>
                </c:pt>
                <c:pt idx="1">
                  <c:v>2019年2月</c:v>
                </c:pt>
                <c:pt idx="2">
                  <c:v>2019年3月</c:v>
                </c:pt>
                <c:pt idx="3">
                  <c:v>2019年4月</c:v>
                </c:pt>
                <c:pt idx="4">
                  <c:v>2019年5月</c:v>
                </c:pt>
                <c:pt idx="5">
                  <c:v>2019年6月</c:v>
                </c:pt>
                <c:pt idx="6">
                  <c:v>2019年7月</c:v>
                </c:pt>
                <c:pt idx="7">
                  <c:v>2019年8月</c:v>
                </c:pt>
                <c:pt idx="8">
                  <c:v>2019年9月</c:v>
                </c:pt>
                <c:pt idx="9">
                  <c:v>2019年10月</c:v>
                </c:pt>
                <c:pt idx="10">
                  <c:v>2019年11月</c:v>
                </c:pt>
                <c:pt idx="11">
                  <c:v>2019年12月</c:v>
                </c:pt>
                <c:pt idx="12">
                  <c:v>2020年1月</c:v>
                </c:pt>
                <c:pt idx="13">
                  <c:v>2020年2月</c:v>
                </c:pt>
              </c:strCache>
            </c:strRef>
          </c:cat>
          <c:val>
            <c:numRef>
              <c:f>'2020年数据'!$N$15:$AA$15</c:f>
              <c:numCache>
                <c:formatCode>0.00_ </c:formatCode>
                <c:ptCount val="14"/>
                <c:pt idx="0">
                  <c:v>3.7815584584533131</c:v>
                </c:pt>
                <c:pt idx="1">
                  <c:v>3.5163649419709464</c:v>
                </c:pt>
                <c:pt idx="2">
                  <c:v>4.2260204314727359</c:v>
                </c:pt>
                <c:pt idx="3">
                  <c:v>4.1835345497122409</c:v>
                </c:pt>
                <c:pt idx="4">
                  <c:v>3.6784811649223719</c:v>
                </c:pt>
                <c:pt idx="5">
                  <c:v>4.2817555580845363</c:v>
                </c:pt>
                <c:pt idx="6">
                  <c:v>4.536839132814789</c:v>
                </c:pt>
                <c:pt idx="7">
                  <c:v>3.7501544661354904</c:v>
                </c:pt>
                <c:pt idx="8">
                  <c:v>4.3853196880947998</c:v>
                </c:pt>
                <c:pt idx="9">
                  <c:v>4.3723513079533083</c:v>
                </c:pt>
                <c:pt idx="10">
                  <c:v>5.4839734261969584</c:v>
                </c:pt>
                <c:pt idx="11">
                  <c:v>5.4613207997943487</c:v>
                </c:pt>
                <c:pt idx="12">
                  <c:v>3.8256513751982886</c:v>
                </c:pt>
                <c:pt idx="13">
                  <c:v>3.8715802504539463</c:v>
                </c:pt>
              </c:numCache>
            </c:numRef>
          </c:val>
          <c:smooth val="0"/>
        </c:ser>
        <c:ser>
          <c:idx val="1"/>
          <c:order val="1"/>
          <c:tx>
            <c:v>标准</c:v>
          </c:tx>
          <c:spPr>
            <a:ln w="31750">
              <a:solidFill>
                <a:srgbClr val="C00000"/>
              </a:solidFill>
              <a:prstDash val="dash"/>
            </a:ln>
          </c:spPr>
          <c:marker>
            <c:symbol val="none"/>
          </c:marker>
          <c:cat>
            <c:strRef>
              <c:f>'2020年数据'!$N$5:$AA$5</c:f>
              <c:strCache>
                <c:ptCount val="14"/>
                <c:pt idx="0">
                  <c:v>2019年1月</c:v>
                </c:pt>
                <c:pt idx="1">
                  <c:v>2019年2月</c:v>
                </c:pt>
                <c:pt idx="2">
                  <c:v>2019年3月</c:v>
                </c:pt>
                <c:pt idx="3">
                  <c:v>2019年4月</c:v>
                </c:pt>
                <c:pt idx="4">
                  <c:v>2019年5月</c:v>
                </c:pt>
                <c:pt idx="5">
                  <c:v>2019年6月</c:v>
                </c:pt>
                <c:pt idx="6">
                  <c:v>2019年7月</c:v>
                </c:pt>
                <c:pt idx="7">
                  <c:v>2019年8月</c:v>
                </c:pt>
                <c:pt idx="8">
                  <c:v>2019年9月</c:v>
                </c:pt>
                <c:pt idx="9">
                  <c:v>2019年10月</c:v>
                </c:pt>
                <c:pt idx="10">
                  <c:v>2019年11月</c:v>
                </c:pt>
                <c:pt idx="11">
                  <c:v>2019年12月</c:v>
                </c:pt>
                <c:pt idx="12">
                  <c:v>2020年1月</c:v>
                </c:pt>
                <c:pt idx="13">
                  <c:v>2020年2月</c:v>
                </c:pt>
              </c:strCache>
            </c:strRef>
          </c:cat>
          <c:val>
            <c:numRef>
              <c:f>'2020年数据'!$N$16:$AA$16</c:f>
              <c:numCache>
                <c:formatCode>0.00</c:formatCode>
                <c:ptCount val="14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</c:numCache>
            </c:numRef>
          </c:val>
          <c:smooth val="0"/>
        </c:ser>
        <c:ser>
          <c:idx val="2"/>
          <c:order val="2"/>
          <c:tx>
            <c:v>2019全公司平均值</c:v>
          </c:tx>
          <c:spPr>
            <a:ln w="31750">
              <a:solidFill>
                <a:schemeClr val="accent6"/>
              </a:solidFill>
            </a:ln>
          </c:spPr>
          <c:marker>
            <c:symbol val="none"/>
          </c:marker>
          <c:cat>
            <c:strRef>
              <c:f>'2020年数据'!$N$5:$AA$5</c:f>
              <c:strCache>
                <c:ptCount val="14"/>
                <c:pt idx="0">
                  <c:v>2019年1月</c:v>
                </c:pt>
                <c:pt idx="1">
                  <c:v>2019年2月</c:v>
                </c:pt>
                <c:pt idx="2">
                  <c:v>2019年3月</c:v>
                </c:pt>
                <c:pt idx="3">
                  <c:v>2019年4月</c:v>
                </c:pt>
                <c:pt idx="4">
                  <c:v>2019年5月</c:v>
                </c:pt>
                <c:pt idx="5">
                  <c:v>2019年6月</c:v>
                </c:pt>
                <c:pt idx="6">
                  <c:v>2019年7月</c:v>
                </c:pt>
                <c:pt idx="7">
                  <c:v>2019年8月</c:v>
                </c:pt>
                <c:pt idx="8">
                  <c:v>2019年9月</c:v>
                </c:pt>
                <c:pt idx="9">
                  <c:v>2019年10月</c:v>
                </c:pt>
                <c:pt idx="10">
                  <c:v>2019年11月</c:v>
                </c:pt>
                <c:pt idx="11">
                  <c:v>2019年12月</c:v>
                </c:pt>
                <c:pt idx="12">
                  <c:v>2020年1月</c:v>
                </c:pt>
                <c:pt idx="13">
                  <c:v>2020年2月</c:v>
                </c:pt>
              </c:strCache>
            </c:strRef>
          </c:cat>
          <c:val>
            <c:numRef>
              <c:f>'2020年数据'!$N$17:$AA$17</c:f>
              <c:numCache>
                <c:formatCode>0.00_ </c:formatCode>
                <c:ptCount val="14"/>
                <c:pt idx="0">
                  <c:v>3.6515162925920079</c:v>
                </c:pt>
                <c:pt idx="1">
                  <c:v>3.6515162925920079</c:v>
                </c:pt>
                <c:pt idx="2">
                  <c:v>3.6515162925920079</c:v>
                </c:pt>
                <c:pt idx="3">
                  <c:v>3.6515162925920079</c:v>
                </c:pt>
                <c:pt idx="4">
                  <c:v>3.6515162925920079</c:v>
                </c:pt>
                <c:pt idx="5">
                  <c:v>3.6515162925920079</c:v>
                </c:pt>
                <c:pt idx="6">
                  <c:v>3.6515162925920079</c:v>
                </c:pt>
                <c:pt idx="7">
                  <c:v>3.6515162925920079</c:v>
                </c:pt>
                <c:pt idx="8">
                  <c:v>3.6515162925920079</c:v>
                </c:pt>
                <c:pt idx="9">
                  <c:v>3.6515162925920079</c:v>
                </c:pt>
                <c:pt idx="10">
                  <c:v>3.6515162925920079</c:v>
                </c:pt>
                <c:pt idx="11">
                  <c:v>3.6515162925920079</c:v>
                </c:pt>
                <c:pt idx="12">
                  <c:v>3.6515162925920079</c:v>
                </c:pt>
                <c:pt idx="13">
                  <c:v>3.6515162925920079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19360"/>
        <c:axId val="6803456"/>
      </c:lineChart>
      <c:catAx>
        <c:axId val="6719360"/>
        <c:scaling>
          <c:orientation val="minMax"/>
        </c:scaling>
        <c:delete val="0"/>
        <c:axPos val="b"/>
        <c:majorTickMark val="out"/>
        <c:minorTickMark val="none"/>
        <c:tickLblPos val="nextTo"/>
        <c:crossAx val="6803456"/>
        <c:crosses val="autoZero"/>
        <c:auto val="1"/>
        <c:lblAlgn val="ctr"/>
        <c:lblOffset val="100"/>
        <c:noMultiLvlLbl val="0"/>
      </c:catAx>
      <c:valAx>
        <c:axId val="6803456"/>
        <c:scaling>
          <c:orientation val="minMax"/>
          <c:min val="1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crossAx val="67193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5903449090234032"/>
          <c:y val="0.15517757251896994"/>
          <c:w val="0.49302622020732256"/>
          <c:h val="8.3717191601049873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[集中报销汇报数据（202001）-HXL.xlsx]2020年数据!数据透视表8</c:name>
    <c:fmtId val="5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6.8927128708019092E-2"/>
          <c:y val="0.21695327861599492"/>
          <c:w val="0.90642308515892678"/>
          <c:h val="0.676709990810030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'2020年数据'!$B$233:$B$234</c:f>
              <c:strCache>
                <c:ptCount val="1"/>
                <c:pt idx="0">
                  <c:v>总部</c:v>
                </c:pt>
              </c:strCache>
            </c:strRef>
          </c:tx>
          <c:invertIfNegative val="0"/>
          <c:cat>
            <c:strRef>
              <c:f>'2020年数据'!$A$235:$A$237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'2020年数据'!$B$235:$B$237</c:f>
              <c:numCache>
                <c:formatCode>0.00_ </c:formatCode>
                <c:ptCount val="2"/>
                <c:pt idx="0">
                  <c:v>18.237140804598436</c:v>
                </c:pt>
                <c:pt idx="1">
                  <c:v>10.671044061297614</c:v>
                </c:pt>
              </c:numCache>
            </c:numRef>
          </c:val>
        </c:ser>
        <c:ser>
          <c:idx val="1"/>
          <c:order val="1"/>
          <c:tx>
            <c:strRef>
              <c:f>'2020年数据'!$C$233:$C$234</c:f>
              <c:strCache>
                <c:ptCount val="1"/>
                <c:pt idx="0">
                  <c:v>北分</c:v>
                </c:pt>
              </c:strCache>
            </c:strRef>
          </c:tx>
          <c:invertIfNegative val="0"/>
          <c:cat>
            <c:strRef>
              <c:f>'2020年数据'!$A$235:$A$237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'2020年数据'!$C$235:$C$237</c:f>
              <c:numCache>
                <c:formatCode>0.00_ </c:formatCode>
                <c:ptCount val="2"/>
                <c:pt idx="0">
                  <c:v>13.691111111125792</c:v>
                </c:pt>
              </c:numCache>
            </c:numRef>
          </c:val>
        </c:ser>
        <c:ser>
          <c:idx val="2"/>
          <c:order val="2"/>
          <c:tx>
            <c:strRef>
              <c:f>'2020年数据'!$D$233:$D$234</c:f>
              <c:strCache>
                <c:ptCount val="1"/>
                <c:pt idx="0">
                  <c:v>白城</c:v>
                </c:pt>
              </c:strCache>
            </c:strRef>
          </c:tx>
          <c:invertIfNegative val="0"/>
          <c:cat>
            <c:strRef>
              <c:f>'2020年数据'!$A$235:$A$237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'2020年数据'!$D$235:$D$237</c:f>
              <c:numCache>
                <c:formatCode>0.00_ </c:formatCode>
                <c:ptCount val="2"/>
                <c:pt idx="0">
                  <c:v>22.631286549737286</c:v>
                </c:pt>
                <c:pt idx="1">
                  <c:v>11.883773148147156</c:v>
                </c:pt>
              </c:numCache>
            </c:numRef>
          </c:val>
        </c:ser>
        <c:ser>
          <c:idx val="3"/>
          <c:order val="3"/>
          <c:tx>
            <c:strRef>
              <c:f>'2020年数据'!$E$233:$E$234</c:f>
              <c:strCache>
                <c:ptCount val="1"/>
                <c:pt idx="0">
                  <c:v>阜宁</c:v>
                </c:pt>
              </c:strCache>
            </c:strRef>
          </c:tx>
          <c:invertIfNegative val="0"/>
          <c:cat>
            <c:strRef>
              <c:f>'2020年数据'!$A$235:$A$237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'2020年数据'!$E$235:$E$237</c:f>
              <c:numCache>
                <c:formatCode>0.00_ </c:formatCode>
                <c:ptCount val="2"/>
                <c:pt idx="0">
                  <c:v>13.31752824857614</c:v>
                </c:pt>
                <c:pt idx="1">
                  <c:v>12.634506172843329</c:v>
                </c:pt>
              </c:numCache>
            </c:numRef>
          </c:val>
        </c:ser>
        <c:ser>
          <c:idx val="4"/>
          <c:order val="4"/>
          <c:tx>
            <c:strRef>
              <c:f>'2020年数据'!$F$233:$F$234</c:f>
              <c:strCache>
                <c:ptCount val="1"/>
                <c:pt idx="0">
                  <c:v>酒泉</c:v>
                </c:pt>
              </c:strCache>
            </c:strRef>
          </c:tx>
          <c:invertIfNegative val="0"/>
          <c:cat>
            <c:strRef>
              <c:f>'2020年数据'!$A$235:$A$237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'2020年数据'!$F$235:$F$237</c:f>
              <c:numCache>
                <c:formatCode>0.00_ </c:formatCode>
                <c:ptCount val="2"/>
                <c:pt idx="0">
                  <c:v>25.897383040920097</c:v>
                </c:pt>
                <c:pt idx="1">
                  <c:v>12.055402777780547</c:v>
                </c:pt>
              </c:numCache>
            </c:numRef>
          </c:val>
        </c:ser>
        <c:ser>
          <c:idx val="5"/>
          <c:order val="5"/>
          <c:tx>
            <c:strRef>
              <c:f>'2020年数据'!$G$233:$G$234</c:f>
              <c:strCache>
                <c:ptCount val="1"/>
                <c:pt idx="0">
                  <c:v>锡林</c:v>
                </c:pt>
              </c:strCache>
            </c:strRef>
          </c:tx>
          <c:invertIfNegative val="0"/>
          <c:cat>
            <c:strRef>
              <c:f>'2020年数据'!$A$235:$A$237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'2020年数据'!$G$235:$G$237</c:f>
              <c:numCache>
                <c:formatCode>0.00_ </c:formatCode>
                <c:ptCount val="2"/>
                <c:pt idx="0">
                  <c:v>14.532309941497116</c:v>
                </c:pt>
                <c:pt idx="1">
                  <c:v>6.7738510101123461</c:v>
                </c:pt>
              </c:numCache>
            </c:numRef>
          </c:val>
        </c:ser>
        <c:ser>
          <c:idx val="6"/>
          <c:order val="6"/>
          <c:tx>
            <c:strRef>
              <c:f>'2020年数据'!$H$233:$H$234</c:f>
              <c:strCache>
                <c:ptCount val="1"/>
                <c:pt idx="0">
                  <c:v>萍乡</c:v>
                </c:pt>
              </c:strCache>
            </c:strRef>
          </c:tx>
          <c:invertIfNegative val="0"/>
          <c:cat>
            <c:strRef>
              <c:f>'2020年数据'!$A$235:$A$237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'2020年数据'!$H$235:$H$237</c:f>
              <c:numCache>
                <c:formatCode>0.00_ </c:formatCode>
                <c:ptCount val="2"/>
                <c:pt idx="0">
                  <c:v>17.811290849678162</c:v>
                </c:pt>
                <c:pt idx="1">
                  <c:v>3.8826388888701331</c:v>
                </c:pt>
              </c:numCache>
            </c:numRef>
          </c:val>
        </c:ser>
        <c:ser>
          <c:idx val="7"/>
          <c:order val="7"/>
          <c:tx>
            <c:strRef>
              <c:f>'2020年数据'!$I$233:$I$234</c:f>
              <c:strCache>
                <c:ptCount val="1"/>
                <c:pt idx="0">
                  <c:v>邯郸</c:v>
                </c:pt>
              </c:strCache>
            </c:strRef>
          </c:tx>
          <c:invertIfNegative val="0"/>
          <c:cat>
            <c:strRef>
              <c:f>'2020年数据'!$A$235:$A$237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'2020年数据'!$I$235:$I$237</c:f>
              <c:numCache>
                <c:formatCode>0.00_ </c:formatCode>
                <c:ptCount val="2"/>
                <c:pt idx="0">
                  <c:v>16.119218750001892</c:v>
                </c:pt>
                <c:pt idx="1">
                  <c:v>7.5142512077050609</c:v>
                </c:pt>
              </c:numCache>
            </c:numRef>
          </c:val>
        </c:ser>
        <c:ser>
          <c:idx val="8"/>
          <c:order val="8"/>
          <c:tx>
            <c:strRef>
              <c:f>'2020年数据'!$J$233:$J$234</c:f>
              <c:strCache>
                <c:ptCount val="1"/>
                <c:pt idx="0">
                  <c:v>瑞达</c:v>
                </c:pt>
              </c:strCache>
            </c:strRef>
          </c:tx>
          <c:invertIfNegative val="0"/>
          <c:cat>
            <c:strRef>
              <c:f>'2020年数据'!$A$235:$A$237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'2020年数据'!$J$235:$J$237</c:f>
              <c:numCache>
                <c:formatCode>0.00_ </c:formatCode>
                <c:ptCount val="2"/>
                <c:pt idx="0">
                  <c:v>7.8010672514853807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193024"/>
        <c:axId val="40494592"/>
      </c:barChart>
      <c:catAx>
        <c:axId val="40193024"/>
        <c:scaling>
          <c:orientation val="minMax"/>
        </c:scaling>
        <c:delete val="0"/>
        <c:axPos val="b"/>
        <c:majorTickMark val="out"/>
        <c:minorTickMark val="none"/>
        <c:tickLblPos val="nextTo"/>
        <c:crossAx val="40494592"/>
        <c:crosses val="autoZero"/>
        <c:auto val="1"/>
        <c:lblAlgn val="ctr"/>
        <c:lblOffset val="100"/>
        <c:noMultiLvlLbl val="0"/>
      </c:catAx>
      <c:valAx>
        <c:axId val="40494592"/>
        <c:scaling>
          <c:orientation val="minMax"/>
          <c:max val="28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crossAx val="40193024"/>
        <c:crosses val="autoZero"/>
        <c:crossBetween val="between"/>
        <c:majorUnit val="4"/>
      </c:valAx>
    </c:plotArea>
    <c:legend>
      <c:legendPos val="t"/>
      <c:layout>
        <c:manualLayout>
          <c:xMode val="edge"/>
          <c:yMode val="edge"/>
          <c:x val="0.29280123000694697"/>
          <c:y val="0.10899463321676793"/>
          <c:w val="0.47933552122330686"/>
          <c:h val="8.3717191601049956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[集中报销汇报数据（202001）-HXL.xlsx]2020年数据!数据透视表13</c:name>
    <c:fmtId val="7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6.2763577438567822E-2"/>
          <c:y val="0.18565981335666376"/>
          <c:w val="0.90529789229085067"/>
          <c:h val="0.710996508831228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'2020年数据'!$B$312:$B$313</c:f>
              <c:strCache>
                <c:ptCount val="1"/>
                <c:pt idx="0">
                  <c:v>总部</c:v>
                </c:pt>
              </c:strCache>
            </c:strRef>
          </c:tx>
          <c:invertIfNegative val="0"/>
          <c:cat>
            <c:strRef>
              <c:f>'2020年数据'!$A$314:$A$316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'2020年数据'!$B$314:$B$316</c:f>
              <c:numCache>
                <c:formatCode>0.00_ </c:formatCode>
                <c:ptCount val="2"/>
                <c:pt idx="0">
                  <c:v>10.700248842587825</c:v>
                </c:pt>
                <c:pt idx="1">
                  <c:v>2.1592628205253277</c:v>
                </c:pt>
              </c:numCache>
            </c:numRef>
          </c:val>
        </c:ser>
        <c:ser>
          <c:idx val="1"/>
          <c:order val="1"/>
          <c:tx>
            <c:strRef>
              <c:f>'2020年数据'!$C$312:$C$313</c:f>
              <c:strCache>
                <c:ptCount val="1"/>
                <c:pt idx="0">
                  <c:v>北分</c:v>
                </c:pt>
              </c:strCache>
            </c:strRef>
          </c:tx>
          <c:invertIfNegative val="0"/>
          <c:cat>
            <c:strRef>
              <c:f>'2020年数据'!$A$314:$A$316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'2020年数据'!$C$314:$C$316</c:f>
              <c:numCache>
                <c:formatCode>0.00_ </c:formatCode>
                <c:ptCount val="2"/>
                <c:pt idx="0">
                  <c:v>12.491111111099599</c:v>
                </c:pt>
              </c:numCache>
            </c:numRef>
          </c:val>
        </c:ser>
        <c:ser>
          <c:idx val="2"/>
          <c:order val="2"/>
          <c:tx>
            <c:strRef>
              <c:f>'2020年数据'!$D$312:$D$313</c:f>
              <c:strCache>
                <c:ptCount val="1"/>
                <c:pt idx="0">
                  <c:v>酒泉</c:v>
                </c:pt>
              </c:strCache>
            </c:strRef>
          </c:tx>
          <c:invertIfNegative val="0"/>
          <c:cat>
            <c:strRef>
              <c:f>'2020年数据'!$A$314:$A$316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'2020年数据'!$D$314:$D$316</c:f>
              <c:numCache>
                <c:formatCode>0.00_ </c:formatCode>
                <c:ptCount val="2"/>
                <c:pt idx="0">
                  <c:v>15.968970588247483</c:v>
                </c:pt>
                <c:pt idx="1">
                  <c:v>4.4909444444463587</c:v>
                </c:pt>
              </c:numCache>
            </c:numRef>
          </c:val>
        </c:ser>
        <c:ser>
          <c:idx val="3"/>
          <c:order val="3"/>
          <c:tx>
            <c:strRef>
              <c:f>'2020年数据'!$E$312:$E$313</c:f>
              <c:strCache>
                <c:ptCount val="1"/>
                <c:pt idx="0">
                  <c:v>白城</c:v>
                </c:pt>
              </c:strCache>
            </c:strRef>
          </c:tx>
          <c:invertIfNegative val="0"/>
          <c:cat>
            <c:strRef>
              <c:f>'2020年数据'!$A$314:$A$316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'2020年数据'!$E$314:$E$316</c:f>
              <c:numCache>
                <c:formatCode>0.00_ </c:formatCode>
                <c:ptCount val="2"/>
                <c:pt idx="0">
                  <c:v>9.3935493826963157</c:v>
                </c:pt>
                <c:pt idx="1">
                  <c:v>1.0989444444305263</c:v>
                </c:pt>
              </c:numCache>
            </c:numRef>
          </c:val>
        </c:ser>
        <c:ser>
          <c:idx val="4"/>
          <c:order val="4"/>
          <c:tx>
            <c:strRef>
              <c:f>'2020年数据'!$F$312:$F$313</c:f>
              <c:strCache>
                <c:ptCount val="1"/>
                <c:pt idx="0">
                  <c:v>阜宁</c:v>
                </c:pt>
              </c:strCache>
            </c:strRef>
          </c:tx>
          <c:invertIfNegative val="0"/>
          <c:cat>
            <c:strRef>
              <c:f>'2020年数据'!$A$314:$A$316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'2020年数据'!$F$314:$F$316</c:f>
              <c:numCache>
                <c:formatCode>0.00_ </c:formatCode>
                <c:ptCount val="2"/>
                <c:pt idx="0">
                  <c:v>6.868179563486982</c:v>
                </c:pt>
                <c:pt idx="1">
                  <c:v>5.8847542735031588</c:v>
                </c:pt>
              </c:numCache>
            </c:numRef>
          </c:val>
        </c:ser>
        <c:ser>
          <c:idx val="5"/>
          <c:order val="5"/>
          <c:tx>
            <c:strRef>
              <c:f>'2020年数据'!$G$312:$G$313</c:f>
              <c:strCache>
                <c:ptCount val="1"/>
                <c:pt idx="0">
                  <c:v>锡林</c:v>
                </c:pt>
              </c:strCache>
            </c:strRef>
          </c:tx>
          <c:invertIfNegative val="0"/>
          <c:cat>
            <c:strRef>
              <c:f>'2020年数据'!$A$314:$A$316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'2020年数据'!$G$314:$G$316</c:f>
              <c:numCache>
                <c:formatCode>0.00_ </c:formatCode>
                <c:ptCount val="2"/>
                <c:pt idx="0">
                  <c:v>8.3808040935668711</c:v>
                </c:pt>
                <c:pt idx="1">
                  <c:v>1.7208641975206167</c:v>
                </c:pt>
              </c:numCache>
            </c:numRef>
          </c:val>
        </c:ser>
        <c:ser>
          <c:idx val="6"/>
          <c:order val="6"/>
          <c:tx>
            <c:strRef>
              <c:f>'2020年数据'!$H$312:$H$313</c:f>
              <c:strCache>
                <c:ptCount val="1"/>
                <c:pt idx="0">
                  <c:v>萍乡</c:v>
                </c:pt>
              </c:strCache>
            </c:strRef>
          </c:tx>
          <c:invertIfNegative val="0"/>
          <c:cat>
            <c:strRef>
              <c:f>'2020年数据'!$A$314:$A$316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'2020年数据'!$H$314:$H$316</c:f>
              <c:numCache>
                <c:formatCode>0.00_ </c:formatCode>
                <c:ptCount val="2"/>
                <c:pt idx="0">
                  <c:v>7.4843402777623851</c:v>
                </c:pt>
                <c:pt idx="1">
                  <c:v>5.5482638889807276</c:v>
                </c:pt>
              </c:numCache>
            </c:numRef>
          </c:val>
        </c:ser>
        <c:ser>
          <c:idx val="7"/>
          <c:order val="7"/>
          <c:tx>
            <c:strRef>
              <c:f>'2020年数据'!$I$312:$I$313</c:f>
              <c:strCache>
                <c:ptCount val="1"/>
                <c:pt idx="0">
                  <c:v>邯郸</c:v>
                </c:pt>
              </c:strCache>
            </c:strRef>
          </c:tx>
          <c:invertIfNegative val="0"/>
          <c:cat>
            <c:strRef>
              <c:f>'2020年数据'!$A$314:$A$316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'2020年数据'!$I$314:$I$316</c:f>
              <c:numCache>
                <c:formatCode>0.00_ </c:formatCode>
                <c:ptCount val="2"/>
                <c:pt idx="0">
                  <c:v>8.7703373015974648</c:v>
                </c:pt>
                <c:pt idx="1">
                  <c:v>8.9045833333453626</c:v>
                </c:pt>
              </c:numCache>
            </c:numRef>
          </c:val>
        </c:ser>
        <c:ser>
          <c:idx val="8"/>
          <c:order val="8"/>
          <c:tx>
            <c:strRef>
              <c:f>'2020年数据'!$J$312:$J$313</c:f>
              <c:strCache>
                <c:ptCount val="1"/>
                <c:pt idx="0">
                  <c:v>瑞达</c:v>
                </c:pt>
              </c:strCache>
            </c:strRef>
          </c:tx>
          <c:invertIfNegative val="0"/>
          <c:cat>
            <c:strRef>
              <c:f>'2020年数据'!$A$314:$A$316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'2020年数据'!$J$314:$J$316</c:f>
              <c:numCache>
                <c:formatCode>0.00_ </c:formatCode>
                <c:ptCount val="2"/>
                <c:pt idx="0">
                  <c:v>4.6557026143829505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635392"/>
        <c:axId val="40642816"/>
      </c:barChart>
      <c:catAx>
        <c:axId val="40635392"/>
        <c:scaling>
          <c:orientation val="minMax"/>
        </c:scaling>
        <c:delete val="0"/>
        <c:axPos val="b"/>
        <c:majorTickMark val="out"/>
        <c:minorTickMark val="none"/>
        <c:tickLblPos val="nextTo"/>
        <c:crossAx val="40642816"/>
        <c:crosses val="autoZero"/>
        <c:auto val="1"/>
        <c:lblAlgn val="ctr"/>
        <c:lblOffset val="100"/>
        <c:noMultiLvlLbl val="0"/>
      </c:catAx>
      <c:valAx>
        <c:axId val="40642816"/>
        <c:scaling>
          <c:orientation val="minMax"/>
          <c:max val="28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crossAx val="40635392"/>
        <c:crosses val="autoZero"/>
        <c:crossBetween val="between"/>
        <c:majorUnit val="4"/>
      </c:valAx>
    </c:plotArea>
    <c:legend>
      <c:legendPos val="t"/>
      <c:layout>
        <c:manualLayout>
          <c:xMode val="edge"/>
          <c:yMode val="edge"/>
          <c:x val="0.3228753923079199"/>
          <c:y val="0.11798375128536909"/>
          <c:w val="0.40587962796482713"/>
          <c:h val="4.4740473513600817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832369861601315E-2"/>
          <c:y val="0.22771033829104695"/>
          <c:w val="0.91921303286469036"/>
          <c:h val="0.618234908136482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'6）退回数据分析'!$R$36</c:f>
              <c:strCache>
                <c:ptCount val="1"/>
                <c:pt idx="0">
                  <c:v>2月各公司退回率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zh-CN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'6）退回数据分析'!$Q$37:$Q$45</c:f>
              <c:strCache>
                <c:ptCount val="9"/>
                <c:pt idx="0">
                  <c:v>总部</c:v>
                </c:pt>
                <c:pt idx="1">
                  <c:v>北分</c:v>
                </c:pt>
                <c:pt idx="2">
                  <c:v>酒泉</c:v>
                </c:pt>
                <c:pt idx="3">
                  <c:v>白城</c:v>
                </c:pt>
                <c:pt idx="4">
                  <c:v>阜宁 </c:v>
                </c:pt>
                <c:pt idx="5">
                  <c:v>锡林</c:v>
                </c:pt>
                <c:pt idx="6">
                  <c:v>萍乡</c:v>
                </c:pt>
                <c:pt idx="7">
                  <c:v>邯郸</c:v>
                </c:pt>
                <c:pt idx="8">
                  <c:v>瑞达</c:v>
                </c:pt>
              </c:strCache>
            </c:strRef>
          </c:cat>
          <c:val>
            <c:numRef>
              <c:f>'6）退回数据分析'!$R$37:$R$45</c:f>
              <c:numCache>
                <c:formatCode>0.00%</c:formatCode>
                <c:ptCount val="9"/>
                <c:pt idx="0">
                  <c:v>0.11538461538461539</c:v>
                </c:pt>
                <c:pt idx="1">
                  <c:v>0</c:v>
                </c:pt>
                <c:pt idx="2">
                  <c:v>6.6666666666666666E-2</c:v>
                </c:pt>
                <c:pt idx="3">
                  <c:v>0.2</c:v>
                </c:pt>
                <c:pt idx="4">
                  <c:v>3.8461538461538464E-2</c:v>
                </c:pt>
                <c:pt idx="5">
                  <c:v>0.22222222222222221</c:v>
                </c:pt>
                <c:pt idx="6">
                  <c:v>0</c:v>
                </c:pt>
                <c:pt idx="7">
                  <c:v>0.15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229888"/>
        <c:axId val="40256256"/>
      </c:barChart>
      <c:lineChart>
        <c:grouping val="standard"/>
        <c:varyColors val="0"/>
        <c:ser>
          <c:idx val="1"/>
          <c:order val="1"/>
          <c:tx>
            <c:strRef>
              <c:f>'6）退回数据分析'!$S$36</c:f>
              <c:strCache>
                <c:ptCount val="1"/>
                <c:pt idx="0">
                  <c:v>2019全公司平均退回率</c:v>
                </c:pt>
              </c:strCache>
            </c:strRef>
          </c:tx>
          <c:spPr>
            <a:ln w="28575"/>
          </c:spPr>
          <c:marker>
            <c:symbol val="none"/>
          </c:marker>
          <c:dLbls>
            <c:dLbl>
              <c:idx val="7"/>
              <c:layout>
                <c:manualLayout>
                  <c:x val="0.11907801006426191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/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'6）退回数据分析'!$Q$37:$Q$45</c:f>
              <c:strCache>
                <c:ptCount val="9"/>
                <c:pt idx="0">
                  <c:v>总部</c:v>
                </c:pt>
                <c:pt idx="1">
                  <c:v>北分</c:v>
                </c:pt>
                <c:pt idx="2">
                  <c:v>酒泉</c:v>
                </c:pt>
                <c:pt idx="3">
                  <c:v>白城</c:v>
                </c:pt>
                <c:pt idx="4">
                  <c:v>阜宁 </c:v>
                </c:pt>
                <c:pt idx="5">
                  <c:v>锡林</c:v>
                </c:pt>
                <c:pt idx="6">
                  <c:v>萍乡</c:v>
                </c:pt>
                <c:pt idx="7">
                  <c:v>邯郸</c:v>
                </c:pt>
                <c:pt idx="8">
                  <c:v>瑞达</c:v>
                </c:pt>
              </c:strCache>
            </c:strRef>
          </c:cat>
          <c:val>
            <c:numRef>
              <c:f>'6）退回数据分析'!$S$37:$S$45</c:f>
              <c:numCache>
                <c:formatCode>0.00%</c:formatCode>
                <c:ptCount val="9"/>
                <c:pt idx="0">
                  <c:v>0.12939999999999999</c:v>
                </c:pt>
                <c:pt idx="1">
                  <c:v>0.12939999999999999</c:v>
                </c:pt>
                <c:pt idx="2">
                  <c:v>0.12939999999999999</c:v>
                </c:pt>
                <c:pt idx="3">
                  <c:v>0.12939999999999999</c:v>
                </c:pt>
                <c:pt idx="4">
                  <c:v>0.12939999999999999</c:v>
                </c:pt>
                <c:pt idx="5">
                  <c:v>0.12939999999999999</c:v>
                </c:pt>
                <c:pt idx="6">
                  <c:v>0.12939999999999999</c:v>
                </c:pt>
                <c:pt idx="7">
                  <c:v>0.12939999999999999</c:v>
                </c:pt>
                <c:pt idx="8">
                  <c:v>0.12939999999999999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229888"/>
        <c:axId val="40256256"/>
      </c:lineChart>
      <c:catAx>
        <c:axId val="40229888"/>
        <c:scaling>
          <c:orientation val="minMax"/>
        </c:scaling>
        <c:delete val="0"/>
        <c:axPos val="b"/>
        <c:majorTickMark val="out"/>
        <c:minorTickMark val="none"/>
        <c:tickLblPos val="nextTo"/>
        <c:crossAx val="40256256"/>
        <c:crosses val="autoZero"/>
        <c:auto val="1"/>
        <c:lblAlgn val="ctr"/>
        <c:lblOffset val="100"/>
        <c:noMultiLvlLbl val="0"/>
      </c:catAx>
      <c:valAx>
        <c:axId val="4025625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4022988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2945846054957417"/>
          <c:y val="0.1388888888888889"/>
          <c:w val="0.56410774185141743"/>
          <c:h val="8.3717191601049873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[集中报销汇报数据（202001）-HXL.xlsx]6）退回数据分析!数据透视表23</c:name>
    <c:fmtId val="22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sz="1800" dirty="0">
                <a:solidFill>
                  <a:schemeClr val="tx1"/>
                </a:solidFill>
                <a:latin typeface="+mn-ea"/>
                <a:ea typeface="+mn-ea"/>
              </a:rPr>
              <a:t>2020</a:t>
            </a:r>
            <a:r>
              <a:rPr lang="zh-CN" altLang="en-US" sz="1800" dirty="0">
                <a:solidFill>
                  <a:schemeClr val="tx1"/>
                </a:solidFill>
                <a:latin typeface="+mn-ea"/>
                <a:ea typeface="+mn-ea"/>
              </a:rPr>
              <a:t>年</a:t>
            </a:r>
            <a:r>
              <a:rPr lang="en-US" altLang="zh-CN" sz="1800" dirty="0">
                <a:solidFill>
                  <a:schemeClr val="tx1"/>
                </a:solidFill>
                <a:latin typeface="+mn-ea"/>
                <a:ea typeface="+mn-ea"/>
              </a:rPr>
              <a:t>1</a:t>
            </a:r>
            <a:r>
              <a:rPr lang="zh-CN" altLang="en-US" sz="1800" dirty="0">
                <a:solidFill>
                  <a:schemeClr val="tx1"/>
                </a:solidFill>
                <a:latin typeface="+mn-ea"/>
                <a:ea typeface="+mn-ea"/>
              </a:rPr>
              <a:t>月退回原因汇总</a:t>
            </a:r>
          </a:p>
        </c:rich>
      </c:tx>
      <c:layout>
        <c:manualLayout>
          <c:xMode val="edge"/>
          <c:yMode val="edge"/>
          <c:x val="0.31897773737722057"/>
          <c:y val="2.517566217976118E-2"/>
        </c:manualLayout>
      </c:layout>
      <c:overlay val="0"/>
      <c:spPr>
        <a:noFill/>
        <a:ln>
          <a:noFill/>
        </a:ln>
        <a:effectLst/>
      </c:sp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rgbClr val="C00000"/>
          </a:solidFill>
          <a:ln>
            <a:noFill/>
          </a:ln>
          <a:effectLst/>
        </c:spP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rgbClr val="C00000"/>
          </a:solidFill>
          <a:ln>
            <a:noFill/>
          </a:ln>
          <a:effectLst/>
        </c:spP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'6）退回数据分析'!$B$64</c:f>
              <c:strCache>
                <c:ptCount val="1"/>
                <c:pt idx="0">
                  <c:v>汇总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1-9D17-4233-A965-309C1BFB7DDA}"/>
              </c:ext>
            </c:extLst>
          </c:dPt>
          <c:dLbls>
            <c:txPr>
              <a:bodyPr/>
              <a:lstStyle/>
              <a:p>
                <a:pPr>
                  <a:defRPr sz="1100"/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'6）退回数据分析'!$A$65:$A$75</c:f>
              <c:strCache>
                <c:ptCount val="10"/>
                <c:pt idx="0">
                  <c:v>发票不合规</c:v>
                </c:pt>
                <c:pt idx="1">
                  <c:v>附件不全</c:v>
                </c:pt>
                <c:pt idx="2">
                  <c:v>报销金额超标</c:v>
                </c:pt>
                <c:pt idx="3">
                  <c:v>订单类型选择错误</c:v>
                </c:pt>
                <c:pt idx="4">
                  <c:v>高税率普票</c:v>
                </c:pt>
                <c:pt idx="5">
                  <c:v>发票类别选择错误</c:v>
                </c:pt>
                <c:pt idx="6">
                  <c:v>收款人信息错误</c:v>
                </c:pt>
                <c:pt idx="7">
                  <c:v>发票项目选择错误</c:v>
                </c:pt>
                <c:pt idx="8">
                  <c:v>跨年发票不予报销</c:v>
                </c:pt>
                <c:pt idx="9">
                  <c:v>出差类别选择错误</c:v>
                </c:pt>
              </c:strCache>
            </c:strRef>
          </c:cat>
          <c:val>
            <c:numRef>
              <c:f>'6）退回数据分析'!$B$65:$B$75</c:f>
              <c:numCache>
                <c:formatCode>General</c:formatCode>
                <c:ptCount val="10"/>
                <c:pt idx="0">
                  <c:v>6</c:v>
                </c:pt>
                <c:pt idx="1">
                  <c:v>5</c:v>
                </c:pt>
                <c:pt idx="2">
                  <c:v>4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17-4233-A965-309C1BFB7D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8077440"/>
        <c:axId val="238078976"/>
      </c:barChart>
      <c:catAx>
        <c:axId val="23807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38078976"/>
        <c:crosses val="autoZero"/>
        <c:auto val="1"/>
        <c:lblAlgn val="ctr"/>
        <c:lblOffset val="100"/>
        <c:noMultiLvlLbl val="0"/>
      </c:catAx>
      <c:valAx>
        <c:axId val="238078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38077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1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[集中报销汇报数据（202001）-HXL.xlsx]6）退回数据分析!数据透视表23</c:name>
    <c:fmtId val="27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sz="1800" dirty="0"/>
              <a:t>2020</a:t>
            </a:r>
            <a:r>
              <a:rPr lang="zh-CN" altLang="en-US" sz="1800" dirty="0"/>
              <a:t>年</a:t>
            </a:r>
            <a:r>
              <a:rPr lang="en-US" altLang="zh-CN" sz="1800" dirty="0"/>
              <a:t>2</a:t>
            </a:r>
            <a:r>
              <a:rPr lang="zh-CN" altLang="en-US" sz="1800" dirty="0"/>
              <a:t>月退回原因汇总</a:t>
            </a:r>
          </a:p>
        </c:rich>
      </c:tx>
      <c:layout>
        <c:manualLayout>
          <c:xMode val="edge"/>
          <c:yMode val="edge"/>
          <c:x val="0.2970402930601021"/>
          <c:y val="2.3124916752132851E-2"/>
        </c:manualLayout>
      </c:layout>
      <c:overlay val="0"/>
      <c:spPr>
        <a:noFill/>
        <a:ln>
          <a:noFill/>
        </a:ln>
        <a:effectLst/>
      </c:sp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rgbClr val="C00000"/>
          </a:solidFill>
          <a:ln>
            <a:noFill/>
          </a:ln>
          <a:effectLst/>
        </c:spP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rgbClr val="C00000"/>
          </a:solidFill>
          <a:ln>
            <a:noFill/>
          </a:ln>
          <a:effectLst/>
        </c:spP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rgbClr val="C00000"/>
          </a:solidFill>
          <a:ln>
            <a:noFill/>
          </a:ln>
          <a:effectLst/>
        </c:spPr>
      </c:pivotFmt>
    </c:pivotFmts>
    <c:plotArea>
      <c:layout>
        <c:manualLayout>
          <c:layoutTarget val="inner"/>
          <c:xMode val="edge"/>
          <c:yMode val="edge"/>
          <c:x val="7.6860099029654627E-2"/>
          <c:y val="9.6505315479920181E-2"/>
          <c:w val="0.89615850152608112"/>
          <c:h val="0.687544987976228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'6）退回数据分析'!$B$64</c:f>
              <c:strCache>
                <c:ptCount val="1"/>
                <c:pt idx="0">
                  <c:v>汇总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1-9D17-4233-A965-309C1BFB7DDA}"/>
              </c:ext>
            </c:extLst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'6）退回数据分析'!$A$65:$A$70</c:f>
              <c:strCache>
                <c:ptCount val="5"/>
                <c:pt idx="0">
                  <c:v>发票不合规</c:v>
                </c:pt>
                <c:pt idx="1">
                  <c:v>出差起止时间填写错误</c:v>
                </c:pt>
                <c:pt idx="2">
                  <c:v>报销金额超标</c:v>
                </c:pt>
                <c:pt idx="3">
                  <c:v>发票项目选择错误</c:v>
                </c:pt>
                <c:pt idx="4">
                  <c:v>跨年发票不予报销</c:v>
                </c:pt>
              </c:strCache>
            </c:strRef>
          </c:cat>
          <c:val>
            <c:numRef>
              <c:f>'6）退回数据分析'!$B$65:$B$70</c:f>
              <c:numCache>
                <c:formatCode>General</c:formatCode>
                <c:ptCount val="5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17-4233-A965-309C1BFB7D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7272448"/>
        <c:axId val="237381504"/>
      </c:barChart>
      <c:catAx>
        <c:axId val="237272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37381504"/>
        <c:crosses val="autoZero"/>
        <c:auto val="1"/>
        <c:lblAlgn val="ctr"/>
        <c:lblOffset val="100"/>
        <c:noMultiLvlLbl val="0"/>
      </c:catAx>
      <c:valAx>
        <c:axId val="237381504"/>
        <c:scaling>
          <c:orientation val="minMax"/>
          <c:max val="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3727244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1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</c:extLst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[集中报销汇报数据（202001）-HXL.xlsx]2020年数据!数据透视表14</c:name>
    <c:fmtId val="5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  <c:pivotFmt>
        <c:idx val="28"/>
        <c:marker>
          <c:symbol val="none"/>
        </c:marker>
      </c:pivotFmt>
      <c:pivotFmt>
        <c:idx val="29"/>
        <c:marker>
          <c:symbol val="none"/>
        </c:marker>
      </c:pivotFmt>
      <c:pivotFmt>
        <c:idx val="30"/>
        <c:marker>
          <c:symbol val="none"/>
        </c:marker>
      </c:pivotFmt>
      <c:pivotFmt>
        <c:idx val="31"/>
        <c:marker>
          <c:symbol val="none"/>
        </c:marker>
      </c:pivotFmt>
      <c:pivotFmt>
        <c:idx val="32"/>
        <c:marker>
          <c:symbol val="none"/>
        </c:marker>
      </c:pivotFmt>
      <c:pivotFmt>
        <c:idx val="33"/>
        <c:marker>
          <c:symbol val="none"/>
        </c:marker>
      </c:pivotFmt>
      <c:pivotFmt>
        <c:idx val="34"/>
        <c:marker>
          <c:symbol val="none"/>
        </c:marker>
      </c:pivotFmt>
      <c:pivotFmt>
        <c:idx val="35"/>
        <c:marker>
          <c:symbol val="none"/>
        </c:marker>
      </c:pivotFmt>
      <c:pivotFmt>
        <c:idx val="36"/>
        <c:marker>
          <c:symbol val="none"/>
        </c:marker>
      </c:pivotFmt>
      <c:pivotFmt>
        <c:idx val="37"/>
        <c:marker>
          <c:symbol val="none"/>
        </c:marker>
      </c:pivotFmt>
      <c:pivotFmt>
        <c:idx val="38"/>
        <c:marker>
          <c:symbol val="none"/>
        </c:marker>
      </c:pivotFmt>
      <c:pivotFmt>
        <c:idx val="39"/>
        <c:marker>
          <c:symbol val="none"/>
        </c:marker>
      </c:pivotFmt>
      <c:pivotFmt>
        <c:idx val="40"/>
        <c:marker>
          <c:symbol val="none"/>
        </c:marker>
      </c:pivotFmt>
      <c:pivotFmt>
        <c:idx val="41"/>
        <c:marker>
          <c:symbol val="none"/>
        </c:marker>
      </c:pivotFmt>
      <c:pivotFmt>
        <c:idx val="42"/>
        <c:marker>
          <c:symbol val="none"/>
        </c:marker>
      </c:pivotFmt>
      <c:pivotFmt>
        <c:idx val="43"/>
        <c:marker>
          <c:symbol val="none"/>
        </c:marker>
      </c:pivotFmt>
      <c:pivotFmt>
        <c:idx val="44"/>
        <c:marker>
          <c:symbol val="none"/>
        </c:marker>
      </c:pivotFmt>
      <c:pivotFmt>
        <c:idx val="45"/>
        <c:marker>
          <c:symbol val="none"/>
        </c:marker>
      </c:pivotFmt>
      <c:pivotFmt>
        <c:idx val="46"/>
        <c:marker>
          <c:symbol val="none"/>
        </c:marker>
      </c:pivotFmt>
      <c:pivotFmt>
        <c:idx val="47"/>
        <c:marker>
          <c:symbol val="none"/>
        </c:marker>
      </c:pivotFmt>
      <c:pivotFmt>
        <c:idx val="48"/>
        <c:marker>
          <c:symbol val="none"/>
        </c:marker>
      </c:pivotFmt>
      <c:pivotFmt>
        <c:idx val="49"/>
        <c:marker>
          <c:symbol val="none"/>
        </c:marker>
      </c:pivotFmt>
      <c:pivotFmt>
        <c:idx val="50"/>
        <c:marker>
          <c:symbol val="none"/>
        </c:marker>
      </c:pivotFmt>
      <c:pivotFmt>
        <c:idx val="51"/>
        <c:marker>
          <c:symbol val="none"/>
        </c:marker>
      </c:pivotFmt>
      <c:pivotFmt>
        <c:idx val="52"/>
        <c:marker>
          <c:symbol val="none"/>
        </c:marker>
      </c:pivotFmt>
      <c:pivotFmt>
        <c:idx val="53"/>
        <c:marker>
          <c:symbol val="none"/>
        </c:marker>
      </c:pivotFmt>
      <c:pivotFmt>
        <c:idx val="54"/>
        <c:marker>
          <c:symbol val="none"/>
        </c:marker>
      </c:pivotFmt>
      <c:pivotFmt>
        <c:idx val="55"/>
        <c:marker>
          <c:symbol val="none"/>
        </c:marker>
      </c:pivotFmt>
      <c:pivotFmt>
        <c:idx val="56"/>
        <c:marker>
          <c:symbol val="none"/>
        </c:marker>
      </c:pivotFmt>
      <c:pivotFmt>
        <c:idx val="57"/>
        <c:marker>
          <c:symbol val="none"/>
        </c:marker>
      </c:pivotFmt>
      <c:pivotFmt>
        <c:idx val="58"/>
        <c:marker>
          <c:symbol val="none"/>
        </c:marker>
      </c:pivotFmt>
      <c:pivotFmt>
        <c:idx val="59"/>
        <c:marker>
          <c:symbol val="none"/>
        </c:marker>
      </c:pivotFmt>
      <c:pivotFmt>
        <c:idx val="60"/>
        <c:marker>
          <c:symbol val="none"/>
        </c:marker>
      </c:pivotFmt>
      <c:pivotFmt>
        <c:idx val="61"/>
        <c:marker>
          <c:symbol val="none"/>
        </c:marker>
      </c:pivotFmt>
      <c:pivotFmt>
        <c:idx val="62"/>
        <c:marker>
          <c:symbol val="none"/>
        </c:marker>
      </c:pivotFmt>
      <c:pivotFmt>
        <c:idx val="63"/>
        <c:marker>
          <c:symbol val="none"/>
        </c:marker>
      </c:pivotFmt>
      <c:pivotFmt>
        <c:idx val="64"/>
        <c:marker>
          <c:symbol val="none"/>
        </c:marker>
      </c:pivotFmt>
      <c:pivotFmt>
        <c:idx val="65"/>
        <c:marker>
          <c:symbol val="none"/>
        </c:marker>
      </c:pivotFmt>
      <c:pivotFmt>
        <c:idx val="66"/>
        <c:marker>
          <c:symbol val="none"/>
        </c:marker>
      </c:pivotFmt>
      <c:pivotFmt>
        <c:idx val="67"/>
        <c:marker>
          <c:symbol val="none"/>
        </c:marker>
      </c:pivotFmt>
      <c:pivotFmt>
        <c:idx val="68"/>
        <c:marker>
          <c:symbol val="none"/>
        </c:marker>
      </c:pivotFmt>
      <c:pivotFmt>
        <c:idx val="69"/>
        <c:marker>
          <c:symbol val="none"/>
        </c:marker>
      </c:pivotFmt>
      <c:pivotFmt>
        <c:idx val="70"/>
        <c:marker>
          <c:symbol val="none"/>
        </c:marker>
      </c:pivotFmt>
      <c:pivotFmt>
        <c:idx val="71"/>
        <c:marker>
          <c:symbol val="none"/>
        </c:marker>
      </c:pivotFmt>
      <c:pivotFmt>
        <c:idx val="72"/>
        <c:marker>
          <c:symbol val="none"/>
        </c:marker>
      </c:pivotFmt>
      <c:pivotFmt>
        <c:idx val="73"/>
        <c:marker>
          <c:symbol val="none"/>
        </c:marker>
      </c:pivotFmt>
      <c:pivotFmt>
        <c:idx val="74"/>
        <c:marker>
          <c:symbol val="none"/>
        </c:marker>
      </c:pivotFmt>
      <c:pivotFmt>
        <c:idx val="75"/>
        <c:marker>
          <c:symbol val="none"/>
        </c:marker>
      </c:pivotFmt>
      <c:pivotFmt>
        <c:idx val="76"/>
        <c:marker>
          <c:symbol val="none"/>
        </c:marker>
      </c:pivotFmt>
      <c:pivotFmt>
        <c:idx val="77"/>
        <c:marker>
          <c:symbol val="none"/>
        </c:marker>
      </c:pivotFmt>
      <c:pivotFmt>
        <c:idx val="78"/>
        <c:marker>
          <c:symbol val="none"/>
        </c:marker>
      </c:pivotFmt>
      <c:pivotFmt>
        <c:idx val="79"/>
        <c:marker>
          <c:symbol val="none"/>
        </c:marker>
      </c:pivotFmt>
      <c:pivotFmt>
        <c:idx val="80"/>
        <c:marker>
          <c:symbol val="none"/>
        </c:marker>
      </c:pivotFmt>
      <c:pivotFmt>
        <c:idx val="81"/>
        <c:marker>
          <c:symbol val="none"/>
        </c:marker>
      </c:pivotFmt>
      <c:pivotFmt>
        <c:idx val="82"/>
        <c:marker>
          <c:symbol val="none"/>
        </c:marker>
      </c:pivotFmt>
      <c:pivotFmt>
        <c:idx val="83"/>
        <c:marker>
          <c:symbol val="none"/>
        </c:marker>
      </c:pivotFmt>
      <c:pivotFmt>
        <c:idx val="84"/>
        <c:marker>
          <c:symbol val="none"/>
        </c:marker>
      </c:pivotFmt>
      <c:pivotFmt>
        <c:idx val="85"/>
        <c:marker>
          <c:symbol val="none"/>
        </c:marker>
      </c:pivotFmt>
      <c:pivotFmt>
        <c:idx val="86"/>
        <c:marker>
          <c:symbol val="none"/>
        </c:marker>
      </c:pivotFmt>
      <c:pivotFmt>
        <c:idx val="87"/>
        <c:marker>
          <c:symbol val="none"/>
        </c:marker>
      </c:pivotFmt>
      <c:pivotFmt>
        <c:idx val="88"/>
        <c:marker>
          <c:symbol val="none"/>
        </c:marker>
      </c:pivotFmt>
      <c:pivotFmt>
        <c:idx val="89"/>
        <c:marker>
          <c:symbol val="none"/>
        </c:marker>
      </c:pivotFmt>
      <c:pivotFmt>
        <c:idx val="90"/>
        <c:marker>
          <c:symbol val="none"/>
        </c:marker>
      </c:pivotFmt>
      <c:pivotFmt>
        <c:idx val="91"/>
        <c:marker>
          <c:symbol val="none"/>
        </c:marker>
      </c:pivotFmt>
      <c:pivotFmt>
        <c:idx val="92"/>
        <c:marker>
          <c:symbol val="none"/>
        </c:marker>
      </c:pivotFmt>
      <c:pivotFmt>
        <c:idx val="93"/>
        <c:marker>
          <c:symbol val="none"/>
        </c:marker>
      </c:pivotFmt>
      <c:pivotFmt>
        <c:idx val="94"/>
        <c:marker>
          <c:symbol val="none"/>
        </c:marker>
      </c:pivotFmt>
      <c:pivotFmt>
        <c:idx val="95"/>
        <c:marker>
          <c:symbol val="none"/>
        </c:marker>
      </c:pivotFmt>
      <c:pivotFmt>
        <c:idx val="96"/>
        <c:marker>
          <c:symbol val="none"/>
        </c:marker>
      </c:pivotFmt>
      <c:pivotFmt>
        <c:idx val="97"/>
        <c:marker>
          <c:symbol val="none"/>
        </c:marker>
      </c:pivotFmt>
      <c:pivotFmt>
        <c:idx val="98"/>
        <c:marker>
          <c:symbol val="none"/>
        </c:marker>
      </c:pivotFmt>
      <c:pivotFmt>
        <c:idx val="99"/>
        <c:marker>
          <c:symbol val="none"/>
        </c:marker>
      </c:pivotFmt>
      <c:pivotFmt>
        <c:idx val="100"/>
        <c:marker>
          <c:symbol val="none"/>
        </c:marker>
      </c:pivotFmt>
      <c:pivotFmt>
        <c:idx val="101"/>
        <c:marker>
          <c:symbol val="none"/>
        </c:marker>
      </c:pivotFmt>
      <c:pivotFmt>
        <c:idx val="102"/>
        <c:marker>
          <c:symbol val="none"/>
        </c:marker>
      </c:pivotFmt>
      <c:pivotFmt>
        <c:idx val="103"/>
        <c:marker>
          <c:symbol val="none"/>
        </c:marker>
      </c:pivotFmt>
      <c:pivotFmt>
        <c:idx val="104"/>
        <c:marker>
          <c:symbol val="none"/>
        </c:marker>
      </c:pivotFmt>
      <c:pivotFmt>
        <c:idx val="105"/>
        <c:marker>
          <c:symbol val="none"/>
        </c:marker>
      </c:pivotFmt>
      <c:pivotFmt>
        <c:idx val="106"/>
        <c:marker>
          <c:symbol val="none"/>
        </c:marker>
      </c:pivotFmt>
      <c:pivotFmt>
        <c:idx val="107"/>
        <c:marker>
          <c:symbol val="none"/>
        </c:marker>
      </c:pivotFmt>
      <c:pivotFmt>
        <c:idx val="108"/>
        <c:marker>
          <c:symbol val="none"/>
        </c:marker>
      </c:pivotFmt>
      <c:pivotFmt>
        <c:idx val="109"/>
        <c:marker>
          <c:symbol val="none"/>
        </c:marker>
      </c:pivotFmt>
      <c:pivotFmt>
        <c:idx val="110"/>
        <c:marker>
          <c:symbol val="none"/>
        </c:marker>
      </c:pivotFmt>
      <c:pivotFmt>
        <c:idx val="111"/>
        <c:marker>
          <c:symbol val="none"/>
        </c:marker>
      </c:pivotFmt>
      <c:pivotFmt>
        <c:idx val="112"/>
        <c:marker>
          <c:symbol val="none"/>
        </c:marker>
      </c:pivotFmt>
      <c:pivotFmt>
        <c:idx val="113"/>
        <c:marker>
          <c:symbol val="none"/>
        </c:marker>
      </c:pivotFmt>
      <c:pivotFmt>
        <c:idx val="114"/>
        <c:marker>
          <c:symbol val="none"/>
        </c:marker>
      </c:pivotFmt>
      <c:pivotFmt>
        <c:idx val="115"/>
        <c:marker>
          <c:symbol val="none"/>
        </c:marker>
      </c:pivotFmt>
      <c:pivotFmt>
        <c:idx val="116"/>
        <c:marker>
          <c:symbol val="none"/>
        </c:marker>
      </c:pivotFmt>
      <c:pivotFmt>
        <c:idx val="117"/>
        <c:marker>
          <c:symbol val="none"/>
        </c:marker>
      </c:pivotFmt>
      <c:pivotFmt>
        <c:idx val="118"/>
        <c:marker>
          <c:symbol val="none"/>
        </c:marker>
      </c:pivotFmt>
      <c:pivotFmt>
        <c:idx val="119"/>
        <c:marker>
          <c:symbol val="none"/>
        </c:marker>
      </c:pivotFmt>
      <c:pivotFmt>
        <c:idx val="120"/>
        <c:marker>
          <c:symbol val="none"/>
        </c:marker>
      </c:pivotFmt>
      <c:pivotFmt>
        <c:idx val="121"/>
        <c:marker>
          <c:symbol val="none"/>
        </c:marker>
      </c:pivotFmt>
      <c:pivotFmt>
        <c:idx val="122"/>
        <c:marker>
          <c:symbol val="none"/>
        </c:marker>
      </c:pivotFmt>
      <c:pivotFmt>
        <c:idx val="123"/>
        <c:marker>
          <c:symbol val="none"/>
        </c:marker>
      </c:pivotFmt>
      <c:pivotFmt>
        <c:idx val="124"/>
        <c:marker>
          <c:symbol val="none"/>
        </c:marker>
      </c:pivotFmt>
      <c:pivotFmt>
        <c:idx val="125"/>
        <c:marker>
          <c:symbol val="none"/>
        </c:marker>
      </c:pivotFmt>
      <c:pivotFmt>
        <c:idx val="126"/>
        <c:marker>
          <c:symbol val="none"/>
        </c:marker>
      </c:pivotFmt>
      <c:pivotFmt>
        <c:idx val="127"/>
        <c:marker>
          <c:symbol val="none"/>
        </c:marker>
      </c:pivotFmt>
      <c:pivotFmt>
        <c:idx val="128"/>
        <c:marker>
          <c:symbol val="none"/>
        </c:marker>
      </c:pivotFmt>
      <c:pivotFmt>
        <c:idx val="129"/>
        <c:marker>
          <c:symbol val="none"/>
        </c:marker>
      </c:pivotFmt>
      <c:pivotFmt>
        <c:idx val="130"/>
        <c:marker>
          <c:symbol val="none"/>
        </c:marker>
      </c:pivotFmt>
      <c:pivotFmt>
        <c:idx val="131"/>
        <c:marker>
          <c:symbol val="none"/>
        </c:marker>
      </c:pivotFmt>
      <c:pivotFmt>
        <c:idx val="132"/>
        <c:marker>
          <c:symbol val="none"/>
        </c:marker>
      </c:pivotFmt>
      <c:pivotFmt>
        <c:idx val="133"/>
        <c:marker>
          <c:symbol val="none"/>
        </c:marker>
      </c:pivotFmt>
      <c:pivotFmt>
        <c:idx val="134"/>
        <c:marker>
          <c:symbol val="none"/>
        </c:marker>
      </c:pivotFmt>
      <c:pivotFmt>
        <c:idx val="135"/>
        <c:marker>
          <c:symbol val="none"/>
        </c:marker>
      </c:pivotFmt>
      <c:pivotFmt>
        <c:idx val="136"/>
        <c:marker>
          <c:symbol val="none"/>
        </c:marker>
      </c:pivotFmt>
      <c:pivotFmt>
        <c:idx val="137"/>
        <c:marker>
          <c:symbol val="none"/>
        </c:marker>
      </c:pivotFmt>
      <c:pivotFmt>
        <c:idx val="138"/>
        <c:marker>
          <c:symbol val="none"/>
        </c:marker>
      </c:pivotFmt>
      <c:pivotFmt>
        <c:idx val="139"/>
        <c:marker>
          <c:symbol val="none"/>
        </c:marker>
      </c:pivotFmt>
      <c:pivotFmt>
        <c:idx val="140"/>
        <c:marker>
          <c:symbol val="none"/>
        </c:marker>
      </c:pivotFmt>
      <c:pivotFmt>
        <c:idx val="141"/>
        <c:marker>
          <c:symbol val="none"/>
        </c:marker>
      </c:pivotFmt>
      <c:pivotFmt>
        <c:idx val="142"/>
        <c:marker>
          <c:symbol val="none"/>
        </c:marker>
      </c:pivotFmt>
      <c:pivotFmt>
        <c:idx val="143"/>
        <c:marker>
          <c:symbol val="none"/>
        </c:marker>
      </c:pivotFmt>
      <c:pivotFmt>
        <c:idx val="144"/>
        <c:marker>
          <c:symbol val="none"/>
        </c:marker>
      </c:pivotFmt>
      <c:pivotFmt>
        <c:idx val="145"/>
        <c:marker>
          <c:symbol val="none"/>
        </c:marker>
      </c:pivotFmt>
      <c:pivotFmt>
        <c:idx val="146"/>
        <c:marker>
          <c:symbol val="none"/>
        </c:marker>
      </c:pivotFmt>
      <c:pivotFmt>
        <c:idx val="147"/>
        <c:marker>
          <c:symbol val="none"/>
        </c:marker>
      </c:pivotFmt>
      <c:pivotFmt>
        <c:idx val="148"/>
        <c:marker>
          <c:symbol val="none"/>
        </c:marker>
      </c:pivotFmt>
      <c:pivotFmt>
        <c:idx val="149"/>
        <c:marker>
          <c:symbol val="none"/>
        </c:marker>
      </c:pivotFmt>
      <c:pivotFmt>
        <c:idx val="150"/>
        <c:marker>
          <c:symbol val="none"/>
        </c:marker>
      </c:pivotFmt>
      <c:pivotFmt>
        <c:idx val="151"/>
        <c:marker>
          <c:symbol val="none"/>
        </c:marker>
      </c:pivotFmt>
      <c:pivotFmt>
        <c:idx val="152"/>
        <c:marker>
          <c:symbol val="none"/>
        </c:marker>
      </c:pivotFmt>
      <c:pivotFmt>
        <c:idx val="153"/>
        <c:marker>
          <c:symbol val="none"/>
        </c:marker>
      </c:pivotFmt>
      <c:pivotFmt>
        <c:idx val="154"/>
        <c:marker>
          <c:symbol val="none"/>
        </c:marker>
      </c:pivotFmt>
      <c:pivotFmt>
        <c:idx val="155"/>
        <c:marker>
          <c:symbol val="none"/>
        </c:marker>
      </c:pivotFmt>
      <c:pivotFmt>
        <c:idx val="156"/>
        <c:marker>
          <c:symbol val="none"/>
        </c:marker>
      </c:pivotFmt>
      <c:pivotFmt>
        <c:idx val="157"/>
        <c:marker>
          <c:symbol val="none"/>
        </c:marker>
      </c:pivotFmt>
      <c:pivotFmt>
        <c:idx val="158"/>
        <c:marker>
          <c:symbol val="none"/>
        </c:marker>
      </c:pivotFmt>
      <c:pivotFmt>
        <c:idx val="159"/>
        <c:marker>
          <c:symbol val="none"/>
        </c:marker>
      </c:pivotFmt>
      <c:pivotFmt>
        <c:idx val="160"/>
        <c:marker>
          <c:symbol val="none"/>
        </c:marker>
      </c:pivotFmt>
      <c:pivotFmt>
        <c:idx val="161"/>
        <c:marker>
          <c:symbol val="none"/>
        </c:marker>
      </c:pivotFmt>
      <c:pivotFmt>
        <c:idx val="162"/>
        <c:marker>
          <c:symbol val="none"/>
        </c:marker>
      </c:pivotFmt>
      <c:pivotFmt>
        <c:idx val="163"/>
        <c:marker>
          <c:symbol val="none"/>
        </c:marker>
      </c:pivotFmt>
      <c:pivotFmt>
        <c:idx val="164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65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66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67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68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69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7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7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7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</c:pivotFmts>
    <c:plotArea>
      <c:layout>
        <c:manualLayout>
          <c:layoutTarget val="inner"/>
          <c:xMode val="edge"/>
          <c:yMode val="edge"/>
          <c:x val="7.3016104468422924E-2"/>
          <c:y val="0.23658573928258966"/>
          <c:w val="0.8694026441139302"/>
          <c:h val="0.6093595071449401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'2020年数据'!$B$336:$B$337</c:f>
              <c:strCache>
                <c:ptCount val="1"/>
                <c:pt idx="0">
                  <c:v>黄晓林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/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'2020年数据'!$A$338:$A$340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'2020年数据'!$B$338:$B$340</c:f>
              <c:numCache>
                <c:formatCode>General</c:formatCode>
                <c:ptCount val="2"/>
                <c:pt idx="0">
                  <c:v>152</c:v>
                </c:pt>
              </c:numCache>
            </c:numRef>
          </c:val>
        </c:ser>
        <c:ser>
          <c:idx val="1"/>
          <c:order val="1"/>
          <c:tx>
            <c:strRef>
              <c:f>'2020年数据'!$C$336:$C$337</c:f>
              <c:strCache>
                <c:ptCount val="1"/>
                <c:pt idx="0">
                  <c:v>杨丽华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/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'2020年数据'!$A$338:$A$340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'2020年数据'!$C$338:$C$340</c:f>
              <c:numCache>
                <c:formatCode>General</c:formatCode>
                <c:ptCount val="2"/>
                <c:pt idx="0">
                  <c:v>43</c:v>
                </c:pt>
                <c:pt idx="1">
                  <c:v>41</c:v>
                </c:pt>
              </c:numCache>
            </c:numRef>
          </c:val>
        </c:ser>
        <c:ser>
          <c:idx val="2"/>
          <c:order val="2"/>
          <c:tx>
            <c:strRef>
              <c:f>'2020年数据'!$D$336:$D$337</c:f>
              <c:strCache>
                <c:ptCount val="1"/>
                <c:pt idx="0">
                  <c:v>张蓉蓉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/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'2020年数据'!$A$338:$A$340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'2020年数据'!$D$338:$D$340</c:f>
              <c:numCache>
                <c:formatCode>General</c:formatCode>
                <c:ptCount val="2"/>
                <c:pt idx="0">
                  <c:v>58</c:v>
                </c:pt>
                <c:pt idx="1">
                  <c:v>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016384"/>
        <c:axId val="55388416"/>
      </c:barChart>
      <c:catAx>
        <c:axId val="44016384"/>
        <c:scaling>
          <c:orientation val="minMax"/>
        </c:scaling>
        <c:delete val="0"/>
        <c:axPos val="b"/>
        <c:majorTickMark val="out"/>
        <c:minorTickMark val="none"/>
        <c:tickLblPos val="nextTo"/>
        <c:crossAx val="55388416"/>
        <c:crosses val="autoZero"/>
        <c:auto val="1"/>
        <c:lblAlgn val="ctr"/>
        <c:lblOffset val="100"/>
        <c:noMultiLvlLbl val="0"/>
      </c:catAx>
      <c:valAx>
        <c:axId val="55388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40163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3585994633739052"/>
          <c:y val="0.11116458051071934"/>
          <c:w val="0.33067418389869091"/>
          <c:h val="8.3717191601049873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[集中报销汇报数据（202001）-HXL.xlsx]2020年数据!数据透视表15</c:name>
    <c:fmtId val="5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  <c:pivotFmt>
        <c:idx val="28"/>
        <c:marker>
          <c:symbol val="none"/>
        </c:marker>
      </c:pivotFmt>
      <c:pivotFmt>
        <c:idx val="29"/>
        <c:marker>
          <c:symbol val="none"/>
        </c:marker>
      </c:pivotFmt>
      <c:pivotFmt>
        <c:idx val="30"/>
        <c:marker>
          <c:symbol val="none"/>
        </c:marker>
      </c:pivotFmt>
      <c:pivotFmt>
        <c:idx val="31"/>
        <c:marker>
          <c:symbol val="none"/>
        </c:marker>
      </c:pivotFmt>
      <c:pivotFmt>
        <c:idx val="32"/>
        <c:marker>
          <c:symbol val="none"/>
        </c:marker>
      </c:pivotFmt>
      <c:pivotFmt>
        <c:idx val="33"/>
        <c:marker>
          <c:symbol val="none"/>
        </c:marker>
      </c:pivotFmt>
      <c:pivotFmt>
        <c:idx val="34"/>
        <c:marker>
          <c:symbol val="none"/>
        </c:marker>
      </c:pivotFmt>
      <c:pivotFmt>
        <c:idx val="35"/>
        <c:marker>
          <c:symbol val="none"/>
        </c:marker>
      </c:pivotFmt>
      <c:pivotFmt>
        <c:idx val="36"/>
        <c:marker>
          <c:symbol val="none"/>
        </c:marker>
      </c:pivotFmt>
      <c:pivotFmt>
        <c:idx val="37"/>
        <c:marker>
          <c:symbol val="none"/>
        </c:marker>
      </c:pivotFmt>
      <c:pivotFmt>
        <c:idx val="38"/>
        <c:marker>
          <c:symbol val="none"/>
        </c:marker>
      </c:pivotFmt>
      <c:pivotFmt>
        <c:idx val="39"/>
        <c:marker>
          <c:symbol val="none"/>
        </c:marker>
      </c:pivotFmt>
      <c:pivotFmt>
        <c:idx val="40"/>
        <c:marker>
          <c:symbol val="none"/>
        </c:marker>
      </c:pivotFmt>
      <c:pivotFmt>
        <c:idx val="41"/>
        <c:marker>
          <c:symbol val="none"/>
        </c:marker>
      </c:pivotFmt>
      <c:pivotFmt>
        <c:idx val="42"/>
        <c:marker>
          <c:symbol val="none"/>
        </c:marker>
      </c:pivotFmt>
      <c:pivotFmt>
        <c:idx val="43"/>
        <c:marker>
          <c:symbol val="none"/>
        </c:marker>
      </c:pivotFmt>
      <c:pivotFmt>
        <c:idx val="44"/>
        <c:marker>
          <c:symbol val="none"/>
        </c:marker>
      </c:pivotFmt>
      <c:pivotFmt>
        <c:idx val="45"/>
        <c:marker>
          <c:symbol val="none"/>
        </c:marker>
      </c:pivotFmt>
      <c:pivotFmt>
        <c:idx val="46"/>
        <c:marker>
          <c:symbol val="none"/>
        </c:marker>
      </c:pivotFmt>
      <c:pivotFmt>
        <c:idx val="47"/>
        <c:marker>
          <c:symbol val="none"/>
        </c:marker>
      </c:pivotFmt>
      <c:pivotFmt>
        <c:idx val="48"/>
        <c:marker>
          <c:symbol val="none"/>
        </c:marker>
      </c:pivotFmt>
      <c:pivotFmt>
        <c:idx val="49"/>
        <c:marker>
          <c:symbol val="none"/>
        </c:marker>
      </c:pivotFmt>
      <c:pivotFmt>
        <c:idx val="50"/>
        <c:marker>
          <c:symbol val="none"/>
        </c:marker>
      </c:pivotFmt>
      <c:pivotFmt>
        <c:idx val="51"/>
        <c:marker>
          <c:symbol val="none"/>
        </c:marker>
      </c:pivotFmt>
      <c:pivotFmt>
        <c:idx val="52"/>
        <c:marker>
          <c:symbol val="none"/>
        </c:marker>
      </c:pivotFmt>
      <c:pivotFmt>
        <c:idx val="53"/>
        <c:marker>
          <c:symbol val="none"/>
        </c:marker>
      </c:pivotFmt>
      <c:pivotFmt>
        <c:idx val="54"/>
        <c:marker>
          <c:symbol val="none"/>
        </c:marker>
      </c:pivotFmt>
      <c:pivotFmt>
        <c:idx val="55"/>
        <c:marker>
          <c:symbol val="none"/>
        </c:marker>
      </c:pivotFmt>
      <c:pivotFmt>
        <c:idx val="56"/>
        <c:marker>
          <c:symbol val="none"/>
        </c:marker>
      </c:pivotFmt>
      <c:pivotFmt>
        <c:idx val="57"/>
        <c:marker>
          <c:symbol val="none"/>
        </c:marker>
      </c:pivotFmt>
      <c:pivotFmt>
        <c:idx val="58"/>
        <c:marker>
          <c:symbol val="none"/>
        </c:marker>
      </c:pivotFmt>
      <c:pivotFmt>
        <c:idx val="59"/>
        <c:marker>
          <c:symbol val="none"/>
        </c:marker>
      </c:pivotFmt>
      <c:pivotFmt>
        <c:idx val="60"/>
        <c:marker>
          <c:symbol val="none"/>
        </c:marker>
      </c:pivotFmt>
      <c:pivotFmt>
        <c:idx val="61"/>
        <c:marker>
          <c:symbol val="none"/>
        </c:marker>
      </c:pivotFmt>
      <c:pivotFmt>
        <c:idx val="62"/>
        <c:marker>
          <c:symbol val="none"/>
        </c:marker>
      </c:pivotFmt>
      <c:pivotFmt>
        <c:idx val="63"/>
        <c:marker>
          <c:symbol val="none"/>
        </c:marker>
      </c:pivotFmt>
      <c:pivotFmt>
        <c:idx val="64"/>
        <c:marker>
          <c:symbol val="none"/>
        </c:marker>
      </c:pivotFmt>
      <c:pivotFmt>
        <c:idx val="65"/>
        <c:marker>
          <c:symbol val="none"/>
        </c:marker>
      </c:pivotFmt>
      <c:pivotFmt>
        <c:idx val="66"/>
        <c:marker>
          <c:symbol val="none"/>
        </c:marker>
      </c:pivotFmt>
      <c:pivotFmt>
        <c:idx val="67"/>
        <c:marker>
          <c:symbol val="none"/>
        </c:marker>
      </c:pivotFmt>
      <c:pivotFmt>
        <c:idx val="68"/>
        <c:marker>
          <c:symbol val="none"/>
        </c:marker>
      </c:pivotFmt>
      <c:pivotFmt>
        <c:idx val="69"/>
        <c:marker>
          <c:symbol val="none"/>
        </c:marker>
      </c:pivotFmt>
      <c:pivotFmt>
        <c:idx val="70"/>
        <c:marker>
          <c:symbol val="none"/>
        </c:marker>
      </c:pivotFmt>
      <c:pivotFmt>
        <c:idx val="71"/>
        <c:marker>
          <c:symbol val="none"/>
        </c:marker>
      </c:pivotFmt>
      <c:pivotFmt>
        <c:idx val="72"/>
        <c:marker>
          <c:symbol val="none"/>
        </c:marker>
      </c:pivotFmt>
      <c:pivotFmt>
        <c:idx val="73"/>
        <c:marker>
          <c:symbol val="none"/>
        </c:marker>
      </c:pivotFmt>
      <c:pivotFmt>
        <c:idx val="74"/>
        <c:marker>
          <c:symbol val="none"/>
        </c:marker>
      </c:pivotFmt>
      <c:pivotFmt>
        <c:idx val="75"/>
        <c:marker>
          <c:symbol val="none"/>
        </c:marker>
      </c:pivotFmt>
      <c:pivotFmt>
        <c:idx val="76"/>
        <c:marker>
          <c:symbol val="none"/>
        </c:marker>
      </c:pivotFmt>
      <c:pivotFmt>
        <c:idx val="77"/>
        <c:marker>
          <c:symbol val="none"/>
        </c:marker>
      </c:pivotFmt>
      <c:pivotFmt>
        <c:idx val="78"/>
        <c:marker>
          <c:symbol val="none"/>
        </c:marker>
      </c:pivotFmt>
      <c:pivotFmt>
        <c:idx val="79"/>
        <c:marker>
          <c:symbol val="none"/>
        </c:marker>
      </c:pivotFmt>
      <c:pivotFmt>
        <c:idx val="80"/>
        <c:marker>
          <c:symbol val="none"/>
        </c:marker>
      </c:pivotFmt>
      <c:pivotFmt>
        <c:idx val="81"/>
        <c:marker>
          <c:symbol val="none"/>
        </c:marker>
      </c:pivotFmt>
      <c:pivotFmt>
        <c:idx val="82"/>
        <c:marker>
          <c:symbol val="none"/>
        </c:marker>
      </c:pivotFmt>
      <c:pivotFmt>
        <c:idx val="83"/>
        <c:marker>
          <c:symbol val="none"/>
        </c:marker>
      </c:pivotFmt>
      <c:pivotFmt>
        <c:idx val="84"/>
        <c:marker>
          <c:symbol val="none"/>
        </c:marker>
      </c:pivotFmt>
      <c:pivotFmt>
        <c:idx val="85"/>
        <c:marker>
          <c:symbol val="none"/>
        </c:marker>
      </c:pivotFmt>
      <c:pivotFmt>
        <c:idx val="86"/>
        <c:marker>
          <c:symbol val="none"/>
        </c:marker>
      </c:pivotFmt>
      <c:pivotFmt>
        <c:idx val="87"/>
        <c:marker>
          <c:symbol val="none"/>
        </c:marker>
      </c:pivotFmt>
      <c:pivotFmt>
        <c:idx val="88"/>
        <c:marker>
          <c:symbol val="none"/>
        </c:marker>
      </c:pivotFmt>
      <c:pivotFmt>
        <c:idx val="89"/>
        <c:marker>
          <c:symbol val="none"/>
        </c:marker>
      </c:pivotFmt>
      <c:pivotFmt>
        <c:idx val="90"/>
        <c:marker>
          <c:symbol val="none"/>
        </c:marker>
      </c:pivotFmt>
      <c:pivotFmt>
        <c:idx val="91"/>
        <c:marker>
          <c:symbol val="none"/>
        </c:marker>
      </c:pivotFmt>
      <c:pivotFmt>
        <c:idx val="92"/>
        <c:marker>
          <c:symbol val="none"/>
        </c:marker>
      </c:pivotFmt>
      <c:pivotFmt>
        <c:idx val="93"/>
        <c:marker>
          <c:symbol val="none"/>
        </c:marker>
      </c:pivotFmt>
      <c:pivotFmt>
        <c:idx val="94"/>
        <c:marker>
          <c:symbol val="none"/>
        </c:marker>
      </c:pivotFmt>
      <c:pivotFmt>
        <c:idx val="95"/>
        <c:marker>
          <c:symbol val="none"/>
        </c:marker>
      </c:pivotFmt>
      <c:pivotFmt>
        <c:idx val="96"/>
        <c:marker>
          <c:symbol val="none"/>
        </c:marker>
      </c:pivotFmt>
      <c:pivotFmt>
        <c:idx val="97"/>
        <c:marker>
          <c:symbol val="none"/>
        </c:marker>
      </c:pivotFmt>
      <c:pivotFmt>
        <c:idx val="98"/>
        <c:marker>
          <c:symbol val="none"/>
        </c:marker>
      </c:pivotFmt>
      <c:pivotFmt>
        <c:idx val="99"/>
        <c:marker>
          <c:symbol val="none"/>
        </c:marker>
      </c:pivotFmt>
      <c:pivotFmt>
        <c:idx val="100"/>
        <c:marker>
          <c:symbol val="none"/>
        </c:marker>
      </c:pivotFmt>
      <c:pivotFmt>
        <c:idx val="101"/>
        <c:marker>
          <c:symbol val="none"/>
        </c:marker>
      </c:pivotFmt>
      <c:pivotFmt>
        <c:idx val="102"/>
        <c:marker>
          <c:symbol val="none"/>
        </c:marker>
      </c:pivotFmt>
      <c:pivotFmt>
        <c:idx val="103"/>
        <c:marker>
          <c:symbol val="none"/>
        </c:marker>
      </c:pivotFmt>
      <c:pivotFmt>
        <c:idx val="104"/>
        <c:marker>
          <c:symbol val="none"/>
        </c:marker>
      </c:pivotFmt>
      <c:pivotFmt>
        <c:idx val="105"/>
        <c:marker>
          <c:symbol val="none"/>
        </c:marker>
      </c:pivotFmt>
      <c:pivotFmt>
        <c:idx val="106"/>
        <c:marker>
          <c:symbol val="none"/>
        </c:marker>
      </c:pivotFmt>
      <c:pivotFmt>
        <c:idx val="107"/>
        <c:marker>
          <c:symbol val="none"/>
        </c:marker>
      </c:pivotFmt>
      <c:pivotFmt>
        <c:idx val="108"/>
        <c:marker>
          <c:symbol val="none"/>
        </c:marker>
      </c:pivotFmt>
      <c:pivotFmt>
        <c:idx val="109"/>
        <c:marker>
          <c:symbol val="none"/>
        </c:marker>
      </c:pivotFmt>
      <c:pivotFmt>
        <c:idx val="110"/>
        <c:marker>
          <c:symbol val="none"/>
        </c:marker>
      </c:pivotFmt>
      <c:pivotFmt>
        <c:idx val="111"/>
        <c:marker>
          <c:symbol val="none"/>
        </c:marker>
      </c:pivotFmt>
      <c:pivotFmt>
        <c:idx val="112"/>
        <c:marker>
          <c:symbol val="none"/>
        </c:marker>
      </c:pivotFmt>
      <c:pivotFmt>
        <c:idx val="113"/>
        <c:marker>
          <c:symbol val="none"/>
        </c:marker>
      </c:pivotFmt>
      <c:pivotFmt>
        <c:idx val="114"/>
        <c:marker>
          <c:symbol val="none"/>
        </c:marker>
      </c:pivotFmt>
      <c:pivotFmt>
        <c:idx val="115"/>
        <c:marker>
          <c:symbol val="none"/>
        </c:marker>
      </c:pivotFmt>
      <c:pivotFmt>
        <c:idx val="116"/>
        <c:marker>
          <c:symbol val="none"/>
        </c:marker>
      </c:pivotFmt>
      <c:pivotFmt>
        <c:idx val="117"/>
        <c:marker>
          <c:symbol val="none"/>
        </c:marker>
      </c:pivotFmt>
      <c:pivotFmt>
        <c:idx val="118"/>
        <c:marker>
          <c:symbol val="none"/>
        </c:marker>
      </c:pivotFmt>
      <c:pivotFmt>
        <c:idx val="119"/>
        <c:marker>
          <c:symbol val="none"/>
        </c:marker>
      </c:pivotFmt>
      <c:pivotFmt>
        <c:idx val="120"/>
        <c:marker>
          <c:symbol val="none"/>
        </c:marker>
      </c:pivotFmt>
      <c:pivotFmt>
        <c:idx val="121"/>
        <c:marker>
          <c:symbol val="none"/>
        </c:marker>
      </c:pivotFmt>
      <c:pivotFmt>
        <c:idx val="122"/>
        <c:marker>
          <c:symbol val="none"/>
        </c:marker>
      </c:pivotFmt>
      <c:pivotFmt>
        <c:idx val="123"/>
        <c:marker>
          <c:symbol val="none"/>
        </c:marker>
      </c:pivotFmt>
      <c:pivotFmt>
        <c:idx val="124"/>
        <c:marker>
          <c:symbol val="none"/>
        </c:marker>
      </c:pivotFmt>
      <c:pivotFmt>
        <c:idx val="125"/>
        <c:marker>
          <c:symbol val="none"/>
        </c:marker>
      </c:pivotFmt>
      <c:pivotFmt>
        <c:idx val="126"/>
        <c:marker>
          <c:symbol val="none"/>
        </c:marker>
      </c:pivotFmt>
      <c:pivotFmt>
        <c:idx val="127"/>
        <c:marker>
          <c:symbol val="none"/>
        </c:marker>
      </c:pivotFmt>
      <c:pivotFmt>
        <c:idx val="128"/>
        <c:marker>
          <c:symbol val="none"/>
        </c:marker>
      </c:pivotFmt>
      <c:pivotFmt>
        <c:idx val="129"/>
        <c:marker>
          <c:symbol val="none"/>
        </c:marker>
      </c:pivotFmt>
      <c:pivotFmt>
        <c:idx val="130"/>
        <c:marker>
          <c:symbol val="none"/>
        </c:marker>
      </c:pivotFmt>
      <c:pivotFmt>
        <c:idx val="131"/>
        <c:marker>
          <c:symbol val="none"/>
        </c:marker>
      </c:pivotFmt>
      <c:pivotFmt>
        <c:idx val="132"/>
        <c:marker>
          <c:symbol val="none"/>
        </c:marker>
      </c:pivotFmt>
      <c:pivotFmt>
        <c:idx val="133"/>
        <c:marker>
          <c:symbol val="none"/>
        </c:marker>
      </c:pivotFmt>
      <c:pivotFmt>
        <c:idx val="134"/>
        <c:marker>
          <c:symbol val="none"/>
        </c:marker>
      </c:pivotFmt>
      <c:pivotFmt>
        <c:idx val="135"/>
        <c:marker>
          <c:symbol val="none"/>
        </c:marker>
      </c:pivotFmt>
      <c:pivotFmt>
        <c:idx val="136"/>
        <c:marker>
          <c:symbol val="none"/>
        </c:marker>
      </c:pivotFmt>
      <c:pivotFmt>
        <c:idx val="137"/>
        <c:marker>
          <c:symbol val="none"/>
        </c:marker>
      </c:pivotFmt>
      <c:pivotFmt>
        <c:idx val="138"/>
        <c:marker>
          <c:symbol val="none"/>
        </c:marker>
      </c:pivotFmt>
      <c:pivotFmt>
        <c:idx val="139"/>
        <c:marker>
          <c:symbol val="none"/>
        </c:marker>
      </c:pivotFmt>
      <c:pivotFmt>
        <c:idx val="140"/>
        <c:marker>
          <c:symbol val="none"/>
        </c:marker>
      </c:pivotFmt>
      <c:pivotFmt>
        <c:idx val="141"/>
        <c:marker>
          <c:symbol val="none"/>
        </c:marker>
      </c:pivotFmt>
      <c:pivotFmt>
        <c:idx val="142"/>
        <c:marker>
          <c:symbol val="none"/>
        </c:marker>
      </c:pivotFmt>
      <c:pivotFmt>
        <c:idx val="143"/>
        <c:marker>
          <c:symbol val="none"/>
        </c:marker>
      </c:pivotFmt>
      <c:pivotFmt>
        <c:idx val="144"/>
        <c:marker>
          <c:symbol val="none"/>
        </c:marker>
      </c:pivotFmt>
      <c:pivotFmt>
        <c:idx val="145"/>
        <c:marker>
          <c:symbol val="none"/>
        </c:marker>
      </c:pivotFmt>
      <c:pivotFmt>
        <c:idx val="146"/>
        <c:marker>
          <c:symbol val="none"/>
        </c:marker>
      </c:pivotFmt>
      <c:pivotFmt>
        <c:idx val="147"/>
        <c:marker>
          <c:symbol val="none"/>
        </c:marker>
      </c:pivotFmt>
      <c:pivotFmt>
        <c:idx val="148"/>
        <c:marker>
          <c:symbol val="none"/>
        </c:marker>
      </c:pivotFmt>
      <c:pivotFmt>
        <c:idx val="149"/>
        <c:marker>
          <c:symbol val="none"/>
        </c:marker>
      </c:pivotFmt>
      <c:pivotFmt>
        <c:idx val="150"/>
        <c:marker>
          <c:symbol val="none"/>
        </c:marker>
      </c:pivotFmt>
      <c:pivotFmt>
        <c:idx val="151"/>
        <c:marker>
          <c:symbol val="none"/>
        </c:marker>
      </c:pivotFmt>
      <c:pivotFmt>
        <c:idx val="152"/>
        <c:marker>
          <c:symbol val="none"/>
        </c:marker>
      </c:pivotFmt>
      <c:pivotFmt>
        <c:idx val="153"/>
        <c:marker>
          <c:symbol val="none"/>
        </c:marker>
      </c:pivotFmt>
      <c:pivotFmt>
        <c:idx val="154"/>
        <c:marker>
          <c:symbol val="none"/>
        </c:marker>
      </c:pivotFmt>
      <c:pivotFmt>
        <c:idx val="155"/>
        <c:spPr>
          <a:solidFill>
            <a:schemeClr val="accent2"/>
          </a:solidFill>
        </c:spPr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56"/>
        <c:marker>
          <c:symbol val="none"/>
        </c:marker>
      </c:pivotFmt>
      <c:pivotFmt>
        <c:idx val="157"/>
        <c:marker>
          <c:symbol val="none"/>
        </c:marker>
      </c:pivotFmt>
      <c:pivotFmt>
        <c:idx val="158"/>
        <c:marker>
          <c:symbol val="none"/>
        </c:marker>
      </c:pivotFmt>
      <c:pivotFmt>
        <c:idx val="159"/>
        <c:marker>
          <c:symbol val="none"/>
        </c:marker>
      </c:pivotFmt>
      <c:pivotFmt>
        <c:idx val="160"/>
        <c:marker>
          <c:symbol val="none"/>
        </c:marker>
      </c:pivotFmt>
      <c:pivotFmt>
        <c:idx val="161"/>
        <c:marker>
          <c:symbol val="none"/>
        </c:marker>
      </c:pivotFmt>
      <c:pivotFmt>
        <c:idx val="162"/>
        <c:marker>
          <c:symbol val="none"/>
        </c:marker>
      </c:pivotFmt>
      <c:pivotFmt>
        <c:idx val="163"/>
        <c:marker>
          <c:symbol val="none"/>
        </c:marker>
      </c:pivotFmt>
      <c:pivotFmt>
        <c:idx val="164"/>
        <c:marker>
          <c:symbol val="none"/>
        </c:marker>
      </c:pivotFmt>
      <c:pivotFmt>
        <c:idx val="165"/>
        <c:marker>
          <c:symbol val="none"/>
        </c:marker>
      </c:pivotFmt>
      <c:pivotFmt>
        <c:idx val="166"/>
        <c:marker>
          <c:symbol val="none"/>
        </c:marker>
      </c:pivotFmt>
      <c:pivotFmt>
        <c:idx val="167"/>
        <c:marker>
          <c:symbol val="none"/>
        </c:marker>
      </c:pivotFmt>
      <c:pivotFmt>
        <c:idx val="168"/>
        <c:marker>
          <c:symbol val="none"/>
        </c:marker>
      </c:pivotFmt>
      <c:pivotFmt>
        <c:idx val="169"/>
        <c:marker>
          <c:symbol val="none"/>
        </c:marker>
      </c:pivotFmt>
      <c:pivotFmt>
        <c:idx val="170"/>
        <c:marker>
          <c:symbol val="none"/>
        </c:marker>
      </c:pivotFmt>
      <c:pivotFmt>
        <c:idx val="171"/>
        <c:marker>
          <c:symbol val="none"/>
        </c:marker>
      </c:pivotFmt>
      <c:pivotFmt>
        <c:idx val="172"/>
        <c:marker>
          <c:symbol val="none"/>
        </c:marker>
      </c:pivotFmt>
      <c:pivotFmt>
        <c:idx val="173"/>
        <c:marker>
          <c:symbol val="none"/>
        </c:marker>
      </c:pivotFmt>
      <c:pivotFmt>
        <c:idx val="174"/>
        <c:marker>
          <c:symbol val="none"/>
        </c:marker>
      </c:pivotFmt>
      <c:pivotFmt>
        <c:idx val="175"/>
        <c:marker>
          <c:symbol val="none"/>
        </c:marker>
      </c:pivotFmt>
      <c:pivotFmt>
        <c:idx val="176"/>
        <c:marker>
          <c:symbol val="none"/>
        </c:marker>
      </c:pivotFmt>
      <c:pivotFmt>
        <c:idx val="177"/>
        <c:spPr>
          <a:solidFill>
            <a:schemeClr val="accent3">
              <a:lumMod val="75000"/>
            </a:schemeClr>
          </a:solidFill>
        </c:spPr>
        <c:marker>
          <c:symbol val="none"/>
        </c:marker>
        <c:dLbl>
          <c:idx val="0"/>
          <c:delete val="1"/>
        </c:dLbl>
      </c:pivotFmt>
      <c:pivotFmt>
        <c:idx val="178"/>
        <c:marker>
          <c:symbol val="none"/>
        </c:marker>
      </c:pivotFmt>
      <c:pivotFmt>
        <c:idx val="179"/>
        <c:marker>
          <c:symbol val="none"/>
        </c:marker>
      </c:pivotFmt>
      <c:pivotFmt>
        <c:idx val="180"/>
        <c:marker>
          <c:symbol val="none"/>
        </c:marker>
      </c:pivotFmt>
      <c:pivotFmt>
        <c:idx val="181"/>
        <c:marker>
          <c:symbol val="none"/>
        </c:marker>
      </c:pivotFmt>
      <c:pivotFmt>
        <c:idx val="182"/>
        <c:marker>
          <c:symbol val="none"/>
        </c:marker>
      </c:pivotFmt>
      <c:pivotFmt>
        <c:idx val="183"/>
        <c:marker>
          <c:symbol val="none"/>
        </c:marker>
      </c:pivotFmt>
      <c:pivotFmt>
        <c:idx val="184"/>
        <c:marker>
          <c:symbol val="none"/>
        </c:marker>
      </c:pivotFmt>
      <c:pivotFmt>
        <c:idx val="185"/>
        <c:marker>
          <c:symbol val="none"/>
        </c:marker>
      </c:pivotFmt>
      <c:pivotFmt>
        <c:idx val="186"/>
        <c:marker>
          <c:symbol val="none"/>
        </c:marker>
      </c:pivotFmt>
      <c:pivotFmt>
        <c:idx val="187"/>
        <c:marker>
          <c:symbol val="none"/>
        </c:marker>
      </c:pivotFmt>
      <c:pivotFmt>
        <c:idx val="188"/>
        <c:marker>
          <c:symbol val="none"/>
        </c:marker>
      </c:pivotFmt>
      <c:pivotFmt>
        <c:idx val="189"/>
        <c:marker>
          <c:symbol val="none"/>
        </c:marker>
      </c:pivotFmt>
      <c:pivotFmt>
        <c:idx val="190"/>
        <c:marker>
          <c:symbol val="none"/>
        </c:marker>
      </c:pivotFmt>
      <c:pivotFmt>
        <c:idx val="191"/>
        <c:marker>
          <c:symbol val="none"/>
        </c:marker>
      </c:pivotFmt>
      <c:pivotFmt>
        <c:idx val="192"/>
        <c:marker>
          <c:symbol val="none"/>
        </c:marker>
      </c:pivotFmt>
      <c:pivotFmt>
        <c:idx val="193"/>
        <c:marker>
          <c:symbol val="none"/>
        </c:marker>
      </c:pivotFmt>
      <c:pivotFmt>
        <c:idx val="194"/>
        <c:marker>
          <c:symbol val="none"/>
        </c:marker>
      </c:pivotFmt>
      <c:pivotFmt>
        <c:idx val="195"/>
        <c:marker>
          <c:symbol val="none"/>
        </c:marker>
      </c:pivotFmt>
      <c:pivotFmt>
        <c:idx val="196"/>
        <c:marker>
          <c:symbol val="none"/>
        </c:marker>
      </c:pivotFmt>
      <c:pivotFmt>
        <c:idx val="197"/>
        <c:marker>
          <c:symbol val="none"/>
        </c:marker>
      </c:pivotFmt>
      <c:pivotFmt>
        <c:idx val="198"/>
        <c:marker>
          <c:symbol val="none"/>
        </c:marker>
      </c:pivotFmt>
      <c:pivotFmt>
        <c:idx val="199"/>
        <c:marker>
          <c:symbol val="none"/>
        </c:marker>
      </c:pivotFmt>
      <c:pivotFmt>
        <c:idx val="200"/>
        <c:marker>
          <c:symbol val="none"/>
        </c:marker>
      </c:pivotFmt>
      <c:pivotFmt>
        <c:idx val="201"/>
        <c:dLbl>
          <c:idx val="0"/>
          <c:dLblPos val="inBase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02"/>
        <c:dLbl>
          <c:idx val="0"/>
          <c:dLblPos val="inBase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03"/>
        <c:spPr>
          <a:solidFill>
            <a:schemeClr val="accent2"/>
          </a:solidFill>
        </c:spPr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04"/>
        <c:spPr>
          <a:solidFill>
            <a:schemeClr val="accent3">
              <a:lumMod val="75000"/>
            </a:schemeClr>
          </a:solidFill>
        </c:spPr>
        <c:marker>
          <c:symbol val="none"/>
        </c:marker>
        <c:dLbl>
          <c:idx val="0"/>
          <c:delete val="1"/>
        </c:dLbl>
      </c:pivotFmt>
      <c:pivotFmt>
        <c:idx val="205"/>
        <c:dLbl>
          <c:idx val="0"/>
          <c:dLblPos val="inBase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06"/>
        <c:dLbl>
          <c:idx val="0"/>
          <c:dLblPos val="inBase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07"/>
        <c:spPr>
          <a:solidFill>
            <a:schemeClr val="accent2"/>
          </a:solidFill>
        </c:spPr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08"/>
        <c:spPr>
          <a:solidFill>
            <a:schemeClr val="accent3">
              <a:lumMod val="75000"/>
            </a:schemeClr>
          </a:solidFill>
        </c:spPr>
        <c:marker>
          <c:symbol val="none"/>
        </c:marker>
        <c:dLbl>
          <c:idx val="0"/>
          <c:delete val="1"/>
        </c:dLbl>
      </c:pivotFmt>
      <c:pivotFmt>
        <c:idx val="209"/>
        <c:dLbl>
          <c:idx val="0"/>
          <c:dLblPos val="inBase"/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10"/>
        <c:dLbl>
          <c:idx val="0"/>
          <c:dLblPos val="inBase"/>
          <c:showLegendKey val="0"/>
          <c:showVal val="1"/>
          <c:showCatName val="0"/>
          <c:showSerName val="0"/>
          <c:showPercent val="0"/>
          <c:showBubbleSize val="0"/>
        </c:dLbl>
      </c:pivotFmt>
    </c:pivotFmts>
    <c:plotArea>
      <c:layout>
        <c:manualLayout>
          <c:layoutTarget val="inner"/>
          <c:xMode val="edge"/>
          <c:yMode val="edge"/>
          <c:x val="0.1115906502253256"/>
          <c:y val="0.24981906277956886"/>
          <c:w val="0.85381815480612089"/>
          <c:h val="0.596126028543398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'2020年数据'!$B$361:$B$362</c:f>
              <c:strCache>
                <c:ptCount val="1"/>
                <c:pt idx="0">
                  <c:v>杨丽华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txPr>
              <a:bodyPr/>
              <a:lstStyle/>
              <a:p>
                <a:pPr>
                  <a:defRPr/>
                </a:pPr>
                <a:endParaRPr lang="zh-C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'2020年数据'!$A$363:$A$365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'2020年数据'!$B$363:$B$365</c:f>
              <c:numCache>
                <c:formatCode>General</c:formatCode>
                <c:ptCount val="2"/>
                <c:pt idx="0">
                  <c:v>58</c:v>
                </c:pt>
                <c:pt idx="1">
                  <c:v>78</c:v>
                </c:pt>
              </c:numCache>
            </c:numRef>
          </c:val>
        </c:ser>
        <c:ser>
          <c:idx val="1"/>
          <c:order val="1"/>
          <c:tx>
            <c:strRef>
              <c:f>'2020年数据'!$C$361:$C$362</c:f>
              <c:strCache>
                <c:ptCount val="1"/>
                <c:pt idx="0">
                  <c:v>张蓉蓉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layout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/>
                </a:pPr>
                <a:endParaRPr lang="zh-CN"/>
              </a:p>
            </c:txPr>
            <c:dLblPos val="inBase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'2020年数据'!$A$363:$A$365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'2020年数据'!$C$363:$C$365</c:f>
              <c:numCache>
                <c:formatCode>General</c:formatCode>
                <c:ptCount val="2"/>
                <c:pt idx="0">
                  <c:v>195</c:v>
                </c:pt>
                <c:pt idx="1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5118080"/>
        <c:axId val="225119616"/>
      </c:barChart>
      <c:catAx>
        <c:axId val="225118080"/>
        <c:scaling>
          <c:orientation val="minMax"/>
        </c:scaling>
        <c:delete val="0"/>
        <c:axPos val="b"/>
        <c:majorTickMark val="out"/>
        <c:minorTickMark val="none"/>
        <c:tickLblPos val="nextTo"/>
        <c:crossAx val="225119616"/>
        <c:crosses val="autoZero"/>
        <c:auto val="1"/>
        <c:lblAlgn val="ctr"/>
        <c:lblOffset val="100"/>
        <c:noMultiLvlLbl val="0"/>
      </c:catAx>
      <c:valAx>
        <c:axId val="225119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511808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7611676874642819"/>
          <c:y val="0.10742638040123383"/>
          <c:w val="0.21785770964675927"/>
          <c:h val="8.3717191601049873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[集中报销汇报数据（202001）-HXL.xlsx]2020年数据!数据透视表9</c:name>
    <c:fmtId val="5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9.8345498783454985E-2"/>
          <c:y val="0.23304332861336313"/>
          <c:w val="0.87489051094890513"/>
          <c:h val="0.69490541928672567"/>
        </c:manualLayout>
      </c:layout>
      <c:lineChart>
        <c:grouping val="standard"/>
        <c:varyColors val="0"/>
        <c:ser>
          <c:idx val="0"/>
          <c:order val="0"/>
          <c:tx>
            <c:strRef>
              <c:f>'2020年数据'!$B$260:$B$261</c:f>
              <c:strCache>
                <c:ptCount val="1"/>
                <c:pt idx="0">
                  <c:v>黄晓林</c:v>
                </c:pt>
              </c:strCache>
            </c:strRef>
          </c:tx>
          <c:spPr>
            <a:ln w="31750"/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'2020年数据'!$A$262:$A$264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'2020年数据'!$B$262:$B$264</c:f>
              <c:numCache>
                <c:formatCode>0.00_ </c:formatCode>
                <c:ptCount val="2"/>
                <c:pt idx="0">
                  <c:v>16.974679012342435</c:v>
                </c:pt>
                <c:pt idx="1">
                  <c:v>3.5075000000651926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'2020年数据'!$C$260:$C$261</c:f>
              <c:strCache>
                <c:ptCount val="1"/>
                <c:pt idx="0">
                  <c:v>杨丽华</c:v>
                </c:pt>
              </c:strCache>
            </c:strRef>
          </c:tx>
          <c:spPr>
            <a:ln w="31750"/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'2020年数据'!$A$262:$A$264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'2020年数据'!$C$262:$C$264</c:f>
              <c:numCache>
                <c:formatCode>0.00_ </c:formatCode>
                <c:ptCount val="2"/>
                <c:pt idx="0">
                  <c:v>10.872065217396164</c:v>
                </c:pt>
                <c:pt idx="1">
                  <c:v>11.56496453900237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'2020年数据'!$D$260:$D$261</c:f>
              <c:strCache>
                <c:ptCount val="1"/>
                <c:pt idx="0">
                  <c:v>张蓉蓉</c:v>
                </c:pt>
              </c:strCache>
            </c:strRef>
          </c:tx>
          <c:spPr>
            <a:ln w="31750"/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'2020年数据'!$A$262:$A$264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'2020年数据'!$D$262:$D$264</c:f>
              <c:numCache>
                <c:formatCode>0.00_ </c:formatCode>
                <c:ptCount val="2"/>
                <c:pt idx="0">
                  <c:v>20.592134259262821</c:v>
                </c:pt>
                <c:pt idx="1">
                  <c:v>9.3108021223438868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252352"/>
        <c:axId val="55601024"/>
      </c:lineChart>
      <c:catAx>
        <c:axId val="41252352"/>
        <c:scaling>
          <c:orientation val="minMax"/>
        </c:scaling>
        <c:delete val="0"/>
        <c:axPos val="b"/>
        <c:majorTickMark val="out"/>
        <c:minorTickMark val="none"/>
        <c:tickLblPos val="nextTo"/>
        <c:crossAx val="55601024"/>
        <c:crosses val="autoZero"/>
        <c:auto val="1"/>
        <c:lblAlgn val="ctr"/>
        <c:lblOffset val="100"/>
        <c:noMultiLvlLbl val="0"/>
      </c:catAx>
      <c:valAx>
        <c:axId val="55601024"/>
        <c:scaling>
          <c:orientation val="minMax"/>
          <c:max val="24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crossAx val="41252352"/>
        <c:crosses val="autoZero"/>
        <c:crossBetween val="between"/>
        <c:majorUnit val="4"/>
      </c:valAx>
    </c:plotArea>
    <c:legend>
      <c:legendPos val="t"/>
      <c:layout>
        <c:manualLayout>
          <c:xMode val="edge"/>
          <c:yMode val="edge"/>
          <c:x val="0.26882431062364365"/>
          <c:y val="0.12793973232441921"/>
          <c:w val="0.472992700729927"/>
          <c:h val="4.6191358531078683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[集中报销汇报数据（202001）-HXL.xlsx]2020年数据!数据透视表10</c:name>
    <c:fmtId val="3"/>
  </c:pivotSource>
  <c:chart>
    <c:autoTitleDeleted val="0"/>
    <c:pivotFmts>
      <c:pivotFmt>
        <c:idx val="0"/>
        <c:marker>
          <c:symbol val="none"/>
        </c:marker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  <c:pivotFmt>
        <c:idx val="5"/>
      </c:pivotFmt>
      <c:pivotFmt>
        <c:idx val="6"/>
      </c:pivotFmt>
    </c:pivotFmts>
    <c:plotArea>
      <c:layout>
        <c:manualLayout>
          <c:layoutTarget val="inner"/>
          <c:xMode val="edge"/>
          <c:yMode val="edge"/>
          <c:x val="0.10485349874564058"/>
          <c:y val="0.21247223726445821"/>
          <c:w val="0.86661140758285904"/>
          <c:h val="0.72481765310150403"/>
        </c:manualLayout>
      </c:layout>
      <c:lineChart>
        <c:grouping val="standard"/>
        <c:varyColors val="0"/>
        <c:ser>
          <c:idx val="0"/>
          <c:order val="0"/>
          <c:tx>
            <c:strRef>
              <c:f>'2020年数据'!$B$289:$B$290</c:f>
              <c:strCache>
                <c:ptCount val="1"/>
                <c:pt idx="0">
                  <c:v>杨丽华</c:v>
                </c:pt>
              </c:strCache>
            </c:strRef>
          </c:tx>
          <c:spPr>
            <a:ln w="31750"/>
          </c:spPr>
          <c:cat>
            <c:strRef>
              <c:f>'2020年数据'!$A$291:$A$293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'2020年数据'!$B$291:$B$293</c:f>
              <c:numCache>
                <c:formatCode>0.00_ </c:formatCode>
                <c:ptCount val="2"/>
                <c:pt idx="0">
                  <c:v>7.2731082375374108</c:v>
                </c:pt>
                <c:pt idx="1">
                  <c:v>5.0673504273537011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'2020年数据'!$C$289:$C$290</c:f>
              <c:strCache>
                <c:ptCount val="1"/>
                <c:pt idx="0">
                  <c:v>张蓉蓉</c:v>
                </c:pt>
              </c:strCache>
            </c:strRef>
          </c:tx>
          <c:spPr>
            <a:ln w="31750"/>
          </c:spPr>
          <c:cat>
            <c:strRef>
              <c:f>'2020年数据'!$A$291:$A$293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'2020年数据'!$C$291:$C$293</c:f>
              <c:numCache>
                <c:formatCode>0.00_ </c:formatCode>
                <c:ptCount val="2"/>
                <c:pt idx="0">
                  <c:v>8.900289115644469</c:v>
                </c:pt>
                <c:pt idx="1">
                  <c:v>3.0123170731793634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748096"/>
        <c:axId val="55750016"/>
      </c:lineChart>
      <c:catAx>
        <c:axId val="55748096"/>
        <c:scaling>
          <c:orientation val="minMax"/>
        </c:scaling>
        <c:delete val="0"/>
        <c:axPos val="b"/>
        <c:majorTickMark val="out"/>
        <c:minorTickMark val="none"/>
        <c:tickLblPos val="nextTo"/>
        <c:crossAx val="55750016"/>
        <c:crosses val="autoZero"/>
        <c:auto val="1"/>
        <c:lblAlgn val="ctr"/>
        <c:lblOffset val="100"/>
        <c:noMultiLvlLbl val="0"/>
      </c:catAx>
      <c:valAx>
        <c:axId val="55750016"/>
        <c:scaling>
          <c:orientation val="minMax"/>
          <c:max val="24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crossAx val="55748096"/>
        <c:crosses val="autoZero"/>
        <c:crossBetween val="between"/>
        <c:majorUnit val="4"/>
      </c:valAx>
    </c:plotArea>
    <c:legend>
      <c:legendPos val="t"/>
      <c:layout>
        <c:manualLayout>
          <c:xMode val="edge"/>
          <c:yMode val="edge"/>
          <c:x val="0.33443722136410414"/>
          <c:y val="0.10343295995357303"/>
          <c:w val="0.34150197628458501"/>
          <c:h val="7.5535870516185474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346647964550993E-2"/>
          <c:y val="0.28789552347623215"/>
          <c:w val="0.93080854771696053"/>
          <c:h val="0.558049722951297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'2020年数据'!$AC$5</c:f>
              <c:strCache>
                <c:ptCount val="1"/>
                <c:pt idx="0">
                  <c:v>2020年2月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'2020年数据'!$AB$6:$AB$14</c:f>
              <c:strCache>
                <c:ptCount val="9"/>
                <c:pt idx="0">
                  <c:v>总部</c:v>
                </c:pt>
                <c:pt idx="1">
                  <c:v>北分</c:v>
                </c:pt>
                <c:pt idx="2">
                  <c:v>酒泉</c:v>
                </c:pt>
                <c:pt idx="3">
                  <c:v>白城</c:v>
                </c:pt>
                <c:pt idx="4">
                  <c:v>阜宁</c:v>
                </c:pt>
                <c:pt idx="5">
                  <c:v>锡林</c:v>
                </c:pt>
                <c:pt idx="6">
                  <c:v>萍乡</c:v>
                </c:pt>
                <c:pt idx="7">
                  <c:v>邯郸</c:v>
                </c:pt>
                <c:pt idx="8">
                  <c:v>瑞达</c:v>
                </c:pt>
              </c:strCache>
            </c:strRef>
          </c:cat>
          <c:val>
            <c:numRef>
              <c:f>'2020年数据'!$AC$6:$AC$14</c:f>
              <c:numCache>
                <c:formatCode>0.00_ </c:formatCode>
                <c:ptCount val="9"/>
                <c:pt idx="0">
                  <c:v>4.3669183614970262</c:v>
                </c:pt>
                <c:pt idx="2">
                  <c:v>5.6464832559971105</c:v>
                </c:pt>
                <c:pt idx="3">
                  <c:v>4.2296850977962581</c:v>
                </c:pt>
                <c:pt idx="4">
                  <c:v>3.6398986584669091</c:v>
                </c:pt>
                <c:pt idx="5">
                  <c:v>3.1677864907198447</c:v>
                </c:pt>
                <c:pt idx="6">
                  <c:v>1.8778443287046684</c:v>
                </c:pt>
                <c:pt idx="7">
                  <c:v>4.1724455599958077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515392"/>
        <c:axId val="33591680"/>
      </c:barChart>
      <c:lineChart>
        <c:grouping val="standard"/>
        <c:varyColors val="0"/>
        <c:ser>
          <c:idx val="1"/>
          <c:order val="1"/>
          <c:tx>
            <c:strRef>
              <c:f>'2020年数据'!$AD$5</c:f>
              <c:strCache>
                <c:ptCount val="1"/>
                <c:pt idx="0">
                  <c:v>2019各公司平均值</c:v>
                </c:pt>
              </c:strCache>
            </c:strRef>
          </c:tx>
          <c:spPr>
            <a:ln w="31750">
              <a:solidFill>
                <a:srgbClr val="FFC000"/>
              </a:solidFill>
            </a:ln>
          </c:spPr>
          <c:marker>
            <c:symbol val="none"/>
          </c:marker>
          <c:cat>
            <c:strRef>
              <c:f>'2020年数据'!$AB$6:$AB$14</c:f>
              <c:strCache>
                <c:ptCount val="9"/>
                <c:pt idx="0">
                  <c:v>总部</c:v>
                </c:pt>
                <c:pt idx="1">
                  <c:v>北分</c:v>
                </c:pt>
                <c:pt idx="2">
                  <c:v>酒泉</c:v>
                </c:pt>
                <c:pt idx="3">
                  <c:v>白城</c:v>
                </c:pt>
                <c:pt idx="4">
                  <c:v>阜宁</c:v>
                </c:pt>
                <c:pt idx="5">
                  <c:v>锡林</c:v>
                </c:pt>
                <c:pt idx="6">
                  <c:v>萍乡</c:v>
                </c:pt>
                <c:pt idx="7">
                  <c:v>邯郸</c:v>
                </c:pt>
                <c:pt idx="8">
                  <c:v>瑞达</c:v>
                </c:pt>
              </c:strCache>
            </c:strRef>
          </c:cat>
          <c:val>
            <c:numRef>
              <c:f>'2020年数据'!$AD$6:$AD$14</c:f>
              <c:numCache>
                <c:formatCode>0.00_ </c:formatCode>
                <c:ptCount val="9"/>
                <c:pt idx="0">
                  <c:v>3.9992539817938835</c:v>
                </c:pt>
                <c:pt idx="1">
                  <c:v>4.2521299813872524</c:v>
                </c:pt>
                <c:pt idx="2">
                  <c:v>4.6844393506737658</c:v>
                </c:pt>
                <c:pt idx="3">
                  <c:v>4.0745410259765542</c:v>
                </c:pt>
                <c:pt idx="4">
                  <c:v>5.2887958518398221</c:v>
                </c:pt>
                <c:pt idx="5">
                  <c:v>2.9902316082308595</c:v>
                </c:pt>
                <c:pt idx="6">
                  <c:v>4.1496952469069877</c:v>
                </c:pt>
                <c:pt idx="7">
                  <c:v>4.5051839632621524</c:v>
                </c:pt>
                <c:pt idx="8">
                  <c:v>4.271432202590856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'2020年数据'!$AE$5</c:f>
              <c:strCache>
                <c:ptCount val="1"/>
                <c:pt idx="0">
                  <c:v>标准</c:v>
                </c:pt>
              </c:strCache>
            </c:strRef>
          </c:tx>
          <c:spPr>
            <a:ln w="31750">
              <a:solidFill>
                <a:srgbClr val="C00000"/>
              </a:solidFill>
              <a:prstDash val="dash"/>
            </a:ln>
          </c:spPr>
          <c:marker>
            <c:symbol val="none"/>
          </c:marker>
          <c:cat>
            <c:strRef>
              <c:f>'2020年数据'!$AB$6:$AB$14</c:f>
              <c:strCache>
                <c:ptCount val="9"/>
                <c:pt idx="0">
                  <c:v>总部</c:v>
                </c:pt>
                <c:pt idx="1">
                  <c:v>北分</c:v>
                </c:pt>
                <c:pt idx="2">
                  <c:v>酒泉</c:v>
                </c:pt>
                <c:pt idx="3">
                  <c:v>白城</c:v>
                </c:pt>
                <c:pt idx="4">
                  <c:v>阜宁</c:v>
                </c:pt>
                <c:pt idx="5">
                  <c:v>锡林</c:v>
                </c:pt>
                <c:pt idx="6">
                  <c:v>萍乡</c:v>
                </c:pt>
                <c:pt idx="7">
                  <c:v>邯郸</c:v>
                </c:pt>
                <c:pt idx="8">
                  <c:v>瑞达</c:v>
                </c:pt>
              </c:strCache>
            </c:strRef>
          </c:cat>
          <c:val>
            <c:numRef>
              <c:f>'2020年数据'!$AE$6:$AE$14</c:f>
              <c:numCache>
                <c:formatCode>General</c:formatCode>
                <c:ptCount val="9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'2020年数据'!$AF$5</c:f>
              <c:strCache>
                <c:ptCount val="1"/>
                <c:pt idx="0">
                  <c:v>2019全公司平均值</c:v>
                </c:pt>
              </c:strCache>
            </c:strRef>
          </c:tx>
          <c:spPr>
            <a:ln w="31750">
              <a:solidFill>
                <a:schemeClr val="accent6"/>
              </a:solidFill>
            </a:ln>
          </c:spPr>
          <c:marker>
            <c:symbol val="none"/>
          </c:marker>
          <c:dLbls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50"/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'2020年数据'!$AB$6:$AB$14</c:f>
              <c:strCache>
                <c:ptCount val="9"/>
                <c:pt idx="0">
                  <c:v>总部</c:v>
                </c:pt>
                <c:pt idx="1">
                  <c:v>北分</c:v>
                </c:pt>
                <c:pt idx="2">
                  <c:v>酒泉</c:v>
                </c:pt>
                <c:pt idx="3">
                  <c:v>白城</c:v>
                </c:pt>
                <c:pt idx="4">
                  <c:v>阜宁</c:v>
                </c:pt>
                <c:pt idx="5">
                  <c:v>锡林</c:v>
                </c:pt>
                <c:pt idx="6">
                  <c:v>萍乡</c:v>
                </c:pt>
                <c:pt idx="7">
                  <c:v>邯郸</c:v>
                </c:pt>
                <c:pt idx="8">
                  <c:v>瑞达</c:v>
                </c:pt>
              </c:strCache>
            </c:strRef>
          </c:cat>
          <c:val>
            <c:numRef>
              <c:f>'2020年数据'!$AF$6:$AF$14</c:f>
              <c:numCache>
                <c:formatCode>0.00_ </c:formatCode>
                <c:ptCount val="9"/>
                <c:pt idx="0">
                  <c:v>3.6515162925920079</c:v>
                </c:pt>
                <c:pt idx="1">
                  <c:v>3.6515162925920079</c:v>
                </c:pt>
                <c:pt idx="2">
                  <c:v>3.6515162925920079</c:v>
                </c:pt>
                <c:pt idx="3">
                  <c:v>3.6515162925920079</c:v>
                </c:pt>
                <c:pt idx="4">
                  <c:v>3.6515162925920079</c:v>
                </c:pt>
                <c:pt idx="5">
                  <c:v>3.6515162925920079</c:v>
                </c:pt>
                <c:pt idx="6">
                  <c:v>3.6515162925920079</c:v>
                </c:pt>
                <c:pt idx="7">
                  <c:v>3.6515162925920079</c:v>
                </c:pt>
                <c:pt idx="8">
                  <c:v>3.6515162925920079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515392"/>
        <c:axId val="33591680"/>
      </c:lineChart>
      <c:catAx>
        <c:axId val="335153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zh-CN"/>
          </a:p>
        </c:txPr>
        <c:crossAx val="33591680"/>
        <c:crosses val="autoZero"/>
        <c:auto val="1"/>
        <c:lblAlgn val="ctr"/>
        <c:lblOffset val="100"/>
        <c:noMultiLvlLbl val="0"/>
      </c:catAx>
      <c:valAx>
        <c:axId val="33591680"/>
        <c:scaling>
          <c:orientation val="minMax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zh-CN"/>
          </a:p>
        </c:txPr>
        <c:crossAx val="335153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1528515796763351"/>
          <c:y val="0.15404030211040234"/>
          <c:w val="0.56989469433729689"/>
          <c:h val="8.1180307007078664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2004603270745001E-2"/>
          <c:y val="0.24622885680956547"/>
          <c:w val="0.9229526616865199"/>
          <c:h val="0.59971638961796436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'2020年数据'!$K$28</c:f>
              <c:strCache>
                <c:ptCount val="1"/>
                <c:pt idx="0">
                  <c:v>2020年1月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zh-CN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'2020年数据'!$I$29:$I$36</c:f>
              <c:strCache>
                <c:ptCount val="8"/>
                <c:pt idx="0">
                  <c:v>1-申请人</c:v>
                </c:pt>
                <c:pt idx="1">
                  <c:v>2-本地财务</c:v>
                </c:pt>
                <c:pt idx="2">
                  <c:v>3.3-部门经理审批</c:v>
                </c:pt>
                <c:pt idx="3">
                  <c:v>4-财务经理审批</c:v>
                </c:pt>
                <c:pt idx="4">
                  <c:v>5.1-主管高管审批</c:v>
                </c:pt>
                <c:pt idx="5">
                  <c:v>5.2-总经理审批</c:v>
                </c:pt>
                <c:pt idx="6">
                  <c:v>6-报销中心稽核</c:v>
                </c:pt>
                <c:pt idx="7">
                  <c:v>7-报销中心付款</c:v>
                </c:pt>
              </c:strCache>
            </c:strRef>
          </c:cat>
          <c:val>
            <c:numRef>
              <c:f>'2020年数据'!$K$29:$K$36</c:f>
              <c:numCache>
                <c:formatCode>0.00_ </c:formatCode>
                <c:ptCount val="8"/>
                <c:pt idx="0">
                  <c:v>9.6210327635327175</c:v>
                </c:pt>
                <c:pt idx="1">
                  <c:v>12.574561191628831</c:v>
                </c:pt>
                <c:pt idx="2">
                  <c:v>9.1383437618520666</c:v>
                </c:pt>
                <c:pt idx="3">
                  <c:v>8.2599822351384802</c:v>
                </c:pt>
                <c:pt idx="4">
                  <c:v>5.2242613168666141</c:v>
                </c:pt>
                <c:pt idx="5">
                  <c:v>10.108902439031759</c:v>
                </c:pt>
                <c:pt idx="6">
                  <c:v>16.885712770061218</c:v>
                </c:pt>
                <c:pt idx="7">
                  <c:v>9.2482233115430805</c:v>
                </c:pt>
              </c:numCache>
            </c:numRef>
          </c:val>
        </c:ser>
        <c:ser>
          <c:idx val="2"/>
          <c:order val="2"/>
          <c:tx>
            <c:strRef>
              <c:f>'2020年数据'!$L$28</c:f>
              <c:strCache>
                <c:ptCount val="1"/>
                <c:pt idx="0">
                  <c:v>2020年2月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zh-CN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'2020年数据'!$I$29:$I$36</c:f>
              <c:strCache>
                <c:ptCount val="8"/>
                <c:pt idx="0">
                  <c:v>1-申请人</c:v>
                </c:pt>
                <c:pt idx="1">
                  <c:v>2-本地财务</c:v>
                </c:pt>
                <c:pt idx="2">
                  <c:v>3.3-部门经理审批</c:v>
                </c:pt>
                <c:pt idx="3">
                  <c:v>4-财务经理审批</c:v>
                </c:pt>
                <c:pt idx="4">
                  <c:v>5.1-主管高管审批</c:v>
                </c:pt>
                <c:pt idx="5">
                  <c:v>5.2-总经理审批</c:v>
                </c:pt>
                <c:pt idx="6">
                  <c:v>6-报销中心稽核</c:v>
                </c:pt>
                <c:pt idx="7">
                  <c:v>7-报销中心付款</c:v>
                </c:pt>
              </c:strCache>
            </c:strRef>
          </c:cat>
          <c:val>
            <c:numRef>
              <c:f>'2020年数据'!$L$29:$L$36</c:f>
              <c:numCache>
                <c:formatCode>0.00_ </c:formatCode>
                <c:ptCount val="8"/>
                <c:pt idx="0">
                  <c:v>8.2083259456264024</c:v>
                </c:pt>
                <c:pt idx="1">
                  <c:v>17.707964631297251</c:v>
                </c:pt>
                <c:pt idx="2">
                  <c:v>15.329444444436222</c:v>
                </c:pt>
                <c:pt idx="3">
                  <c:v>16.324624624630324</c:v>
                </c:pt>
                <c:pt idx="4">
                  <c:v>10.304361598440568</c:v>
                </c:pt>
                <c:pt idx="5">
                  <c:v>8.6744150640969071</c:v>
                </c:pt>
                <c:pt idx="6">
                  <c:v>9.9241266986380303</c:v>
                </c:pt>
                <c:pt idx="7">
                  <c:v>4.3593137254953156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532224"/>
        <c:axId val="36971264"/>
      </c:barChart>
      <c:lineChart>
        <c:grouping val="standard"/>
        <c:varyColors val="0"/>
        <c:ser>
          <c:idx val="0"/>
          <c:order val="0"/>
          <c:tx>
            <c:strRef>
              <c:f>'2020年数据'!$J$28</c:f>
              <c:strCache>
                <c:ptCount val="1"/>
                <c:pt idx="0">
                  <c:v>2019年平均值</c:v>
                </c:pt>
              </c:strCache>
            </c:strRef>
          </c:tx>
          <c:spPr>
            <a:ln w="31750"/>
          </c:spPr>
          <c:marker>
            <c:symbol val="none"/>
          </c:marker>
          <c:cat>
            <c:strRef>
              <c:f>'2020年数据'!$I$29:$I$36</c:f>
              <c:strCache>
                <c:ptCount val="8"/>
                <c:pt idx="0">
                  <c:v>1-申请人</c:v>
                </c:pt>
                <c:pt idx="1">
                  <c:v>2-本地财务</c:v>
                </c:pt>
                <c:pt idx="2">
                  <c:v>3.3-部门经理审批</c:v>
                </c:pt>
                <c:pt idx="3">
                  <c:v>4-财务经理审批</c:v>
                </c:pt>
                <c:pt idx="4">
                  <c:v>5.1-主管高管审批</c:v>
                </c:pt>
                <c:pt idx="5">
                  <c:v>5.2-总经理审批</c:v>
                </c:pt>
                <c:pt idx="6">
                  <c:v>6-报销中心稽核</c:v>
                </c:pt>
                <c:pt idx="7">
                  <c:v>7-报销中心付款</c:v>
                </c:pt>
              </c:strCache>
            </c:strRef>
          </c:cat>
          <c:val>
            <c:numRef>
              <c:f>'2020年数据'!$J$29:$J$36</c:f>
              <c:numCache>
                <c:formatCode>General</c:formatCode>
                <c:ptCount val="8"/>
                <c:pt idx="0">
                  <c:v>16.390088082074303</c:v>
                </c:pt>
                <c:pt idx="1">
                  <c:v>17.779590110971704</c:v>
                </c:pt>
                <c:pt idx="2">
                  <c:v>11.602755708347694</c:v>
                </c:pt>
                <c:pt idx="3">
                  <c:v>18.758602864873456</c:v>
                </c:pt>
                <c:pt idx="4">
                  <c:v>9.7208375247975436</c:v>
                </c:pt>
                <c:pt idx="5">
                  <c:v>15.376398977959299</c:v>
                </c:pt>
                <c:pt idx="6">
                  <c:v>10.911576866862573</c:v>
                </c:pt>
                <c:pt idx="7">
                  <c:v>10.0738555130336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532224"/>
        <c:axId val="36971264"/>
      </c:lineChart>
      <c:catAx>
        <c:axId val="36532224"/>
        <c:scaling>
          <c:orientation val="minMax"/>
        </c:scaling>
        <c:delete val="0"/>
        <c:axPos val="b"/>
        <c:majorTickMark val="out"/>
        <c:minorTickMark val="none"/>
        <c:tickLblPos val="nextTo"/>
        <c:crossAx val="36971264"/>
        <c:crosses val="autoZero"/>
        <c:auto val="1"/>
        <c:lblAlgn val="ctr"/>
        <c:lblOffset val="100"/>
        <c:noMultiLvlLbl val="0"/>
      </c:catAx>
      <c:valAx>
        <c:axId val="36971264"/>
        <c:scaling>
          <c:orientation val="minMax"/>
          <c:max val="24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crossAx val="36532224"/>
        <c:crosses val="autoZero"/>
        <c:crossBetween val="between"/>
        <c:majorUnit val="6"/>
      </c:valAx>
    </c:plotArea>
    <c:legend>
      <c:legendPos val="t"/>
      <c:layout>
        <c:manualLayout>
          <c:xMode val="edge"/>
          <c:yMode val="edge"/>
          <c:x val="0.30032382722229661"/>
          <c:y val="9.0301901424448106E-2"/>
          <c:w val="0.44378590804049062"/>
          <c:h val="8.3717191601049873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[集中报销汇报数据（202001）-HXL.xlsx]2020年数据!数据透视表2</c:name>
    <c:fmtId val="9"/>
  </c:pivotSource>
  <c:chart>
    <c:title>
      <c:tx>
        <c:rich>
          <a:bodyPr/>
          <a:lstStyle/>
          <a:p>
            <a:pPr>
              <a:defRPr/>
            </a:pPr>
            <a:r>
              <a:rPr lang="zh-CN" altLang="en-US" dirty="0"/>
              <a:t>申请人节点审批耗时（小时）</a:t>
            </a:r>
          </a:p>
        </c:rich>
      </c:tx>
      <c:layout>
        <c:manualLayout>
          <c:xMode val="edge"/>
          <c:yMode val="edge"/>
          <c:x val="0.34248268264024639"/>
          <c:y val="0"/>
        </c:manualLayout>
      </c:layout>
      <c:overlay val="0"/>
    </c:title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  <c:pivotFmt>
        <c:idx val="28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6.1136663305814722E-2"/>
          <c:y val="0.24735744685300806"/>
          <c:w val="0.91511437551146446"/>
          <c:h val="0.631954025488282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'2020年数据'!$B$67:$B$68</c:f>
              <c:strCache>
                <c:ptCount val="1"/>
                <c:pt idx="0">
                  <c:v>总部</c:v>
                </c:pt>
              </c:strCache>
            </c:strRef>
          </c:tx>
          <c:invertIfNegative val="0"/>
          <c:cat>
            <c:strRef>
              <c:f>'2020年数据'!$A$69:$A$71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'2020年数据'!$B$69:$B$71</c:f>
              <c:numCache>
                <c:formatCode>0.00_ </c:formatCode>
                <c:ptCount val="2"/>
                <c:pt idx="0">
                  <c:v>9.4549518810144235</c:v>
                </c:pt>
                <c:pt idx="1">
                  <c:v>2.083888888877647</c:v>
                </c:pt>
              </c:numCache>
            </c:numRef>
          </c:val>
        </c:ser>
        <c:ser>
          <c:idx val="1"/>
          <c:order val="1"/>
          <c:tx>
            <c:strRef>
              <c:f>'2020年数据'!$C$67:$C$68</c:f>
              <c:strCache>
                <c:ptCount val="1"/>
                <c:pt idx="0">
                  <c:v>北分</c:v>
                </c:pt>
              </c:strCache>
            </c:strRef>
          </c:tx>
          <c:invertIfNegative val="0"/>
          <c:cat>
            <c:strRef>
              <c:f>'2020年数据'!$A$69:$A$71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'2020年数据'!$C$69:$C$71</c:f>
              <c:numCache>
                <c:formatCode>0.00_ </c:formatCode>
                <c:ptCount val="2"/>
                <c:pt idx="0">
                  <c:v>72</c:v>
                </c:pt>
              </c:numCache>
            </c:numRef>
          </c:val>
        </c:ser>
        <c:ser>
          <c:idx val="2"/>
          <c:order val="2"/>
          <c:tx>
            <c:strRef>
              <c:f>'2020年数据'!$D$67:$D$68</c:f>
              <c:strCache>
                <c:ptCount val="1"/>
                <c:pt idx="0">
                  <c:v>酒泉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'2020年数据'!$A$69:$A$71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'2020年数据'!$D$69:$D$71</c:f>
              <c:numCache>
                <c:formatCode>0.00_ </c:formatCode>
                <c:ptCount val="2"/>
                <c:pt idx="0">
                  <c:v>9.3831976744262402</c:v>
                </c:pt>
                <c:pt idx="1">
                  <c:v>25.44311274509699</c:v>
                </c:pt>
              </c:numCache>
            </c:numRef>
          </c:val>
        </c:ser>
        <c:ser>
          <c:idx val="3"/>
          <c:order val="3"/>
          <c:tx>
            <c:strRef>
              <c:f>'2020年数据'!$E$67:$E$68</c:f>
              <c:strCache>
                <c:ptCount val="1"/>
                <c:pt idx="0">
                  <c:v>白城</c:v>
                </c:pt>
              </c:strCache>
            </c:strRef>
          </c:tx>
          <c:invertIfNegative val="0"/>
          <c:cat>
            <c:strRef>
              <c:f>'2020年数据'!$A$69:$A$71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'2020年数据'!$E$69:$E$71</c:f>
              <c:numCache>
                <c:formatCode>0.00_ </c:formatCode>
                <c:ptCount val="2"/>
                <c:pt idx="0">
                  <c:v>1.069486111108563</c:v>
                </c:pt>
                <c:pt idx="1">
                  <c:v>4.6380740740569308</c:v>
                </c:pt>
              </c:numCache>
            </c:numRef>
          </c:val>
        </c:ser>
        <c:ser>
          <c:idx val="4"/>
          <c:order val="4"/>
          <c:tx>
            <c:strRef>
              <c:f>'2020年数据'!$F$67:$F$68</c:f>
              <c:strCache>
                <c:ptCount val="1"/>
                <c:pt idx="0">
                  <c:v>阜宁</c:v>
                </c:pt>
              </c:strCache>
            </c:strRef>
          </c:tx>
          <c:invertIfNegative val="0"/>
          <c:cat>
            <c:strRef>
              <c:f>'2020年数据'!$A$69:$A$71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'2020年数据'!$F$69:$F$71</c:f>
              <c:numCache>
                <c:formatCode>0.00_ </c:formatCode>
                <c:ptCount val="2"/>
                <c:pt idx="0">
                  <c:v>19.66675120772814</c:v>
                </c:pt>
                <c:pt idx="1">
                  <c:v>8.0738020833396149</c:v>
                </c:pt>
              </c:numCache>
            </c:numRef>
          </c:val>
        </c:ser>
        <c:ser>
          <c:idx val="5"/>
          <c:order val="5"/>
          <c:tx>
            <c:strRef>
              <c:f>'2020年数据'!$G$67:$G$68</c:f>
              <c:strCache>
                <c:ptCount val="1"/>
                <c:pt idx="0">
                  <c:v>锡林</c:v>
                </c:pt>
              </c:strCache>
            </c:strRef>
          </c:tx>
          <c:invertIfNegative val="0"/>
          <c:cat>
            <c:strRef>
              <c:f>'2020年数据'!$A$69:$A$71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'2020年数据'!$G$69:$G$71</c:f>
              <c:numCache>
                <c:formatCode>0.00_ </c:formatCode>
                <c:ptCount val="2"/>
                <c:pt idx="0">
                  <c:v>6.0505952380481176E-2</c:v>
                </c:pt>
                <c:pt idx="1">
                  <c:v>7.3458249158204785</c:v>
                </c:pt>
              </c:numCache>
            </c:numRef>
          </c:val>
        </c:ser>
        <c:ser>
          <c:idx val="6"/>
          <c:order val="6"/>
          <c:tx>
            <c:strRef>
              <c:f>'2020年数据'!$H$67:$H$68</c:f>
              <c:strCache>
                <c:ptCount val="1"/>
                <c:pt idx="0">
                  <c:v>萍乡</c:v>
                </c:pt>
              </c:strCache>
            </c:strRef>
          </c:tx>
          <c:invertIfNegative val="0"/>
          <c:cat>
            <c:strRef>
              <c:f>'2020年数据'!$A$69:$A$71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'2020年数据'!$H$69:$H$71</c:f>
              <c:numCache>
                <c:formatCode>0.00_ </c:formatCode>
                <c:ptCount val="2"/>
                <c:pt idx="0">
                  <c:v>2.7552160493893703</c:v>
                </c:pt>
                <c:pt idx="1">
                  <c:v>0.47166666669363622</c:v>
                </c:pt>
              </c:numCache>
            </c:numRef>
          </c:val>
        </c:ser>
        <c:ser>
          <c:idx val="7"/>
          <c:order val="7"/>
          <c:tx>
            <c:strRef>
              <c:f>'2020年数据'!$I$67:$I$68</c:f>
              <c:strCache>
                <c:ptCount val="1"/>
                <c:pt idx="0">
                  <c:v>邯郸</c:v>
                </c:pt>
              </c:strCache>
            </c:strRef>
          </c:tx>
          <c:invertIfNegative val="0"/>
          <c:cat>
            <c:strRef>
              <c:f>'2020年数据'!$A$69:$A$71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'2020年数据'!$I$69:$I$71</c:f>
              <c:numCache>
                <c:formatCode>0.00_ </c:formatCode>
                <c:ptCount val="2"/>
                <c:pt idx="0">
                  <c:v>6.0274735449680259</c:v>
                </c:pt>
                <c:pt idx="1">
                  <c:v>1.0670538720653646</c:v>
                </c:pt>
              </c:numCache>
            </c:numRef>
          </c:val>
        </c:ser>
        <c:ser>
          <c:idx val="8"/>
          <c:order val="8"/>
          <c:tx>
            <c:strRef>
              <c:f>'2020年数据'!$J$67:$J$68</c:f>
              <c:strCache>
                <c:ptCount val="1"/>
                <c:pt idx="0">
                  <c:v>瑞达</c:v>
                </c:pt>
              </c:strCache>
            </c:strRef>
          </c:tx>
          <c:invertIfNegative val="0"/>
          <c:cat>
            <c:strRef>
              <c:f>'2020年数据'!$A$69:$A$71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'2020年数据'!$J$69:$J$71</c:f>
              <c:numCache>
                <c:formatCode>0.00_ </c:formatCode>
                <c:ptCount val="2"/>
                <c:pt idx="0">
                  <c:v>2.116161615545438E-2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754368"/>
        <c:axId val="39772928"/>
      </c:barChart>
      <c:catAx>
        <c:axId val="39754368"/>
        <c:scaling>
          <c:orientation val="minMax"/>
        </c:scaling>
        <c:delete val="0"/>
        <c:axPos val="b"/>
        <c:majorTickMark val="out"/>
        <c:minorTickMark val="none"/>
        <c:tickLblPos val="nextTo"/>
        <c:crossAx val="39772928"/>
        <c:crosses val="autoZero"/>
        <c:auto val="1"/>
        <c:lblAlgn val="ctr"/>
        <c:lblOffset val="100"/>
        <c:noMultiLvlLbl val="0"/>
      </c:catAx>
      <c:valAx>
        <c:axId val="39772928"/>
        <c:scaling>
          <c:orientation val="minMax"/>
          <c:max val="30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crossAx val="39754368"/>
        <c:crosses val="autoZero"/>
        <c:crossBetween val="between"/>
        <c:majorUnit val="6"/>
        <c:minorUnit val="2"/>
      </c:valAx>
    </c:plotArea>
    <c:legend>
      <c:legendPos val="t"/>
      <c:layout>
        <c:manualLayout>
          <c:xMode val="edge"/>
          <c:yMode val="edge"/>
          <c:x val="0.2201301012330476"/>
          <c:y val="0.11963986573391473"/>
          <c:w val="0.50639973128138183"/>
          <c:h val="9.6057972833077251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[集中报销汇报数据（202001）-HXL.xlsx]2020年数据!数据透视表3</c:name>
    <c:fmtId val="6"/>
  </c:pivotSource>
  <c:chart>
    <c:title>
      <c:tx>
        <c:rich>
          <a:bodyPr/>
          <a:lstStyle/>
          <a:p>
            <a:pPr>
              <a:defRPr/>
            </a:pPr>
            <a:r>
              <a:rPr lang="zh-CN" altLang="en-US" dirty="0"/>
              <a:t>本地财务节点审批耗时（小时）</a:t>
            </a:r>
          </a:p>
        </c:rich>
      </c:tx>
      <c:layout>
        <c:manualLayout>
          <c:xMode val="edge"/>
          <c:yMode val="edge"/>
          <c:x val="0.32960999059267826"/>
          <c:y val="0"/>
        </c:manualLayout>
      </c:layout>
      <c:overlay val="0"/>
    </c:title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  <c:pivotFmt>
        <c:idx val="28"/>
        <c:marker>
          <c:symbol val="none"/>
        </c:marker>
      </c:pivotFmt>
      <c:pivotFmt>
        <c:idx val="29"/>
        <c:marker>
          <c:symbol val="none"/>
        </c:marker>
      </c:pivotFmt>
      <c:pivotFmt>
        <c:idx val="30"/>
        <c:marker>
          <c:symbol val="none"/>
        </c:marker>
      </c:pivotFmt>
      <c:pivotFmt>
        <c:idx val="31"/>
        <c:marker>
          <c:symbol val="none"/>
        </c:marker>
      </c:pivotFmt>
      <c:pivotFmt>
        <c:idx val="32"/>
        <c:marker>
          <c:symbol val="none"/>
        </c:marker>
      </c:pivotFmt>
      <c:pivotFmt>
        <c:idx val="33"/>
        <c:marker>
          <c:symbol val="none"/>
        </c:marker>
      </c:pivotFmt>
      <c:pivotFmt>
        <c:idx val="34"/>
        <c:marker>
          <c:symbol val="none"/>
        </c:marker>
      </c:pivotFmt>
      <c:pivotFmt>
        <c:idx val="35"/>
        <c:marker>
          <c:symbol val="none"/>
        </c:marker>
      </c:pivotFmt>
      <c:pivotFmt>
        <c:idx val="36"/>
        <c:marker>
          <c:symbol val="none"/>
        </c:marker>
      </c:pivotFmt>
      <c:pivotFmt>
        <c:idx val="37"/>
        <c:marker>
          <c:symbol val="none"/>
        </c:marker>
      </c:pivotFmt>
      <c:pivotFmt>
        <c:idx val="38"/>
        <c:marker>
          <c:symbol val="none"/>
        </c:marker>
      </c:pivotFmt>
      <c:pivotFmt>
        <c:idx val="39"/>
        <c:marker>
          <c:symbol val="none"/>
        </c:marker>
      </c:pivotFmt>
      <c:pivotFmt>
        <c:idx val="40"/>
        <c:marker>
          <c:symbol val="none"/>
        </c:marker>
      </c:pivotFmt>
      <c:pivotFmt>
        <c:idx val="41"/>
        <c:marker>
          <c:symbol val="none"/>
        </c:marker>
      </c:pivotFmt>
      <c:pivotFmt>
        <c:idx val="42"/>
        <c:marker>
          <c:symbol val="none"/>
        </c:marker>
      </c:pivotFmt>
      <c:pivotFmt>
        <c:idx val="43"/>
        <c:marker>
          <c:symbol val="none"/>
        </c:marker>
      </c:pivotFmt>
      <c:pivotFmt>
        <c:idx val="44"/>
        <c:marker>
          <c:symbol val="none"/>
        </c:marker>
      </c:pivotFmt>
      <c:pivotFmt>
        <c:idx val="45"/>
        <c:marker>
          <c:symbol val="none"/>
        </c:marker>
      </c:pivotFmt>
      <c:pivotFmt>
        <c:idx val="46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7.0866695022806056E-2"/>
          <c:y val="0.24319960004999389"/>
          <c:w val="0.86687498054838108"/>
          <c:h val="0.696049884962185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'2020年数据'!$B$98:$B$99</c:f>
              <c:strCache>
                <c:ptCount val="1"/>
                <c:pt idx="0">
                  <c:v>总部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zh-C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'2020年数据'!$A$100:$A$102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'2020年数据'!$B$100:$B$102</c:f>
              <c:numCache>
                <c:formatCode>0.00_ </c:formatCode>
                <c:ptCount val="2"/>
                <c:pt idx="0">
                  <c:v>12.402105399796405</c:v>
                </c:pt>
                <c:pt idx="1">
                  <c:v>27.988535353537142</c:v>
                </c:pt>
              </c:numCache>
            </c:numRef>
          </c:val>
        </c:ser>
        <c:ser>
          <c:idx val="1"/>
          <c:order val="1"/>
          <c:tx>
            <c:strRef>
              <c:f>'2020年数据'!$C$98:$C$99</c:f>
              <c:strCache>
                <c:ptCount val="1"/>
                <c:pt idx="0">
                  <c:v>北分</c:v>
                </c:pt>
              </c:strCache>
            </c:strRef>
          </c:tx>
          <c:invertIfNegative val="0"/>
          <c:cat>
            <c:strRef>
              <c:f>'2020年数据'!$A$100:$A$102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'2020年数据'!$C$100:$C$102</c:f>
              <c:numCache>
                <c:formatCode>0.00_ </c:formatCode>
                <c:ptCount val="2"/>
                <c:pt idx="0">
                  <c:v>16.744398148177424</c:v>
                </c:pt>
              </c:numCache>
            </c:numRef>
          </c:val>
        </c:ser>
        <c:ser>
          <c:idx val="2"/>
          <c:order val="2"/>
          <c:tx>
            <c:strRef>
              <c:f>'2020年数据'!$D$98:$D$99</c:f>
              <c:strCache>
                <c:ptCount val="1"/>
                <c:pt idx="0">
                  <c:v>酒泉</c:v>
                </c:pt>
              </c:strCache>
            </c:strRef>
          </c:tx>
          <c:invertIfNegative val="0"/>
          <c:cat>
            <c:strRef>
              <c:f>'2020年数据'!$A$100:$A$102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'2020年数据'!$D$100:$D$102</c:f>
              <c:numCache>
                <c:formatCode>0.00_ </c:formatCode>
                <c:ptCount val="2"/>
                <c:pt idx="0">
                  <c:v>13.715115384612448</c:v>
                </c:pt>
                <c:pt idx="1">
                  <c:v>19.370627777776679</c:v>
                </c:pt>
              </c:numCache>
            </c:numRef>
          </c:val>
        </c:ser>
        <c:ser>
          <c:idx val="3"/>
          <c:order val="3"/>
          <c:tx>
            <c:strRef>
              <c:f>'2020年数据'!$E$98:$E$99</c:f>
              <c:strCache>
                <c:ptCount val="1"/>
                <c:pt idx="0">
                  <c:v>白城</c:v>
                </c:pt>
              </c:strCache>
            </c:strRef>
          </c:tx>
          <c:invertIfNegative val="0"/>
          <c:cat>
            <c:strRef>
              <c:f>'2020年数据'!$A$100:$A$102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'2020年数据'!$E$100:$E$102</c:f>
              <c:numCache>
                <c:formatCode>0.00_ </c:formatCode>
                <c:ptCount val="2"/>
                <c:pt idx="0">
                  <c:v>9.2658125000016298</c:v>
                </c:pt>
                <c:pt idx="1">
                  <c:v>8.7752681992374004</c:v>
                </c:pt>
              </c:numCache>
            </c:numRef>
          </c:val>
        </c:ser>
        <c:ser>
          <c:idx val="4"/>
          <c:order val="4"/>
          <c:tx>
            <c:strRef>
              <c:f>'2020年数据'!$F$98:$F$99</c:f>
              <c:strCache>
                <c:ptCount val="1"/>
                <c:pt idx="0">
                  <c:v>阜宁</c:v>
                </c:pt>
              </c:strCache>
            </c:strRef>
          </c:tx>
          <c:invertIfNegative val="0"/>
          <c:cat>
            <c:strRef>
              <c:f>'2020年数据'!$A$100:$A$102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'2020年数据'!$F$100:$F$102</c:f>
              <c:numCache>
                <c:formatCode>0.00_ </c:formatCode>
                <c:ptCount val="2"/>
                <c:pt idx="0">
                  <c:v>18.9208545377438</c:v>
                </c:pt>
                <c:pt idx="1">
                  <c:v>11.43143981481553</c:v>
                </c:pt>
              </c:numCache>
            </c:numRef>
          </c:val>
        </c:ser>
        <c:ser>
          <c:idx val="5"/>
          <c:order val="5"/>
          <c:tx>
            <c:strRef>
              <c:f>'2020年数据'!$G$98:$G$99</c:f>
              <c:strCache>
                <c:ptCount val="1"/>
                <c:pt idx="0">
                  <c:v>锡林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zh-C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'2020年数据'!$A$100:$A$102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'2020年数据'!$G$100:$G$102</c:f>
              <c:numCache>
                <c:formatCode>0.00_ </c:formatCode>
                <c:ptCount val="2"/>
                <c:pt idx="0">
                  <c:v>9.3912529550849442</c:v>
                </c:pt>
                <c:pt idx="1">
                  <c:v>26.832504708109763</c:v>
                </c:pt>
              </c:numCache>
            </c:numRef>
          </c:val>
        </c:ser>
        <c:ser>
          <c:idx val="6"/>
          <c:order val="6"/>
          <c:tx>
            <c:strRef>
              <c:f>'2020年数据'!$H$98:$H$99</c:f>
              <c:strCache>
                <c:ptCount val="1"/>
                <c:pt idx="0">
                  <c:v>萍乡</c:v>
                </c:pt>
              </c:strCache>
            </c:strRef>
          </c:tx>
          <c:invertIfNegative val="0"/>
          <c:cat>
            <c:strRef>
              <c:f>'2020年数据'!$A$100:$A$102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'2020年数据'!$H$100:$H$102</c:f>
              <c:numCache>
                <c:formatCode>0.00_ </c:formatCode>
                <c:ptCount val="2"/>
                <c:pt idx="0">
                  <c:v>2.2421990740695037</c:v>
                </c:pt>
                <c:pt idx="1">
                  <c:v>4.9661111111054197</c:v>
                </c:pt>
              </c:numCache>
            </c:numRef>
          </c:val>
        </c:ser>
        <c:ser>
          <c:idx val="7"/>
          <c:order val="7"/>
          <c:tx>
            <c:strRef>
              <c:f>'2020年数据'!$I$98:$I$99</c:f>
              <c:strCache>
                <c:ptCount val="1"/>
                <c:pt idx="0">
                  <c:v>邯郸</c:v>
                </c:pt>
              </c:strCache>
            </c:strRef>
          </c:tx>
          <c:invertIfNegative val="0"/>
          <c:cat>
            <c:strRef>
              <c:f>'2020年数据'!$A$100:$A$102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'2020年数据'!$I$100:$I$102</c:f>
              <c:numCache>
                <c:formatCode>0.00_ </c:formatCode>
                <c:ptCount val="2"/>
                <c:pt idx="0">
                  <c:v>9.9510113960087221</c:v>
                </c:pt>
                <c:pt idx="1">
                  <c:v>11.749814814799365</c:v>
                </c:pt>
              </c:numCache>
            </c:numRef>
          </c:val>
        </c:ser>
        <c:ser>
          <c:idx val="8"/>
          <c:order val="8"/>
          <c:tx>
            <c:strRef>
              <c:f>'2020年数据'!$J$98:$J$99</c:f>
              <c:strCache>
                <c:ptCount val="1"/>
                <c:pt idx="0">
                  <c:v>瑞达</c:v>
                </c:pt>
              </c:strCache>
            </c:strRef>
          </c:tx>
          <c:invertIfNegative val="0"/>
          <c:cat>
            <c:strRef>
              <c:f>'2020年数据'!$A$100:$A$102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'2020年数据'!$J$100:$J$102</c:f>
              <c:numCache>
                <c:formatCode>0.00_ </c:formatCode>
                <c:ptCount val="2"/>
                <c:pt idx="0">
                  <c:v>9.380025839810747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264384"/>
        <c:axId val="35385728"/>
      </c:barChart>
      <c:catAx>
        <c:axId val="35264384"/>
        <c:scaling>
          <c:orientation val="minMax"/>
        </c:scaling>
        <c:delete val="0"/>
        <c:axPos val="b"/>
        <c:majorTickMark val="out"/>
        <c:minorTickMark val="none"/>
        <c:tickLblPos val="nextTo"/>
        <c:crossAx val="35385728"/>
        <c:crosses val="autoZero"/>
        <c:auto val="1"/>
        <c:lblAlgn val="ctr"/>
        <c:lblOffset val="100"/>
        <c:noMultiLvlLbl val="0"/>
      </c:catAx>
      <c:valAx>
        <c:axId val="35385728"/>
        <c:scaling>
          <c:orientation val="minMax"/>
          <c:max val="28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crossAx val="35264384"/>
        <c:crosses val="autoZero"/>
        <c:crossBetween val="between"/>
        <c:majorUnit val="4"/>
      </c:valAx>
    </c:plotArea>
    <c:legend>
      <c:legendPos val="t"/>
      <c:layout>
        <c:manualLayout>
          <c:xMode val="edge"/>
          <c:yMode val="edge"/>
          <c:x val="0.25030214930110506"/>
          <c:y val="9.307944076711526E-2"/>
          <c:w val="0.51573367731651643"/>
          <c:h val="9.6057972833077307E-2"/>
        </c:manualLayout>
      </c:layout>
      <c:overlay val="0"/>
      <c:txPr>
        <a:bodyPr/>
        <a:lstStyle/>
        <a:p>
          <a:pPr>
            <a:defRPr sz="1100"/>
          </a:pPr>
          <a:endParaRPr lang="zh-CN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[集中报销汇报数据（202001）-HXL.xlsx]5）输出表-汇总（工作时长）!数据透视表19</c:name>
    <c:fmtId val="7"/>
  </c:pivotSource>
  <c:chart>
    <c:autoTitleDeleted val="0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zh-CN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9.3644291263944288E-2"/>
          <c:y val="0.35354347892654758"/>
          <c:w val="0.8718459532289059"/>
          <c:h val="0.492781124115003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'5）输出表-汇总（工作时长）'!$F$163:$F$164</c:f>
              <c:strCache>
                <c:ptCount val="1"/>
                <c:pt idx="0">
                  <c:v>侯雪敏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zh-CN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'5）输出表-汇总（工作时长）'!$E$165:$E$166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'5）输出表-汇总（工作时长）'!$F$165:$F$166</c:f>
              <c:numCache>
                <c:formatCode>0.00</c:formatCode>
                <c:ptCount val="2"/>
                <c:pt idx="0">
                  <c:v>12.835031298913133</c:v>
                </c:pt>
                <c:pt idx="1">
                  <c:v>52.001220238085288</c:v>
                </c:pt>
              </c:numCache>
            </c:numRef>
          </c:val>
        </c:ser>
        <c:ser>
          <c:idx val="1"/>
          <c:order val="1"/>
          <c:tx>
            <c:strRef>
              <c:f>'5）输出表-汇总（工作时长）'!$G$163:$G$164</c:f>
              <c:strCache>
                <c:ptCount val="1"/>
                <c:pt idx="0">
                  <c:v>张丛丛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'5）输出表-汇总（工作时长）'!$E$165:$E$166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'5）输出表-汇总（工作时长）'!$G$165:$G$166</c:f>
              <c:numCache>
                <c:formatCode>0.00</c:formatCode>
                <c:ptCount val="2"/>
                <c:pt idx="0">
                  <c:v>8.4799277777771938</c:v>
                </c:pt>
                <c:pt idx="1">
                  <c:v>3.0864917695612855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982144"/>
        <c:axId val="37094912"/>
      </c:barChart>
      <c:catAx>
        <c:axId val="369821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zh-CN"/>
          </a:p>
        </c:txPr>
        <c:crossAx val="37094912"/>
        <c:crosses val="autoZero"/>
        <c:auto val="1"/>
        <c:lblAlgn val="ctr"/>
        <c:lblOffset val="100"/>
        <c:noMultiLvlLbl val="0"/>
      </c:catAx>
      <c:valAx>
        <c:axId val="37094912"/>
        <c:scaling>
          <c:orientation val="minMax"/>
          <c:max val="60"/>
          <c:min val="0"/>
        </c:scaling>
        <c:delete val="0"/>
        <c:axPos val="l"/>
        <c:majorGridlines/>
        <c:min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zh-CN"/>
          </a:p>
        </c:txPr>
        <c:crossAx val="36982144"/>
        <c:crosses val="autoZero"/>
        <c:crossBetween val="between"/>
        <c:majorUnit val="10"/>
        <c:minorUnit val="10"/>
      </c:valAx>
    </c:plotArea>
    <c:legend>
      <c:legendPos val="t"/>
      <c:layout>
        <c:manualLayout>
          <c:xMode val="edge"/>
          <c:yMode val="edge"/>
          <c:x val="0.27852405347654574"/>
          <c:y val="0.19163164588210993"/>
          <c:w val="0.37990107644715759"/>
          <c:h val="0.1084857418204666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[集中报销汇报数据（202001）-HXL.xlsx]2020年数据!数据透视表4</c:name>
    <c:fmtId val="6"/>
  </c:pivotSource>
  <c:chart>
    <c:title>
      <c:tx>
        <c:rich>
          <a:bodyPr/>
          <a:lstStyle/>
          <a:p>
            <a:pPr>
              <a:defRPr/>
            </a:pPr>
            <a:r>
              <a:rPr lang="zh-CN" altLang="en-US"/>
              <a:t>部门经理节点审批耗时（小时）</a:t>
            </a:r>
          </a:p>
        </c:rich>
      </c:tx>
      <c:layout>
        <c:manualLayout>
          <c:xMode val="edge"/>
          <c:yMode val="edge"/>
          <c:x val="0.32081943666366664"/>
          <c:y val="0"/>
        </c:manualLayout>
      </c:layout>
      <c:overlay val="0"/>
    </c:title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  <c:pivotFmt>
        <c:idx val="28"/>
        <c:marker>
          <c:symbol val="none"/>
        </c:marker>
      </c:pivotFmt>
      <c:pivotFmt>
        <c:idx val="29"/>
        <c:marker>
          <c:symbol val="none"/>
        </c:marker>
      </c:pivotFmt>
      <c:pivotFmt>
        <c:idx val="30"/>
        <c:marker>
          <c:symbol val="none"/>
        </c:marker>
      </c:pivotFmt>
      <c:pivotFmt>
        <c:idx val="31"/>
        <c:marker>
          <c:symbol val="none"/>
        </c:marker>
      </c:pivotFmt>
      <c:pivotFmt>
        <c:idx val="32"/>
        <c:marker>
          <c:symbol val="none"/>
        </c:marker>
      </c:pivotFmt>
      <c:pivotFmt>
        <c:idx val="33"/>
        <c:marker>
          <c:symbol val="none"/>
        </c:marker>
      </c:pivotFmt>
      <c:pivotFmt>
        <c:idx val="34"/>
        <c:marker>
          <c:symbol val="none"/>
        </c:marker>
      </c:pivotFmt>
      <c:pivotFmt>
        <c:idx val="35"/>
        <c:marker>
          <c:symbol val="none"/>
        </c:marker>
      </c:pivotFmt>
      <c:pivotFmt>
        <c:idx val="36"/>
        <c:marker>
          <c:symbol val="none"/>
        </c:marker>
      </c:pivotFmt>
      <c:pivotFmt>
        <c:idx val="37"/>
        <c:marker>
          <c:symbol val="none"/>
        </c:marker>
      </c:pivotFmt>
      <c:pivotFmt>
        <c:idx val="38"/>
        <c:marker>
          <c:symbol val="none"/>
        </c:marker>
      </c:pivotFmt>
      <c:pivotFmt>
        <c:idx val="39"/>
        <c:marker>
          <c:symbol val="none"/>
        </c:marker>
      </c:pivotFmt>
      <c:pivotFmt>
        <c:idx val="40"/>
        <c:marker>
          <c:symbol val="none"/>
        </c:marker>
      </c:pivotFmt>
      <c:pivotFmt>
        <c:idx val="41"/>
        <c:marker>
          <c:symbol val="none"/>
        </c:marker>
      </c:pivotFmt>
      <c:pivotFmt>
        <c:idx val="42"/>
        <c:marker>
          <c:symbol val="none"/>
        </c:marker>
      </c:pivotFmt>
      <c:pivotFmt>
        <c:idx val="43"/>
        <c:marker>
          <c:symbol val="none"/>
        </c:marker>
      </c:pivotFmt>
      <c:pivotFmt>
        <c:idx val="44"/>
        <c:marker>
          <c:symbol val="none"/>
        </c:marker>
      </c:pivotFmt>
      <c:pivotFmt>
        <c:idx val="45"/>
        <c:marker>
          <c:symbol val="none"/>
        </c:marker>
      </c:pivotFmt>
      <c:pivotFmt>
        <c:idx val="46"/>
        <c:marker>
          <c:symbol val="none"/>
        </c:marker>
      </c:pivotFmt>
      <c:pivotFmt>
        <c:idx val="47"/>
        <c:marker>
          <c:symbol val="none"/>
        </c:marker>
      </c:pivotFmt>
      <c:pivotFmt>
        <c:idx val="48"/>
        <c:marker>
          <c:symbol val="none"/>
        </c:marker>
      </c:pivotFmt>
      <c:pivotFmt>
        <c:idx val="49"/>
        <c:marker>
          <c:symbol val="none"/>
        </c:marker>
      </c:pivotFmt>
      <c:pivotFmt>
        <c:idx val="50"/>
        <c:marker>
          <c:symbol val="none"/>
        </c:marker>
      </c:pivotFmt>
      <c:pivotFmt>
        <c:idx val="51"/>
        <c:marker>
          <c:symbol val="none"/>
        </c:marker>
      </c:pivotFmt>
      <c:pivotFmt>
        <c:idx val="52"/>
        <c:marker>
          <c:symbol val="none"/>
        </c:marker>
      </c:pivotFmt>
      <c:pivotFmt>
        <c:idx val="53"/>
        <c:marker>
          <c:symbol val="none"/>
        </c:marker>
      </c:pivotFmt>
      <c:pivotFmt>
        <c:idx val="54"/>
        <c:marker>
          <c:symbol val="none"/>
        </c:marker>
      </c:pivotFmt>
      <c:pivotFmt>
        <c:idx val="55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5.7619099639573616E-2"/>
          <c:y val="0.24319960004999391"/>
          <c:w val="0.90420915957914094"/>
          <c:h val="0.674991248951525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'2020年数据'!$B$126:$B$127</c:f>
              <c:strCache>
                <c:ptCount val="1"/>
                <c:pt idx="0">
                  <c:v>总部</c:v>
                </c:pt>
              </c:strCache>
            </c:strRef>
          </c:tx>
          <c:invertIfNegative val="0"/>
          <c:cat>
            <c:strRef>
              <c:f>'2020年数据'!$A$128:$A$130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'2020年数据'!$B$128:$B$130</c:f>
              <c:numCache>
                <c:formatCode>0.00_ </c:formatCode>
                <c:ptCount val="2"/>
                <c:pt idx="0">
                  <c:v>3.2019517543881912</c:v>
                </c:pt>
                <c:pt idx="1">
                  <c:v>5.7113218390752145</c:v>
                </c:pt>
              </c:numCache>
            </c:numRef>
          </c:val>
        </c:ser>
        <c:ser>
          <c:idx val="1"/>
          <c:order val="1"/>
          <c:tx>
            <c:strRef>
              <c:f>'2020年数据'!$C$126:$C$127</c:f>
              <c:strCache>
                <c:ptCount val="1"/>
                <c:pt idx="0">
                  <c:v>北分</c:v>
                </c:pt>
              </c:strCache>
            </c:strRef>
          </c:tx>
          <c:invertIfNegative val="0"/>
          <c:cat>
            <c:strRef>
              <c:f>'2020年数据'!$A$128:$A$130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'2020年数据'!$C$128:$C$130</c:f>
              <c:numCache>
                <c:formatCode>0.00_ </c:formatCode>
                <c:ptCount val="2"/>
                <c:pt idx="0">
                  <c:v>4.4439814814832062</c:v>
                </c:pt>
              </c:numCache>
            </c:numRef>
          </c:val>
        </c:ser>
        <c:ser>
          <c:idx val="2"/>
          <c:order val="2"/>
          <c:tx>
            <c:strRef>
              <c:f>'2020年数据'!$D$126:$D$127</c:f>
              <c:strCache>
                <c:ptCount val="1"/>
                <c:pt idx="0">
                  <c:v>酒泉</c:v>
                </c:pt>
              </c:strCache>
            </c:strRef>
          </c:tx>
          <c:invertIfNegative val="0"/>
          <c:cat>
            <c:strRef>
              <c:f>'2020年数据'!$A$128:$A$130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'2020年数据'!$D$128:$D$130</c:f>
              <c:numCache>
                <c:formatCode>0.00_ </c:formatCode>
                <c:ptCount val="2"/>
                <c:pt idx="0">
                  <c:v>9.8521014492725953</c:v>
                </c:pt>
                <c:pt idx="1">
                  <c:v>20.260444444432505</c:v>
                </c:pt>
              </c:numCache>
            </c:numRef>
          </c:val>
        </c:ser>
        <c:ser>
          <c:idx val="3"/>
          <c:order val="3"/>
          <c:tx>
            <c:strRef>
              <c:f>'2020年数据'!$E$126:$E$127</c:f>
              <c:strCache>
                <c:ptCount val="1"/>
                <c:pt idx="0">
                  <c:v>白城</c:v>
                </c:pt>
              </c:strCache>
            </c:strRef>
          </c:tx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'2020年数据'!$A$128:$A$130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'2020年数据'!$E$128:$E$130</c:f>
              <c:numCache>
                <c:formatCode>0.00_ </c:formatCode>
                <c:ptCount val="2"/>
                <c:pt idx="0">
                  <c:v>14.37683574876333</c:v>
                </c:pt>
                <c:pt idx="1">
                  <c:v>29.265509259275859</c:v>
                </c:pt>
              </c:numCache>
            </c:numRef>
          </c:val>
        </c:ser>
        <c:ser>
          <c:idx val="4"/>
          <c:order val="4"/>
          <c:tx>
            <c:strRef>
              <c:f>'2020年数据'!$F$126:$F$127</c:f>
              <c:strCache>
                <c:ptCount val="1"/>
                <c:pt idx="0">
                  <c:v>阜宁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zh-C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'2020年数据'!$A$128:$A$130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'2020年数据'!$F$128:$F$130</c:f>
              <c:numCache>
                <c:formatCode>0.00_ </c:formatCode>
                <c:ptCount val="2"/>
                <c:pt idx="0">
                  <c:v>17.946134651605615</c:v>
                </c:pt>
                <c:pt idx="1">
                  <c:v>29.706111111089641</c:v>
                </c:pt>
              </c:numCache>
            </c:numRef>
          </c:val>
        </c:ser>
        <c:ser>
          <c:idx val="5"/>
          <c:order val="5"/>
          <c:tx>
            <c:strRef>
              <c:f>'2020年数据'!$G$126:$G$127</c:f>
              <c:strCache>
                <c:ptCount val="1"/>
                <c:pt idx="0">
                  <c:v>锡林</c:v>
                </c:pt>
              </c:strCache>
            </c:strRef>
          </c:tx>
          <c:invertIfNegative val="0"/>
          <c:cat>
            <c:strRef>
              <c:f>'2020年数据'!$A$128:$A$130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'2020年数据'!$G$128:$G$130</c:f>
              <c:numCache>
                <c:formatCode>0.00_ </c:formatCode>
                <c:ptCount val="2"/>
                <c:pt idx="0">
                  <c:v>1.2842397661021863</c:v>
                </c:pt>
                <c:pt idx="1">
                  <c:v>0.97017676764781668</c:v>
                </c:pt>
              </c:numCache>
            </c:numRef>
          </c:val>
        </c:ser>
        <c:ser>
          <c:idx val="6"/>
          <c:order val="6"/>
          <c:tx>
            <c:strRef>
              <c:f>'2020年数据'!$H$126:$H$127</c:f>
              <c:strCache>
                <c:ptCount val="1"/>
                <c:pt idx="0">
                  <c:v>萍乡</c:v>
                </c:pt>
              </c:strCache>
            </c:strRef>
          </c:tx>
          <c:invertIfNegative val="0"/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'2020年数据'!$A$128:$A$130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'2020年数据'!$H$128:$H$130</c:f>
              <c:numCache>
                <c:formatCode>0.00_ </c:formatCode>
                <c:ptCount val="2"/>
                <c:pt idx="0">
                  <c:v>32.81281045751701</c:v>
                </c:pt>
                <c:pt idx="1">
                  <c:v>16.737361111067003</c:v>
                </c:pt>
              </c:numCache>
            </c:numRef>
          </c:val>
        </c:ser>
        <c:ser>
          <c:idx val="7"/>
          <c:order val="7"/>
          <c:tx>
            <c:strRef>
              <c:f>'2020年数据'!$I$126:$I$127</c:f>
              <c:strCache>
                <c:ptCount val="1"/>
                <c:pt idx="0">
                  <c:v>邯郸</c:v>
                </c:pt>
              </c:strCache>
            </c:strRef>
          </c:tx>
          <c:invertIfNegative val="0"/>
          <c:cat>
            <c:strRef>
              <c:f>'2020年数据'!$A$128:$A$130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'2020年数据'!$I$128:$I$130</c:f>
              <c:numCache>
                <c:formatCode>0.00_ </c:formatCode>
                <c:ptCount val="2"/>
                <c:pt idx="0">
                  <c:v>3.9660243055550382</c:v>
                </c:pt>
                <c:pt idx="1">
                  <c:v>13.014265873030777</c:v>
                </c:pt>
              </c:numCache>
            </c:numRef>
          </c:val>
        </c:ser>
        <c:ser>
          <c:idx val="8"/>
          <c:order val="8"/>
          <c:tx>
            <c:strRef>
              <c:f>'2020年数据'!$J$126:$J$127</c:f>
              <c:strCache>
                <c:ptCount val="1"/>
                <c:pt idx="0">
                  <c:v>瑞达</c:v>
                </c:pt>
              </c:strCache>
            </c:strRef>
          </c:tx>
          <c:invertIfNegative val="0"/>
          <c:cat>
            <c:strRef>
              <c:f>'2020年数据'!$A$128:$A$130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'2020年数据'!$J$128:$J$130</c:f>
              <c:numCache>
                <c:formatCode>0.00_ </c:formatCode>
                <c:ptCount val="2"/>
                <c:pt idx="0">
                  <c:v>1.9693713450412218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961728"/>
        <c:axId val="39963264"/>
      </c:barChart>
      <c:catAx>
        <c:axId val="39961728"/>
        <c:scaling>
          <c:orientation val="minMax"/>
        </c:scaling>
        <c:delete val="0"/>
        <c:axPos val="b"/>
        <c:majorTickMark val="out"/>
        <c:minorTickMark val="none"/>
        <c:tickLblPos val="nextTo"/>
        <c:crossAx val="39963264"/>
        <c:crosses val="autoZero"/>
        <c:auto val="1"/>
        <c:lblAlgn val="ctr"/>
        <c:lblOffset val="100"/>
        <c:noMultiLvlLbl val="0"/>
      </c:catAx>
      <c:valAx>
        <c:axId val="39963264"/>
        <c:scaling>
          <c:orientation val="minMax"/>
          <c:max val="28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crossAx val="39961728"/>
        <c:crosses val="autoZero"/>
        <c:crossBetween val="between"/>
        <c:majorUnit val="4"/>
      </c:valAx>
    </c:plotArea>
    <c:legend>
      <c:legendPos val="t"/>
      <c:layout>
        <c:manualLayout>
          <c:xMode val="edge"/>
          <c:yMode val="edge"/>
          <c:x val="0.2125549643706694"/>
          <c:y val="0.10589979137223232"/>
          <c:w val="0.53256183798227485"/>
          <c:h val="9.6057972833077362E-2"/>
        </c:manualLayout>
      </c:layout>
      <c:overlay val="0"/>
      <c:txPr>
        <a:bodyPr/>
        <a:lstStyle/>
        <a:p>
          <a:pPr>
            <a:defRPr sz="1100"/>
          </a:pPr>
          <a:endParaRPr lang="zh-CN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[集中报销汇报数据（202001）-HXL.xlsx]2020年数据!数据透视表5</c:name>
    <c:fmtId val="6"/>
  </c:pivotSource>
  <c:chart>
    <c:title>
      <c:tx>
        <c:rich>
          <a:bodyPr/>
          <a:lstStyle/>
          <a:p>
            <a:pPr>
              <a:defRPr/>
            </a:pPr>
            <a:r>
              <a:rPr lang="zh-CN" altLang="en-US"/>
              <a:t>财务经理节点审批耗时（小时）</a:t>
            </a:r>
          </a:p>
        </c:rich>
      </c:tx>
      <c:layout>
        <c:manualLayout>
          <c:xMode val="edge"/>
          <c:yMode val="edge"/>
          <c:x val="0.32502426526477207"/>
          <c:y val="0"/>
        </c:manualLayout>
      </c:layout>
      <c:overlay val="0"/>
    </c:title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  <c:pivotFmt>
        <c:idx val="28"/>
        <c:marker>
          <c:symbol val="none"/>
        </c:marker>
      </c:pivotFmt>
      <c:pivotFmt>
        <c:idx val="29"/>
        <c:marker>
          <c:symbol val="none"/>
        </c:marker>
      </c:pivotFmt>
      <c:pivotFmt>
        <c:idx val="30"/>
        <c:marker>
          <c:symbol val="none"/>
        </c:marker>
      </c:pivotFmt>
      <c:pivotFmt>
        <c:idx val="31"/>
        <c:marker>
          <c:symbol val="none"/>
        </c:marker>
      </c:pivotFmt>
      <c:pivotFmt>
        <c:idx val="32"/>
        <c:marker>
          <c:symbol val="none"/>
        </c:marker>
      </c:pivotFmt>
      <c:pivotFmt>
        <c:idx val="33"/>
        <c:marker>
          <c:symbol val="none"/>
        </c:marker>
      </c:pivotFmt>
      <c:pivotFmt>
        <c:idx val="34"/>
        <c:marker>
          <c:symbol val="none"/>
        </c:marker>
      </c:pivotFmt>
      <c:pivotFmt>
        <c:idx val="35"/>
        <c:marker>
          <c:symbol val="none"/>
        </c:marker>
      </c:pivotFmt>
      <c:pivotFmt>
        <c:idx val="36"/>
        <c:marker>
          <c:symbol val="none"/>
        </c:marker>
      </c:pivotFmt>
      <c:pivotFmt>
        <c:idx val="37"/>
        <c:marker>
          <c:symbol val="none"/>
        </c:marker>
      </c:pivotFmt>
      <c:pivotFmt>
        <c:idx val="38"/>
        <c:marker>
          <c:symbol val="none"/>
        </c:marker>
      </c:pivotFmt>
      <c:pivotFmt>
        <c:idx val="39"/>
        <c:marker>
          <c:symbol val="none"/>
        </c:marker>
      </c:pivotFmt>
      <c:pivotFmt>
        <c:idx val="40"/>
        <c:marker>
          <c:symbol val="none"/>
        </c:marker>
      </c:pivotFmt>
      <c:pivotFmt>
        <c:idx val="41"/>
        <c:marker>
          <c:symbol val="none"/>
        </c:marker>
      </c:pivotFmt>
      <c:pivotFmt>
        <c:idx val="42"/>
        <c:marker>
          <c:symbol val="none"/>
        </c:marker>
      </c:pivotFmt>
      <c:pivotFmt>
        <c:idx val="43"/>
        <c:marker>
          <c:symbol val="none"/>
        </c:marker>
      </c:pivotFmt>
      <c:pivotFmt>
        <c:idx val="44"/>
        <c:marker>
          <c:symbol val="none"/>
        </c:marker>
      </c:pivotFmt>
      <c:pivotFmt>
        <c:idx val="45"/>
        <c:marker>
          <c:symbol val="none"/>
        </c:marker>
      </c:pivotFmt>
      <c:pivotFmt>
        <c:idx val="46"/>
        <c:marker>
          <c:symbol val="none"/>
        </c:marker>
      </c:pivotFmt>
      <c:pivotFmt>
        <c:idx val="47"/>
        <c:marker>
          <c:symbol val="none"/>
        </c:marker>
      </c:pivotFmt>
      <c:pivotFmt>
        <c:idx val="48"/>
        <c:marker>
          <c:symbol val="none"/>
        </c:marker>
      </c:pivotFmt>
      <c:pivotFmt>
        <c:idx val="49"/>
        <c:marker>
          <c:symbol val="none"/>
        </c:marker>
      </c:pivotFmt>
      <c:pivotFmt>
        <c:idx val="50"/>
        <c:marker>
          <c:symbol val="none"/>
        </c:marker>
      </c:pivotFmt>
      <c:pivotFmt>
        <c:idx val="51"/>
        <c:marker>
          <c:symbol val="none"/>
        </c:marker>
      </c:pivotFmt>
      <c:pivotFmt>
        <c:idx val="52"/>
        <c:marker>
          <c:symbol val="none"/>
        </c:marker>
      </c:pivotFmt>
      <c:pivotFmt>
        <c:idx val="53"/>
        <c:marker>
          <c:symbol val="none"/>
        </c:marker>
      </c:pivotFmt>
      <c:pivotFmt>
        <c:idx val="54"/>
        <c:marker>
          <c:symbol val="none"/>
        </c:marker>
      </c:pivotFmt>
      <c:pivotFmt>
        <c:idx val="55"/>
        <c:marker>
          <c:symbol val="none"/>
        </c:marker>
      </c:pivotFmt>
      <c:pivotFmt>
        <c:idx val="56"/>
        <c:marker>
          <c:symbol val="none"/>
        </c:marker>
      </c:pivotFmt>
      <c:pivotFmt>
        <c:idx val="57"/>
        <c:marker>
          <c:symbol val="none"/>
        </c:marker>
      </c:pivotFmt>
      <c:pivotFmt>
        <c:idx val="58"/>
        <c:marker>
          <c:symbol val="none"/>
        </c:marker>
      </c:pivotFmt>
      <c:pivotFmt>
        <c:idx val="59"/>
        <c:marker>
          <c:symbol val="none"/>
        </c:marker>
      </c:pivotFmt>
      <c:pivotFmt>
        <c:idx val="60"/>
        <c:marker>
          <c:symbol val="none"/>
        </c:marker>
      </c:pivotFmt>
      <c:pivotFmt>
        <c:idx val="61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7.0866695022806153E-2"/>
          <c:y val="0.24319960004999391"/>
          <c:w val="0.8837165928273919"/>
          <c:h val="0.660634771046719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'2020年数据'!$B$153:$B$154</c:f>
              <c:strCache>
                <c:ptCount val="1"/>
                <c:pt idx="0">
                  <c:v>北分</c:v>
                </c:pt>
              </c:strCache>
            </c:strRef>
          </c:tx>
          <c:invertIfNegative val="0"/>
          <c:cat>
            <c:strRef>
              <c:f>'2020年数据'!$A$155:$A$157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'2020年数据'!$B$155:$B$157</c:f>
              <c:numCache>
                <c:formatCode>0.00_ </c:formatCode>
                <c:ptCount val="2"/>
                <c:pt idx="0">
                  <c:v>4.4444444356486201E-3</c:v>
                </c:pt>
              </c:numCache>
            </c:numRef>
          </c:val>
        </c:ser>
        <c:ser>
          <c:idx val="1"/>
          <c:order val="1"/>
          <c:tx>
            <c:strRef>
              <c:f>'2020年数据'!$C$153:$C$154</c:f>
              <c:strCache>
                <c:ptCount val="1"/>
                <c:pt idx="0">
                  <c:v>酒泉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zh-C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'2020年数据'!$A$155:$A$157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'2020年数据'!$C$155:$C$157</c:f>
              <c:numCache>
                <c:formatCode>0.00_ </c:formatCode>
                <c:ptCount val="2"/>
                <c:pt idx="0">
                  <c:v>20.68064009662687</c:v>
                </c:pt>
                <c:pt idx="1">
                  <c:v>36.691819444438444</c:v>
                </c:pt>
              </c:numCache>
            </c:numRef>
          </c:val>
        </c:ser>
        <c:ser>
          <c:idx val="2"/>
          <c:order val="2"/>
          <c:tx>
            <c:strRef>
              <c:f>'2020年数据'!$D$153:$D$154</c:f>
              <c:strCache>
                <c:ptCount val="1"/>
                <c:pt idx="0">
                  <c:v>白城</c:v>
                </c:pt>
              </c:strCache>
            </c:strRef>
          </c:tx>
          <c:invertIfNegative val="0"/>
          <c:cat>
            <c:strRef>
              <c:f>'2020年数据'!$A$155:$A$157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'2020年数据'!$D$155:$D$157</c:f>
              <c:numCache>
                <c:formatCode>0.00_ </c:formatCode>
                <c:ptCount val="2"/>
                <c:pt idx="0">
                  <c:v>6.9311111110973318</c:v>
                </c:pt>
                <c:pt idx="1">
                  <c:v>8.853636363600593</c:v>
                </c:pt>
              </c:numCache>
            </c:numRef>
          </c:val>
        </c:ser>
        <c:ser>
          <c:idx val="3"/>
          <c:order val="3"/>
          <c:tx>
            <c:strRef>
              <c:f>'2020年数据'!$E$153:$E$154</c:f>
              <c:strCache>
                <c:ptCount val="1"/>
                <c:pt idx="0">
                  <c:v>阜宁</c:v>
                </c:pt>
              </c:strCache>
            </c:strRef>
          </c:tx>
          <c:invertIfNegative val="0"/>
          <c:cat>
            <c:strRef>
              <c:f>'2020年数据'!$A$155:$A$157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'2020年数据'!$E$155:$E$157</c:f>
              <c:numCache>
                <c:formatCode>0.00_ </c:formatCode>
                <c:ptCount val="2"/>
                <c:pt idx="0">
                  <c:v>2.8507721280625833</c:v>
                </c:pt>
                <c:pt idx="1">
                  <c:v>5.3807585470360486</c:v>
                </c:pt>
              </c:numCache>
            </c:numRef>
          </c:val>
        </c:ser>
        <c:ser>
          <c:idx val="4"/>
          <c:order val="4"/>
          <c:tx>
            <c:strRef>
              <c:f>'2020年数据'!$F$153:$F$154</c:f>
              <c:strCache>
                <c:ptCount val="1"/>
                <c:pt idx="0">
                  <c:v>锡林</c:v>
                </c:pt>
              </c:strCache>
            </c:strRef>
          </c:tx>
          <c:invertIfNegative val="0"/>
          <c:cat>
            <c:strRef>
              <c:f>'2020年数据'!$A$155:$A$157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'2020年数据'!$F$155:$F$157</c:f>
              <c:numCache>
                <c:formatCode>0.00_ </c:formatCode>
                <c:ptCount val="2"/>
                <c:pt idx="0">
                  <c:v>16.897280701724078</c:v>
                </c:pt>
                <c:pt idx="1">
                  <c:v>9.3915404040414039</c:v>
                </c:pt>
              </c:numCache>
            </c:numRef>
          </c:val>
        </c:ser>
        <c:ser>
          <c:idx val="5"/>
          <c:order val="5"/>
          <c:tx>
            <c:strRef>
              <c:f>'2020年数据'!$G$153:$G$154</c:f>
              <c:strCache>
                <c:ptCount val="1"/>
                <c:pt idx="0">
                  <c:v>萍乡</c:v>
                </c:pt>
              </c:strCache>
            </c:strRef>
          </c:tx>
          <c:invertIfNegative val="0"/>
          <c:cat>
            <c:strRef>
              <c:f>'2020年数据'!$A$155:$A$157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'2020年数据'!$G$155:$G$157</c:f>
              <c:numCache>
                <c:formatCode>0.00_ </c:formatCode>
                <c:ptCount val="2"/>
                <c:pt idx="0">
                  <c:v>10.567859477117</c:v>
                </c:pt>
                <c:pt idx="1">
                  <c:v>8.3659722222364508</c:v>
                </c:pt>
              </c:numCache>
            </c:numRef>
          </c:val>
        </c:ser>
        <c:ser>
          <c:idx val="6"/>
          <c:order val="6"/>
          <c:tx>
            <c:strRef>
              <c:f>'2020年数据'!$H$153:$H$154</c:f>
              <c:strCache>
                <c:ptCount val="1"/>
                <c:pt idx="0">
                  <c:v>邯郸</c:v>
                </c:pt>
              </c:strCache>
            </c:strRef>
          </c:tx>
          <c:invertIfNegative val="0"/>
          <c:cat>
            <c:strRef>
              <c:f>'2020年数据'!$A$155:$A$157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'2020年数据'!$H$155:$H$157</c:f>
              <c:numCache>
                <c:formatCode>0.00_ </c:formatCode>
                <c:ptCount val="2"/>
                <c:pt idx="0">
                  <c:v>3.6043518518446946</c:v>
                </c:pt>
                <c:pt idx="1">
                  <c:v>22.465288461550909</c:v>
                </c:pt>
              </c:numCache>
            </c:numRef>
          </c:val>
        </c:ser>
        <c:ser>
          <c:idx val="7"/>
          <c:order val="7"/>
          <c:tx>
            <c:strRef>
              <c:f>'2020年数据'!$I$153:$I$154</c:f>
              <c:strCache>
                <c:ptCount val="1"/>
                <c:pt idx="0">
                  <c:v>瑞达</c:v>
                </c:pt>
              </c:strCache>
            </c:strRef>
          </c:tx>
          <c:invertIfNegative val="0"/>
          <c:cat>
            <c:strRef>
              <c:f>'2020年数据'!$A$155:$A$157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'2020年数据'!$I$155:$I$157</c:f>
              <c:numCache>
                <c:formatCode>0.00_ </c:formatCode>
                <c:ptCount val="2"/>
                <c:pt idx="0">
                  <c:v>4.75809941521086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740160"/>
        <c:axId val="39742848"/>
      </c:barChart>
      <c:catAx>
        <c:axId val="39740160"/>
        <c:scaling>
          <c:orientation val="minMax"/>
        </c:scaling>
        <c:delete val="0"/>
        <c:axPos val="b"/>
        <c:majorTickMark val="out"/>
        <c:minorTickMark val="none"/>
        <c:tickLblPos val="nextTo"/>
        <c:crossAx val="39742848"/>
        <c:crosses val="autoZero"/>
        <c:auto val="1"/>
        <c:lblAlgn val="ctr"/>
        <c:lblOffset val="100"/>
        <c:noMultiLvlLbl val="0"/>
      </c:catAx>
      <c:valAx>
        <c:axId val="39742848"/>
        <c:scaling>
          <c:orientation val="minMax"/>
          <c:max val="28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crossAx val="39740160"/>
        <c:crosses val="autoZero"/>
        <c:crossBetween val="between"/>
        <c:majorUnit val="4"/>
      </c:valAx>
    </c:plotArea>
    <c:legend>
      <c:legendPos val="t"/>
      <c:layout>
        <c:manualLayout>
          <c:xMode val="edge"/>
          <c:yMode val="edge"/>
          <c:x val="0.21788859695062812"/>
          <c:y val="9.307944076711526E-2"/>
          <c:w val="0.54772704273271944"/>
          <c:h val="9.6057972833077404E-2"/>
        </c:manualLayout>
      </c:layout>
      <c:overlay val="0"/>
      <c:txPr>
        <a:bodyPr/>
        <a:lstStyle/>
        <a:p>
          <a:pPr>
            <a:defRPr sz="1100"/>
          </a:pPr>
          <a:endParaRPr lang="zh-CN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[集中报销汇报数据（202001）-HXL.xlsx]2020年数据!数据透视表7</c:name>
    <c:fmtId val="6"/>
  </c:pivotSource>
  <c:chart>
    <c:title>
      <c:tx>
        <c:rich>
          <a:bodyPr/>
          <a:lstStyle/>
          <a:p>
            <a:pPr>
              <a:defRPr/>
            </a:pPr>
            <a:r>
              <a:rPr lang="zh-CN" altLang="en-US" dirty="0"/>
              <a:t>总经理节点审批耗时（小时）</a:t>
            </a:r>
          </a:p>
        </c:rich>
      </c:tx>
      <c:layout>
        <c:manualLayout>
          <c:xMode val="edge"/>
          <c:yMode val="edge"/>
          <c:x val="0.36696206080817612"/>
          <c:y val="1.266940543901867E-2"/>
        </c:manualLayout>
      </c:layout>
      <c:overlay val="0"/>
    </c:title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  <c:pivotFmt>
        <c:idx val="28"/>
        <c:marker>
          <c:symbol val="none"/>
        </c:marker>
      </c:pivotFmt>
      <c:pivotFmt>
        <c:idx val="29"/>
        <c:marker>
          <c:symbol val="none"/>
        </c:marker>
      </c:pivotFmt>
      <c:pivotFmt>
        <c:idx val="30"/>
        <c:marker>
          <c:symbol val="none"/>
        </c:marker>
      </c:pivotFmt>
      <c:pivotFmt>
        <c:idx val="31"/>
        <c:marker>
          <c:symbol val="none"/>
        </c:marker>
      </c:pivotFmt>
      <c:pivotFmt>
        <c:idx val="32"/>
        <c:marker>
          <c:symbol val="none"/>
        </c:marker>
      </c:pivotFmt>
      <c:pivotFmt>
        <c:idx val="33"/>
        <c:marker>
          <c:symbol val="none"/>
        </c:marker>
      </c:pivotFmt>
      <c:pivotFmt>
        <c:idx val="34"/>
        <c:marker>
          <c:symbol val="none"/>
        </c:marker>
      </c:pivotFmt>
      <c:pivotFmt>
        <c:idx val="35"/>
        <c:marker>
          <c:symbol val="none"/>
        </c:marker>
      </c:pivotFmt>
      <c:pivotFmt>
        <c:idx val="36"/>
        <c:marker>
          <c:symbol val="none"/>
        </c:marker>
      </c:pivotFmt>
      <c:pivotFmt>
        <c:idx val="37"/>
        <c:marker>
          <c:symbol val="none"/>
        </c:marker>
      </c:pivotFmt>
      <c:pivotFmt>
        <c:idx val="38"/>
        <c:marker>
          <c:symbol val="none"/>
        </c:marker>
      </c:pivotFmt>
      <c:pivotFmt>
        <c:idx val="39"/>
        <c:marker>
          <c:symbol val="none"/>
        </c:marker>
      </c:pivotFmt>
      <c:pivotFmt>
        <c:idx val="40"/>
        <c:marker>
          <c:symbol val="none"/>
        </c:marker>
      </c:pivotFmt>
      <c:pivotFmt>
        <c:idx val="41"/>
        <c:marker>
          <c:symbol val="none"/>
        </c:marker>
      </c:pivotFmt>
      <c:pivotFmt>
        <c:idx val="42"/>
        <c:marker>
          <c:symbol val="none"/>
        </c:marker>
      </c:pivotFmt>
      <c:pivotFmt>
        <c:idx val="43"/>
        <c:marker>
          <c:symbol val="none"/>
        </c:marker>
      </c:pivotFmt>
      <c:pivotFmt>
        <c:idx val="44"/>
        <c:marker>
          <c:symbol val="none"/>
        </c:marker>
      </c:pivotFmt>
      <c:pivotFmt>
        <c:idx val="45"/>
        <c:marker>
          <c:symbol val="none"/>
        </c:marker>
      </c:pivotFmt>
      <c:pivotFmt>
        <c:idx val="46"/>
        <c:marker>
          <c:symbol val="none"/>
        </c:marker>
      </c:pivotFmt>
      <c:pivotFmt>
        <c:idx val="47"/>
        <c:marker>
          <c:symbol val="none"/>
        </c:marker>
      </c:pivotFmt>
      <c:pivotFmt>
        <c:idx val="48"/>
        <c:marker>
          <c:symbol val="none"/>
        </c:marker>
      </c:pivotFmt>
      <c:pivotFmt>
        <c:idx val="49"/>
        <c:marker>
          <c:symbol val="none"/>
        </c:marker>
      </c:pivotFmt>
      <c:pivotFmt>
        <c:idx val="50"/>
        <c:marker>
          <c:symbol val="none"/>
        </c:marker>
      </c:pivotFmt>
      <c:pivotFmt>
        <c:idx val="51"/>
        <c:marker>
          <c:symbol val="none"/>
        </c:marker>
      </c:pivotFmt>
      <c:pivotFmt>
        <c:idx val="52"/>
        <c:marker>
          <c:symbol val="none"/>
        </c:marker>
      </c:pivotFmt>
      <c:pivotFmt>
        <c:idx val="53"/>
        <c:marker>
          <c:symbol val="none"/>
        </c:marker>
      </c:pivotFmt>
      <c:pivotFmt>
        <c:idx val="54"/>
        <c:marker>
          <c:symbol val="none"/>
        </c:marker>
      </c:pivotFmt>
      <c:pivotFmt>
        <c:idx val="55"/>
        <c:marker>
          <c:symbol val="none"/>
        </c:marker>
      </c:pivotFmt>
      <c:pivotFmt>
        <c:idx val="56"/>
        <c:marker>
          <c:symbol val="none"/>
        </c:marker>
      </c:pivotFmt>
      <c:pivotFmt>
        <c:idx val="57"/>
        <c:marker>
          <c:symbol val="none"/>
        </c:marker>
      </c:pivotFmt>
      <c:pivotFmt>
        <c:idx val="58"/>
        <c:marker>
          <c:symbol val="none"/>
        </c:marker>
      </c:pivotFmt>
      <c:pivotFmt>
        <c:idx val="59"/>
        <c:marker>
          <c:symbol val="none"/>
        </c:marker>
      </c:pivotFmt>
      <c:pivotFmt>
        <c:idx val="60"/>
        <c:marker>
          <c:symbol val="none"/>
        </c:marker>
      </c:pivotFmt>
      <c:pivotFmt>
        <c:idx val="61"/>
        <c:marker>
          <c:symbol val="none"/>
        </c:marker>
      </c:pivotFmt>
      <c:pivotFmt>
        <c:idx val="62"/>
        <c:marker>
          <c:symbol val="none"/>
        </c:marker>
      </c:pivotFmt>
      <c:pivotFmt>
        <c:idx val="63"/>
        <c:marker>
          <c:symbol val="none"/>
        </c:marker>
      </c:pivotFmt>
      <c:pivotFmt>
        <c:idx val="64"/>
        <c:marker>
          <c:symbol val="none"/>
        </c:marker>
      </c:pivotFmt>
      <c:pivotFmt>
        <c:idx val="65"/>
        <c:marker>
          <c:symbol val="none"/>
        </c:marker>
      </c:pivotFmt>
      <c:pivotFmt>
        <c:idx val="66"/>
        <c:marker>
          <c:symbol val="none"/>
        </c:marker>
      </c:pivotFmt>
      <c:pivotFmt>
        <c:idx val="67"/>
        <c:marker>
          <c:symbol val="none"/>
        </c:marker>
      </c:pivotFmt>
      <c:pivotFmt>
        <c:idx val="68"/>
        <c:marker>
          <c:symbol val="none"/>
        </c:marker>
      </c:pivotFmt>
      <c:pivotFmt>
        <c:idx val="69"/>
        <c:marker>
          <c:symbol val="none"/>
        </c:marker>
      </c:pivotFmt>
      <c:pivotFmt>
        <c:idx val="70"/>
        <c:marker>
          <c:symbol val="none"/>
        </c:marker>
      </c:pivotFmt>
      <c:pivotFmt>
        <c:idx val="71"/>
        <c:marker>
          <c:symbol val="none"/>
        </c:marker>
      </c:pivotFmt>
      <c:pivotFmt>
        <c:idx val="72"/>
        <c:marker>
          <c:symbol val="none"/>
        </c:marker>
      </c:pivotFmt>
      <c:pivotFmt>
        <c:idx val="73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7.0866695022806264E-2"/>
          <c:y val="0.24319960004999391"/>
          <c:w val="0.89045698974646548"/>
          <c:h val="0.672810448691539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'2020年数据'!$B$209:$B$210</c:f>
              <c:strCache>
                <c:ptCount val="1"/>
                <c:pt idx="0">
                  <c:v>北分</c:v>
                </c:pt>
              </c:strCache>
            </c:strRef>
          </c:tx>
          <c:invertIfNegative val="0"/>
          <c:cat>
            <c:strRef>
              <c:f>'2020年数据'!$A$211:$A$213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'2020年数据'!$B$211:$B$213</c:f>
              <c:numCache>
                <c:formatCode>0.00_ </c:formatCode>
                <c:ptCount val="2"/>
                <c:pt idx="0">
                  <c:v>1.111111108912155E-2</c:v>
                </c:pt>
              </c:numCache>
            </c:numRef>
          </c:val>
        </c:ser>
        <c:ser>
          <c:idx val="1"/>
          <c:order val="1"/>
          <c:tx>
            <c:strRef>
              <c:f>'2020年数据'!$C$209:$C$210</c:f>
              <c:strCache>
                <c:ptCount val="1"/>
                <c:pt idx="0">
                  <c:v>酒泉</c:v>
                </c:pt>
              </c:strCache>
            </c:strRef>
          </c:tx>
          <c:invertIfNegative val="0"/>
          <c:cat>
            <c:strRef>
              <c:f>'2020年数据'!$A$211:$A$213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'2020年数据'!$C$211:$C$213</c:f>
              <c:numCache>
                <c:formatCode>0.00_ </c:formatCode>
                <c:ptCount val="2"/>
                <c:pt idx="0">
                  <c:v>12.464824561427935</c:v>
                </c:pt>
                <c:pt idx="1">
                  <c:v>11.493472222220589</c:v>
                </c:pt>
              </c:numCache>
            </c:numRef>
          </c:val>
        </c:ser>
        <c:ser>
          <c:idx val="2"/>
          <c:order val="2"/>
          <c:tx>
            <c:strRef>
              <c:f>'2020年数据'!$D$209:$D$210</c:f>
              <c:strCache>
                <c:ptCount val="1"/>
                <c:pt idx="0">
                  <c:v>白城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zh-C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'2020年数据'!$A$211:$A$213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'2020年数据'!$D$211:$D$213</c:f>
              <c:numCache>
                <c:formatCode>0.00_ </c:formatCode>
                <c:ptCount val="2"/>
                <c:pt idx="0">
                  <c:v>18.169269005869097</c:v>
                </c:pt>
                <c:pt idx="1">
                  <c:v>23.530787037030677</c:v>
                </c:pt>
              </c:numCache>
            </c:numRef>
          </c:val>
        </c:ser>
        <c:ser>
          <c:idx val="3"/>
          <c:order val="3"/>
          <c:tx>
            <c:strRef>
              <c:f>'2020年数据'!$E$209:$E$210</c:f>
              <c:strCache>
                <c:ptCount val="1"/>
                <c:pt idx="0">
                  <c:v>阜宁</c:v>
                </c:pt>
              </c:strCache>
            </c:strRef>
          </c:tx>
          <c:invertIfNegative val="0"/>
          <c:cat>
            <c:strRef>
              <c:f>'2020年数据'!$A$211:$A$213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'2020年数据'!$E$211:$E$213</c:f>
              <c:numCache>
                <c:formatCode>0.00_ </c:formatCode>
                <c:ptCount val="2"/>
                <c:pt idx="0">
                  <c:v>15.713286252366773</c:v>
                </c:pt>
                <c:pt idx="1">
                  <c:v>4.8931995884567083</c:v>
                </c:pt>
              </c:numCache>
            </c:numRef>
          </c:val>
        </c:ser>
        <c:ser>
          <c:idx val="4"/>
          <c:order val="4"/>
          <c:tx>
            <c:strRef>
              <c:f>'2020年数据'!$F$209:$F$210</c:f>
              <c:strCache>
                <c:ptCount val="1"/>
                <c:pt idx="0">
                  <c:v>锡林</c:v>
                </c:pt>
              </c:strCache>
            </c:strRef>
          </c:tx>
          <c:invertIfNegative val="0"/>
          <c:cat>
            <c:strRef>
              <c:f>'2020年数据'!$A$211:$A$213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'2020年数据'!$F$211:$F$213</c:f>
              <c:numCache>
                <c:formatCode>0.00_ </c:formatCode>
                <c:ptCount val="2"/>
                <c:pt idx="0">
                  <c:v>1.2961842105448198</c:v>
                </c:pt>
                <c:pt idx="1">
                  <c:v>7.0376515151477754</c:v>
                </c:pt>
              </c:numCache>
            </c:numRef>
          </c:val>
        </c:ser>
        <c:ser>
          <c:idx val="5"/>
          <c:order val="5"/>
          <c:tx>
            <c:strRef>
              <c:f>'2020年数据'!$G$209:$G$210</c:f>
              <c:strCache>
                <c:ptCount val="1"/>
                <c:pt idx="0">
                  <c:v>萍乡</c:v>
                </c:pt>
              </c:strCache>
            </c:strRef>
          </c:tx>
          <c:invertIfNegative val="0"/>
          <c:cat>
            <c:strRef>
              <c:f>'2020年数据'!$A$211:$A$213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'2020年数据'!$G$211:$G$213</c:f>
              <c:numCache>
                <c:formatCode>0.00_ </c:formatCode>
                <c:ptCount val="2"/>
                <c:pt idx="0">
                  <c:v>1.4945915032568498</c:v>
                </c:pt>
                <c:pt idx="1">
                  <c:v>2.7709027777891606</c:v>
                </c:pt>
              </c:numCache>
            </c:numRef>
          </c:val>
        </c:ser>
        <c:ser>
          <c:idx val="6"/>
          <c:order val="6"/>
          <c:tx>
            <c:strRef>
              <c:f>'2020年数据'!$H$209:$H$210</c:f>
              <c:strCache>
                <c:ptCount val="1"/>
                <c:pt idx="0">
                  <c:v>邯郸</c:v>
                </c:pt>
              </c:strCache>
            </c:strRef>
          </c:tx>
          <c:invertIfNegative val="0"/>
          <c:cat>
            <c:strRef>
              <c:f>'2020年数据'!$A$211:$A$213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'2020年数据'!$H$211:$H$213</c:f>
              <c:numCache>
                <c:formatCode>0.00_ </c:formatCode>
                <c:ptCount val="2"/>
                <c:pt idx="0">
                  <c:v>4.6139743589670754</c:v>
                </c:pt>
                <c:pt idx="1">
                  <c:v>5.9932971014539991</c:v>
                </c:pt>
              </c:numCache>
            </c:numRef>
          </c:val>
        </c:ser>
        <c:ser>
          <c:idx val="7"/>
          <c:order val="7"/>
          <c:tx>
            <c:strRef>
              <c:f>'2020年数据'!$I$209:$I$210</c:f>
              <c:strCache>
                <c:ptCount val="1"/>
                <c:pt idx="0">
                  <c:v>瑞达</c:v>
                </c:pt>
              </c:strCache>
            </c:strRef>
          </c:tx>
          <c:invertIfNegative val="0"/>
          <c:cat>
            <c:strRef>
              <c:f>'2020年数据'!$A$211:$A$213</c:f>
              <c:strCache>
                <c:ptCount val="2"/>
                <c:pt idx="0">
                  <c:v>2020年1月</c:v>
                </c:pt>
                <c:pt idx="1">
                  <c:v>2020年2月</c:v>
                </c:pt>
              </c:strCache>
            </c:strRef>
          </c:cat>
          <c:val>
            <c:numRef>
              <c:f>'2020年数据'!$I$211:$I$213</c:f>
              <c:numCache>
                <c:formatCode>0.00_ </c:formatCode>
                <c:ptCount val="2"/>
                <c:pt idx="0">
                  <c:v>2.2764705882085869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514688"/>
        <c:axId val="40516224"/>
      </c:barChart>
      <c:catAx>
        <c:axId val="40514688"/>
        <c:scaling>
          <c:orientation val="minMax"/>
        </c:scaling>
        <c:delete val="0"/>
        <c:axPos val="b"/>
        <c:majorTickMark val="out"/>
        <c:minorTickMark val="none"/>
        <c:tickLblPos val="nextTo"/>
        <c:crossAx val="40516224"/>
        <c:crosses val="autoZero"/>
        <c:auto val="1"/>
        <c:lblAlgn val="ctr"/>
        <c:lblOffset val="100"/>
        <c:noMultiLvlLbl val="0"/>
      </c:catAx>
      <c:valAx>
        <c:axId val="40516224"/>
        <c:scaling>
          <c:orientation val="minMax"/>
          <c:max val="28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crossAx val="40514688"/>
        <c:crosses val="autoZero"/>
        <c:crossBetween val="between"/>
        <c:majorUnit val="4"/>
      </c:valAx>
    </c:plotArea>
    <c:legend>
      <c:legendPos val="t"/>
      <c:layout>
        <c:manualLayout>
          <c:xMode val="edge"/>
          <c:yMode val="edge"/>
          <c:x val="0.25568484400589736"/>
          <c:y val="0.12311996106193002"/>
          <c:w val="0.52826285962573294"/>
          <c:h val="9.6057972833077529E-2"/>
        </c:manualLayout>
      </c:layout>
      <c:overlay val="0"/>
      <c:txPr>
        <a:bodyPr/>
        <a:lstStyle/>
        <a:p>
          <a:pPr>
            <a:defRPr sz="1100"/>
          </a:pPr>
          <a:endParaRPr lang="zh-CN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0.26465</cdr:x>
      <cdr:y>0.06597</cdr:y>
    </cdr:from>
    <cdr:to>
      <cdr:x>0.73131</cdr:x>
      <cdr:y>0.15972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95550" y="180975"/>
          <a:ext cx="440055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zh-CN" altLang="en-US" sz="1100"/>
        </a:p>
      </cdr:txBody>
    </cdr:sp>
  </cdr:relSizeAnchor>
  <cdr:relSizeAnchor xmlns:cdr="http://schemas.openxmlformats.org/drawingml/2006/chartDrawing">
    <cdr:from>
      <cdr:x>0.34435</cdr:x>
      <cdr:y>0.01877</cdr:y>
    </cdr:from>
    <cdr:to>
      <cdr:x>0.75611</cdr:x>
      <cdr:y>0.15071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942666" y="80410"/>
          <a:ext cx="4714446" cy="565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0" i="0" baseline="0" dirty="0"/>
            <a:t>2020</a:t>
          </a:r>
          <a:r>
            <a:rPr lang="zh-CN" altLang="en-US" sz="1800" b="0" i="0" baseline="0" dirty="0"/>
            <a:t>年</a:t>
          </a:r>
          <a:r>
            <a:rPr lang="en-US" altLang="zh-CN" sz="1800" b="0" i="0" baseline="0" dirty="0"/>
            <a:t>02</a:t>
          </a:r>
          <a:r>
            <a:rPr lang="zh-CN" altLang="en-US" sz="1800" b="0" i="0" baseline="0" dirty="0"/>
            <a:t>月全公司平均归档耗时（天）</a:t>
          </a:r>
          <a:endParaRPr lang="zh-CN" sz="1800" dirty="0"/>
        </a:p>
        <a:p xmlns:a="http://schemas.openxmlformats.org/drawingml/2006/main">
          <a:endParaRPr lang="zh-CN" altLang="en-US" sz="1800" dirty="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0.2974</cdr:x>
      <cdr:y>0.02533</cdr:y>
    </cdr:from>
    <cdr:to>
      <cdr:x>0.77861</cdr:x>
      <cdr:y>0.11436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19767" y="123649"/>
          <a:ext cx="2297209" cy="4344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zh-CN" altLang="en-US" sz="1800" dirty="0" smtClean="0"/>
            <a:t>财务稽核审批耗时</a:t>
          </a:r>
          <a:endParaRPr lang="zh-CN" altLang="en-US" sz="1800" dirty="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0.30523</cdr:x>
      <cdr:y>0.01653</cdr:y>
    </cdr:from>
    <cdr:to>
      <cdr:x>0.77446</cdr:x>
      <cdr:y>0.11416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94318" y="77928"/>
          <a:ext cx="2297209" cy="4602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zh-CN" altLang="en-US" sz="1800" dirty="0" smtClean="0"/>
            <a:t>财务付款审批</a:t>
          </a:r>
          <a:r>
            <a:rPr lang="zh-CN" altLang="en-US" sz="1800" dirty="0" smtClean="0"/>
            <a:t>耗时</a:t>
          </a:r>
          <a:endParaRPr lang="zh-CN" altLang="en-US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0.3091</cdr:x>
      <cdr:y>0.03673</cdr:y>
    </cdr:from>
    <cdr:to>
      <cdr:x>0.72614</cdr:x>
      <cdr:y>0.16468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43067" y="158328"/>
          <a:ext cx="4645428" cy="5515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0" i="0" baseline="0" dirty="0"/>
            <a:t>2020</a:t>
          </a:r>
          <a:r>
            <a:rPr lang="zh-CN" altLang="en-US" sz="1800" b="0" i="0" baseline="0" dirty="0">
              <a:ea typeface="宋体"/>
            </a:rPr>
            <a:t>年</a:t>
          </a:r>
          <a:r>
            <a:rPr lang="en-US" altLang="zh-CN" sz="1800" b="0" i="0" baseline="0" dirty="0">
              <a:ea typeface="宋体"/>
            </a:rPr>
            <a:t>02</a:t>
          </a:r>
          <a:r>
            <a:rPr lang="zh-CN" altLang="en-US" sz="1800" b="0" i="0" baseline="0" dirty="0">
              <a:ea typeface="宋体"/>
            </a:rPr>
            <a:t>月各公司平均归档耗时（天）</a:t>
          </a:r>
          <a:endParaRPr lang="zh-CN" sz="1800" dirty="0"/>
        </a:p>
        <a:p xmlns:a="http://schemas.openxmlformats.org/drawingml/2006/main">
          <a:endParaRPr lang="zh-CN" altLang="en-US" sz="18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0.33451</cdr:x>
      <cdr:y>0.00347</cdr:y>
    </cdr:from>
    <cdr:to>
      <cdr:x>0.82275</cdr:x>
      <cdr:y>0.13542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99719" y="15648"/>
          <a:ext cx="5108094" cy="5949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0" i="0" baseline="0" dirty="0"/>
            <a:t>2020</a:t>
          </a:r>
          <a:r>
            <a:rPr lang="zh-CN" altLang="en-US" sz="1800" b="0" i="0" baseline="0" dirty="0">
              <a:ea typeface="宋体"/>
            </a:rPr>
            <a:t>年</a:t>
          </a:r>
          <a:r>
            <a:rPr lang="en-US" altLang="zh-CN" sz="1800" b="0" i="0" baseline="0" dirty="0">
              <a:ea typeface="宋体"/>
            </a:rPr>
            <a:t>02</a:t>
          </a:r>
          <a:r>
            <a:rPr lang="zh-CN" altLang="en-US" sz="1800" b="0" i="0" baseline="0" dirty="0">
              <a:ea typeface="宋体"/>
            </a:rPr>
            <a:t>月全公司各节点审批耗时（小时）</a:t>
          </a:r>
          <a:endParaRPr lang="zh-CN" sz="1800" dirty="0"/>
        </a:p>
        <a:p xmlns:a="http://schemas.openxmlformats.org/drawingml/2006/main">
          <a:endParaRPr lang="zh-CN" altLang="en-US" sz="18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0.23227</cdr:x>
      <cdr:y>0.05825</cdr:y>
    </cdr:from>
    <cdr:to>
      <cdr:x>0.78845</cdr:x>
      <cdr:y>0.20461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4411" y="161856"/>
          <a:ext cx="3099460" cy="4067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zh-CN" altLang="en-US" sz="1600" dirty="0" smtClean="0"/>
            <a:t>本地财务节点耗时趋势（小时）</a:t>
          </a:r>
          <a:endParaRPr lang="zh-CN" altLang="en-US" sz="16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0.36405</cdr:x>
      <cdr:y>0.01312</cdr:y>
    </cdr:from>
    <cdr:to>
      <cdr:x>0.70281</cdr:x>
      <cdr:y>0.11024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981685" y="59375"/>
          <a:ext cx="3705102" cy="4393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zh-CN" altLang="en-US" sz="1800" dirty="0" smtClean="0"/>
            <a:t>财务稽核节点审批耗时（小时）</a:t>
          </a:r>
          <a:endParaRPr lang="zh-CN" altLang="en-US" sz="18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0.3824</cdr:x>
      <cdr:y>0.02391</cdr:y>
    </cdr:from>
    <cdr:to>
      <cdr:x>0.73375</cdr:x>
      <cdr:y>0.11927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032485" y="110175"/>
          <a:ext cx="3705102" cy="4393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zh-CN" altLang="en-US" sz="1800" dirty="0" smtClean="0"/>
            <a:t>财务付款节点</a:t>
          </a:r>
          <a:r>
            <a:rPr lang="zh-CN" altLang="en-US" sz="1800" dirty="0" smtClean="0"/>
            <a:t>审批耗时（小时）</a:t>
          </a:r>
          <a:endParaRPr lang="zh-CN" altLang="en-US" sz="18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0.33499</cdr:x>
      <cdr:y>0.01967</cdr:y>
    </cdr:from>
    <cdr:to>
      <cdr:x>0.71043</cdr:x>
      <cdr:y>0.12731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465551" y="86436"/>
          <a:ext cx="3884040" cy="4729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altLang="zh-CN" sz="1800" dirty="0"/>
            <a:t>2020</a:t>
          </a:r>
          <a:r>
            <a:rPr lang="zh-CN" altLang="en-US" sz="1800" dirty="0"/>
            <a:t>年</a:t>
          </a:r>
          <a:r>
            <a:rPr lang="en-US" altLang="zh-CN" sz="1800" dirty="0"/>
            <a:t>2</a:t>
          </a:r>
          <a:r>
            <a:rPr lang="zh-CN" altLang="en-US" sz="1800" dirty="0"/>
            <a:t>月各公司流程退回率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0.31327</cdr:x>
      <cdr:y>0.01736</cdr:y>
    </cdr:from>
    <cdr:to>
      <cdr:x>0.77331</cdr:x>
      <cdr:y>0.13194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632200" y="47625"/>
          <a:ext cx="239687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zh-CN" altLang="en-US" sz="1800"/>
            <a:t>财务稽核业务处理量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0.25943</cdr:x>
      <cdr:y>0.01389</cdr:y>
    </cdr:from>
    <cdr:to>
      <cdr:x>0.85293</cdr:x>
      <cdr:y>0.12847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47750" y="38100"/>
          <a:ext cx="239687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zh-CN" altLang="en-US" sz="1800" dirty="0"/>
            <a:t>财务付款业务处理量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25F64-8596-4B84-A576-67C63C12C901}" type="datetimeFigureOut">
              <a:rPr lang="zh-CN" altLang="en-US" smtClean="0"/>
              <a:pPr/>
              <a:t>2020/2/29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351D8-7DF9-4752-BB2B-7B81839E600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9715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AF12B92-677E-4E08-AF15-3BA2B2B449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0BD4162D-FAEC-4000-A5CB-5A3C2DD06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7DBF794-9FB9-48A4-A880-CF77C59D4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5BCAA755-DBB9-436F-8E7D-1D8AF86643C5}" type="datetime1">
              <a:rPr lang="zh-CN" altLang="en-US" smtClean="0"/>
              <a:pPr/>
              <a:t>2020/2/29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D4A303B0-7271-4D90-9EA6-A944D36C1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2080B88E-0A0C-4790-B107-B0246FF85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2332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387A17D-072F-44C2-82D5-32752DD82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C81BA91B-9A31-4125-AC42-E6514A77E7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97515EE-9064-42C1-90BC-1E451143C7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  <a:pPr/>
              <a:t>2020/2/29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D5B65BC4-1A89-4C9D-A917-C2D67AA1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03D37CF2-C364-4833-ACE2-5568DCBC5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802559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0776A498-66C9-4360-8DA8-E254B8ACEE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AE5A85B5-8258-4353-824C-9DE24BA769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1916AA82-C005-41A4-8D97-DD2C22D07E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  <a:pPr/>
              <a:t>2020/2/29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C4FCCA01-709B-47A2-BC55-F7D775F88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0699E84D-937B-4BCE-A558-595FB7084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511931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4028D10-7720-44D8-A077-FB1946C10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0DCC433C-D38F-46F6-8451-412195549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B7393ADE-09EF-466E-B776-7928F5DDE9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B343A175-CF42-4863-8485-0BF2AB9C128F}" type="datetime1">
              <a:rPr lang="zh-CN" altLang="en-US" smtClean="0"/>
              <a:pPr/>
              <a:t>2020/2/29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8B62402-4905-4180-A75E-3F81936B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451DEE7E-3401-499B-B1EB-8C5481C27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5513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E805D34-4547-47F4-82B9-10D886050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804495FE-EAC1-4C6C-8DDA-DD753EEB6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530097B8-CC47-471D-AC32-DD4158B758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  <a:pPr/>
              <a:t>2020/2/29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247719D9-5AEB-4AA6-99C3-3A8EB3BD2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5F842992-A6E5-4849-A157-9FECFBFC2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4533587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786B3612-CA12-4BD5-97AF-FB05B9F5E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9515D1E-3A35-4181-9786-45C7ED04A0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5FBBC4E0-26D5-47C3-9AFE-980E51A78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9B0B7A81-2549-4BEE-8A2E-A41502A6DC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  <a:pPr/>
              <a:t>2020/2/29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109BB443-5B50-4C51-AD09-74B962730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504C2A72-F519-4A21-808F-15DE96D54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187713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51FEAA6-3B35-4C11-BE49-E400E9C61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4265F231-C820-47AD-BCE9-F5C5358BB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55B20552-8DD9-4853-B019-8AD5C8F141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ACFBF1E4-C2C6-468C-9437-32AEDCB590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15EFAAFE-F73F-47B9-AA1C-5EA70F8A73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36A787D2-2C5E-4E16-A118-BD6BEDC8B4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  <a:pPr/>
              <a:t>2020/2/29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A897783A-40A9-4C0D-B0DA-164F23506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56B1E845-227B-4833-8140-541148C5A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697851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6CB3285-641D-4B0A-B392-C4E70C9A2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A9876527-6D9F-4A0C-A302-E46FABB281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  <a:pPr/>
              <a:t>2020/2/29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31FE3251-43A5-4C0D-929F-E9F744F1A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D68270A-86E6-4924-9050-782D25341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267923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5F415D42-FD38-494B-A9D3-0EB0CFB3DA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  <a:pPr/>
              <a:t>2020/2/29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EE07E160-D021-4749-936C-4C3BB566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7385CA4E-A1A7-4C65-AF18-6F6122746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253368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7C2C04F9-5B20-49D6-BC5B-34E13FDDA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ECBF81D7-2175-4D8C-971A-B682A2E8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AA958E3E-89C7-4B69-A614-97366F907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AACA0347-9CED-449F-999B-B7892CE2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  <a:pPr/>
              <a:t>2020/2/29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8454DEED-CDFC-40AD-95BB-B56124E4B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28930309-8778-4F2E-934A-66A313392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3790128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9FB3A22-558F-487E-B9A0-7C6BFC214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F0F8B8F0-40AB-43CB-8EAC-F883967D5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8E22B2B0-177F-4605-B3EA-F12F9DA667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9FBE781D-6C6E-447B-8DC3-3650FAC68B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940F6E7-8CCC-4F09-8B27-5E3E1F45EA75}" type="datetime1">
              <a:rPr lang="zh-CN" altLang="en-US" smtClean="0"/>
              <a:pPr/>
              <a:t>2020/2/29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A7A4559E-F7D0-4B15-BBA6-C5EF86DA2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404973CC-A6BA-4B2A-8FC5-C18008317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CD892769-B9A0-42A3-B798-F2DD9B97BD1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466287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7">
            <a:extLst>
              <a:ext uri="{FF2B5EF4-FFF2-40B4-BE49-F238E27FC236}">
                <a16:creationId xmlns:a16="http://schemas.microsoft.com/office/drawing/2014/main" xmlns="" id="{7FAF65F1-F2F6-445A-BD95-F5561899C8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0"/>
            <a:ext cx="12192000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0501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75"/>
            <a:ext cx="12192000" cy="6859492"/>
          </a:xfrm>
        </p:spPr>
      </p:pic>
      <p:sp>
        <p:nvSpPr>
          <p:cNvPr id="8" name="文本框 7"/>
          <p:cNvSpPr txBox="1"/>
          <p:nvPr/>
        </p:nvSpPr>
        <p:spPr>
          <a:xfrm>
            <a:off x="1441791" y="1812759"/>
            <a:ext cx="63401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报销中心月度报告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891183" y="4074515"/>
            <a:ext cx="24096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2020-02</a:t>
            </a:r>
            <a:endParaRPr lang="zh-CN" altLang="en-US" sz="4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8138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9576000" y="252000"/>
            <a:ext cx="2282536" cy="445366"/>
          </a:xfrm>
        </p:spPr>
        <p:txBody>
          <a:bodyPr/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3.3-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部门经理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10" name="文本框 4">
            <a:extLst>
              <a:ext uri="{FF2B5EF4-FFF2-40B4-BE49-F238E27FC236}">
                <a16:creationId xmlns:a16="http://schemas.microsoft.com/office/drawing/2014/main" xmlns="" id="{BE0E76E6-F3B7-4082-84D8-6210C1A5D078}"/>
              </a:ext>
            </a:extLst>
          </p:cNvPr>
          <p:cNvSpPr txBox="1"/>
          <p:nvPr/>
        </p:nvSpPr>
        <p:spPr>
          <a:xfrm>
            <a:off x="900831" y="5500116"/>
            <a:ext cx="104622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 smtClean="0"/>
              <a:t>1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2</a:t>
            </a:r>
            <a:r>
              <a:rPr lang="zh-CN" altLang="en-US" sz="1200" dirty="0" smtClean="0"/>
              <a:t>月</a:t>
            </a:r>
            <a:r>
              <a:rPr lang="zh-CN" altLang="en-US" sz="1200" dirty="0" smtClean="0"/>
              <a:t>部门经理</a:t>
            </a:r>
            <a:r>
              <a:rPr lang="zh-CN" altLang="en-US" sz="1200" dirty="0" smtClean="0"/>
              <a:t>节点白城、阜宁公司</a:t>
            </a:r>
            <a:r>
              <a:rPr lang="zh-CN" altLang="en-US" sz="1200" dirty="0" smtClean="0"/>
              <a:t>超过目标责任</a:t>
            </a:r>
            <a:r>
              <a:rPr lang="en-US" altLang="zh-CN" sz="1200" dirty="0" smtClean="0"/>
              <a:t>24</a:t>
            </a:r>
            <a:r>
              <a:rPr lang="zh-CN" altLang="en-US" sz="1200" dirty="0" smtClean="0"/>
              <a:t>小时</a:t>
            </a:r>
            <a:r>
              <a:rPr lang="zh-CN" altLang="en-US" sz="1200" dirty="0" smtClean="0"/>
              <a:t>，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2</a:t>
            </a:r>
            <a:r>
              <a:rPr lang="zh-CN" altLang="en-US" sz="1200" dirty="0" smtClean="0"/>
              <a:t>、白城公司售后经理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条流程影响较大为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</a:t>
            </a:r>
            <a:r>
              <a:rPr lang="en-US" altLang="zh-CN" sz="1200" dirty="0" smtClean="0"/>
              <a:t>21</a:t>
            </a:r>
            <a:r>
              <a:rPr lang="zh-CN" altLang="en-US" sz="1200" dirty="0" smtClean="0"/>
              <a:t>日到达</a:t>
            </a:r>
            <a:r>
              <a:rPr lang="en-US" altLang="zh-CN" sz="1200" dirty="0" smtClean="0"/>
              <a:t>2</a:t>
            </a:r>
            <a:r>
              <a:rPr lang="zh-CN" altLang="en-US" sz="1200" dirty="0" smtClean="0"/>
              <a:t>月</a:t>
            </a:r>
            <a:r>
              <a:rPr lang="en-US" altLang="zh-CN" sz="1200" dirty="0" smtClean="0"/>
              <a:t>21</a:t>
            </a:r>
            <a:r>
              <a:rPr lang="zh-CN" altLang="en-US" sz="1200" dirty="0" smtClean="0"/>
              <a:t>日提交，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3</a:t>
            </a:r>
            <a:r>
              <a:rPr lang="zh-CN" altLang="en-US" sz="1200" dirty="0" smtClean="0"/>
              <a:t>、阜宁公司工艺装备部、安环质量部负责人节点超时，流程到达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</a:t>
            </a:r>
            <a:r>
              <a:rPr lang="en-US" altLang="zh-CN" sz="1200" dirty="0" smtClean="0"/>
              <a:t>17</a:t>
            </a:r>
            <a:r>
              <a:rPr lang="zh-CN" altLang="en-US" sz="1200" dirty="0" smtClean="0"/>
              <a:t>日，</a:t>
            </a:r>
            <a:r>
              <a:rPr lang="en-US" altLang="zh-CN" sz="1200" dirty="0" smtClean="0"/>
              <a:t>2</a:t>
            </a:r>
            <a:r>
              <a:rPr lang="zh-CN" altLang="en-US" sz="1200" dirty="0" smtClean="0"/>
              <a:t>月</a:t>
            </a:r>
            <a:r>
              <a:rPr lang="en-US" altLang="zh-CN" sz="1200" dirty="0" smtClean="0"/>
              <a:t>19</a:t>
            </a:r>
            <a:r>
              <a:rPr lang="zh-CN" altLang="en-US" sz="1200" dirty="0" smtClean="0"/>
              <a:t>才予以提交，已沟通后续改善。</a:t>
            </a:r>
            <a:endParaRPr lang="en-US" altLang="zh-CN" sz="1200" dirty="0"/>
          </a:p>
        </p:txBody>
      </p:sp>
      <p:graphicFrame>
        <p:nvGraphicFramePr>
          <p:cNvPr id="8" name="图表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1752442"/>
              </p:ext>
            </p:extLst>
          </p:nvPr>
        </p:nvGraphicFramePr>
        <p:xfrm>
          <a:off x="575172" y="1092528"/>
          <a:ext cx="10920142" cy="4215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直接连接符 4"/>
          <p:cNvCxnSpPr/>
          <p:nvPr/>
        </p:nvCxnSpPr>
        <p:spPr>
          <a:xfrm>
            <a:off x="1196102" y="2530631"/>
            <a:ext cx="9871701" cy="0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753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9864000" y="252000"/>
            <a:ext cx="2085109" cy="486930"/>
          </a:xfrm>
        </p:spPr>
        <p:txBody>
          <a:bodyPr/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4-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财务经理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zh-CN" dirty="0"/>
          </a:p>
          <a:p>
            <a:endParaRPr lang="zh-CN" altLang="en-US" dirty="0"/>
          </a:p>
        </p:txBody>
      </p:sp>
      <p:cxnSp>
        <p:nvCxnSpPr>
          <p:cNvPr id="6" name="直接连接符 5"/>
          <p:cNvCxnSpPr>
            <a:cxnSpLocks/>
          </p:cNvCxnSpPr>
          <p:nvPr/>
        </p:nvCxnSpPr>
        <p:spPr>
          <a:xfrm>
            <a:off x="1332080" y="2530816"/>
            <a:ext cx="9640720" cy="0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文本框 4">
            <a:extLst>
              <a:ext uri="{FF2B5EF4-FFF2-40B4-BE49-F238E27FC236}">
                <a16:creationId xmlns:a16="http://schemas.microsoft.com/office/drawing/2014/main" xmlns="" id="{BE0E76E6-F3B7-4082-84D8-6210C1A5D078}"/>
              </a:ext>
            </a:extLst>
          </p:cNvPr>
          <p:cNvSpPr txBox="1"/>
          <p:nvPr/>
        </p:nvSpPr>
        <p:spPr>
          <a:xfrm>
            <a:off x="824473" y="5559491"/>
            <a:ext cx="10462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 smtClean="0"/>
              <a:t>1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2</a:t>
            </a:r>
            <a:r>
              <a:rPr lang="zh-CN" altLang="en-US" sz="1200" dirty="0" smtClean="0"/>
              <a:t>月</a:t>
            </a:r>
            <a:r>
              <a:rPr lang="zh-CN" altLang="en-US" sz="1200" dirty="0" smtClean="0"/>
              <a:t>财务经理</a:t>
            </a:r>
            <a:r>
              <a:rPr lang="zh-CN" altLang="en-US" sz="1200" dirty="0" smtClean="0"/>
              <a:t>节点酒泉超过目标</a:t>
            </a:r>
            <a:r>
              <a:rPr lang="zh-CN" altLang="en-US" sz="1200" dirty="0" smtClean="0"/>
              <a:t>责任</a:t>
            </a:r>
            <a:r>
              <a:rPr lang="en-US" altLang="zh-CN" sz="1200" dirty="0" smtClean="0"/>
              <a:t>24</a:t>
            </a:r>
            <a:r>
              <a:rPr lang="zh-CN" altLang="en-US" sz="1200" dirty="0" smtClean="0"/>
              <a:t>小时</a:t>
            </a:r>
            <a:endParaRPr lang="en-US" altLang="zh-CN" sz="1200" dirty="0" smtClean="0"/>
          </a:p>
        </p:txBody>
      </p:sp>
      <p:graphicFrame>
        <p:nvGraphicFramePr>
          <p:cNvPr id="10" name="图表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2950429"/>
              </p:ext>
            </p:extLst>
          </p:nvPr>
        </p:nvGraphicFramePr>
        <p:xfrm>
          <a:off x="581891" y="1056904"/>
          <a:ext cx="10830296" cy="440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739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9900000" y="252000"/>
            <a:ext cx="2178627" cy="423972"/>
          </a:xfrm>
        </p:spPr>
        <p:txBody>
          <a:bodyPr/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5.2-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总经理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1441444" y="2547866"/>
            <a:ext cx="9994493" cy="17203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文本框 4">
            <a:extLst>
              <a:ext uri="{FF2B5EF4-FFF2-40B4-BE49-F238E27FC236}">
                <a16:creationId xmlns:a16="http://schemas.microsoft.com/office/drawing/2014/main" xmlns="" id="{BE0E76E6-F3B7-4082-84D8-6210C1A5D078}"/>
              </a:ext>
            </a:extLst>
          </p:cNvPr>
          <p:cNvSpPr txBox="1"/>
          <p:nvPr/>
        </p:nvSpPr>
        <p:spPr>
          <a:xfrm>
            <a:off x="824473" y="5559491"/>
            <a:ext cx="10243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 smtClean="0"/>
              <a:t>1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2</a:t>
            </a:r>
            <a:r>
              <a:rPr lang="zh-CN" altLang="en-US" sz="1200" dirty="0" smtClean="0"/>
              <a:t>月</a:t>
            </a:r>
            <a:r>
              <a:rPr lang="zh-CN" altLang="en-US" sz="1200" dirty="0" smtClean="0"/>
              <a:t>总经理节点均达成目标责任</a:t>
            </a:r>
            <a:r>
              <a:rPr lang="en-US" altLang="zh-CN" sz="1200" dirty="0" smtClean="0"/>
              <a:t>24</a:t>
            </a:r>
            <a:r>
              <a:rPr lang="zh-CN" altLang="en-US" sz="1200" dirty="0" smtClean="0"/>
              <a:t>小时，改善明显</a:t>
            </a:r>
            <a:r>
              <a:rPr lang="zh-CN" altLang="en-US" sz="1200" dirty="0" smtClean="0"/>
              <a:t>。</a:t>
            </a:r>
            <a:endParaRPr lang="en-US" altLang="zh-CN" sz="1200" dirty="0" smtClean="0"/>
          </a:p>
        </p:txBody>
      </p:sp>
      <p:graphicFrame>
        <p:nvGraphicFramePr>
          <p:cNvPr id="8" name="图表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9111251"/>
              </p:ext>
            </p:extLst>
          </p:nvPr>
        </p:nvGraphicFramePr>
        <p:xfrm>
          <a:off x="510639" y="1092530"/>
          <a:ext cx="10925299" cy="4322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783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9902536" y="252000"/>
            <a:ext cx="2095500" cy="434975"/>
          </a:xfrm>
        </p:spPr>
        <p:txBody>
          <a:bodyPr/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6-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财务稽核</a:t>
            </a:r>
          </a:p>
        </p:txBody>
      </p:sp>
      <p:sp>
        <p:nvSpPr>
          <p:cNvPr id="7" name="文本框 4">
            <a:extLst>
              <a:ext uri="{FF2B5EF4-FFF2-40B4-BE49-F238E27FC236}">
                <a16:creationId xmlns:a16="http://schemas.microsoft.com/office/drawing/2014/main" xmlns="" id="{3156DE1F-A99D-48C3-90E1-365B633176E8}"/>
              </a:ext>
            </a:extLst>
          </p:cNvPr>
          <p:cNvSpPr txBox="1"/>
          <p:nvPr/>
        </p:nvSpPr>
        <p:spPr>
          <a:xfrm>
            <a:off x="912442" y="5754092"/>
            <a:ext cx="95663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1</a:t>
            </a:r>
            <a:r>
              <a:rPr lang="zh-CN" altLang="en-US" sz="1200" dirty="0" smtClean="0"/>
              <a:t>、报销中心财务稽核</a:t>
            </a:r>
            <a:r>
              <a:rPr lang="zh-CN" altLang="en-US" sz="1200" dirty="0" smtClean="0"/>
              <a:t>节点</a:t>
            </a:r>
            <a:r>
              <a:rPr lang="en-US" altLang="zh-CN" sz="1200" dirty="0" smtClean="0"/>
              <a:t>2</a:t>
            </a:r>
            <a:r>
              <a:rPr lang="zh-CN" altLang="en-US" sz="1200" dirty="0" smtClean="0"/>
              <a:t>月无</a:t>
            </a:r>
            <a:r>
              <a:rPr lang="zh-CN" altLang="en-US" sz="1200" dirty="0" smtClean="0"/>
              <a:t>超时</a:t>
            </a:r>
            <a:endParaRPr lang="en-US" altLang="zh-CN" sz="1200" dirty="0"/>
          </a:p>
        </p:txBody>
      </p:sp>
      <p:graphicFrame>
        <p:nvGraphicFramePr>
          <p:cNvPr id="5" name="图表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3356530"/>
              </p:ext>
            </p:extLst>
          </p:nvPr>
        </p:nvGraphicFramePr>
        <p:xfrm>
          <a:off x="439387" y="1140032"/>
          <a:ext cx="10937174" cy="4524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直接连接符 3"/>
          <p:cNvCxnSpPr>
            <a:cxnSpLocks/>
          </p:cNvCxnSpPr>
          <p:nvPr/>
        </p:nvCxnSpPr>
        <p:spPr>
          <a:xfrm>
            <a:off x="1210269" y="2549553"/>
            <a:ext cx="10126708" cy="0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89853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9864000" y="252000"/>
            <a:ext cx="2001982" cy="414193"/>
          </a:xfrm>
        </p:spPr>
        <p:txBody>
          <a:bodyPr/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7-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财务付款</a:t>
            </a:r>
          </a:p>
        </p:txBody>
      </p:sp>
      <p:cxnSp>
        <p:nvCxnSpPr>
          <p:cNvPr id="5" name="直接连接符 4"/>
          <p:cNvCxnSpPr>
            <a:cxnSpLocks/>
          </p:cNvCxnSpPr>
          <p:nvPr/>
        </p:nvCxnSpPr>
        <p:spPr>
          <a:xfrm>
            <a:off x="1423915" y="2429848"/>
            <a:ext cx="9584511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4">
            <a:extLst>
              <a:ext uri="{FF2B5EF4-FFF2-40B4-BE49-F238E27FC236}">
                <a16:creationId xmlns:a16="http://schemas.microsoft.com/office/drawing/2014/main" xmlns="" id="{BE0E76E6-F3B7-4082-84D8-6210C1A5D078}"/>
              </a:ext>
            </a:extLst>
          </p:cNvPr>
          <p:cNvSpPr txBox="1"/>
          <p:nvPr/>
        </p:nvSpPr>
        <p:spPr>
          <a:xfrm>
            <a:off x="824473" y="5630743"/>
            <a:ext cx="10462242" cy="341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 smtClean="0"/>
              <a:t>1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2</a:t>
            </a:r>
            <a:r>
              <a:rPr lang="zh-CN" altLang="en-US" sz="1200" dirty="0" smtClean="0"/>
              <a:t>月</a:t>
            </a:r>
            <a:r>
              <a:rPr lang="zh-CN" altLang="en-US" sz="1200" dirty="0" smtClean="0"/>
              <a:t>付款节点均达成目标责任</a:t>
            </a:r>
            <a:r>
              <a:rPr lang="en-US" altLang="zh-CN" sz="1200" dirty="0" smtClean="0"/>
              <a:t>24</a:t>
            </a:r>
            <a:r>
              <a:rPr lang="zh-CN" altLang="en-US" sz="1200" dirty="0" smtClean="0"/>
              <a:t>小时</a:t>
            </a:r>
            <a:r>
              <a:rPr lang="zh-CN" altLang="en-US" sz="1200" dirty="0" smtClean="0"/>
              <a:t>。</a:t>
            </a:r>
            <a:endParaRPr lang="en-US" altLang="zh-CN" sz="1200" dirty="0" smtClean="0"/>
          </a:p>
        </p:txBody>
      </p:sp>
      <p:graphicFrame>
        <p:nvGraphicFramePr>
          <p:cNvPr id="6" name="图表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348277"/>
              </p:ext>
            </p:extLst>
          </p:nvPr>
        </p:nvGraphicFramePr>
        <p:xfrm>
          <a:off x="653143" y="1128156"/>
          <a:ext cx="10545288" cy="4607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370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492"/>
          </a:xfrm>
        </p:spPr>
      </p:pic>
      <p:sp>
        <p:nvSpPr>
          <p:cNvPr id="5" name="文本框 4"/>
          <p:cNvSpPr txBox="1"/>
          <p:nvPr/>
        </p:nvSpPr>
        <p:spPr>
          <a:xfrm>
            <a:off x="1487717" y="1925052"/>
            <a:ext cx="442300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全公司报销耗时趋势分析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各节点报销耗时分析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F16C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流程退回情况分析</a:t>
            </a:r>
            <a:endParaRPr lang="en-US" altLang="zh-CN" sz="2800" dirty="0">
              <a:solidFill>
                <a:srgbClr val="F16C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报销中心工作情况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77095" y="674066"/>
            <a:ext cx="1244251" cy="8254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chemeClr val="bg1"/>
                </a:solidFill>
                <a:latin typeface="微软雅黑" panose="020B0503020204020204" pitchFamily="34" charset="-122"/>
                <a:ea typeface="思源黑体 Regular" panose="020B0500000000000000"/>
              </a:rPr>
              <a:t>目 录</a:t>
            </a:r>
            <a:endParaRPr lang="en-US" altLang="zh-CN" sz="3600" dirty="0">
              <a:solidFill>
                <a:schemeClr val="bg1"/>
              </a:solidFill>
              <a:latin typeface="微软雅黑" panose="020B0503020204020204" pitchFamily="34" charset="-122"/>
              <a:ea typeface="思源黑体 Regular" panose="020B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301833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xmlns="" id="{BF7929BB-9B6F-4FB7-9B66-01CE54D0A0F3}"/>
              </a:ext>
            </a:extLst>
          </p:cNvPr>
          <p:cNvSpPr txBox="1">
            <a:spLocks/>
          </p:cNvSpPr>
          <p:nvPr/>
        </p:nvSpPr>
        <p:spPr>
          <a:xfrm>
            <a:off x="9468000" y="252000"/>
            <a:ext cx="2604655" cy="45575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9pPr>
          </a:lstStyle>
          <a:p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流程退回情况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4">
            <a:extLst>
              <a:ext uri="{FF2B5EF4-FFF2-40B4-BE49-F238E27FC236}">
                <a16:creationId xmlns:a16="http://schemas.microsoft.com/office/drawing/2014/main" xmlns="" id="{279044D1-3B19-4934-B581-7C99A7B87E0B}"/>
              </a:ext>
            </a:extLst>
          </p:cNvPr>
          <p:cNvSpPr txBox="1"/>
          <p:nvPr/>
        </p:nvSpPr>
        <p:spPr>
          <a:xfrm>
            <a:off x="746234" y="4826675"/>
            <a:ext cx="108151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/>
              <a:t>从图中可看出：</a:t>
            </a:r>
            <a:endParaRPr lang="en-US" altLang="zh-CN" sz="1200" dirty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1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2</a:t>
            </a:r>
            <a:r>
              <a:rPr lang="zh-CN" altLang="en-US" sz="1200" dirty="0" smtClean="0"/>
              <a:t>月</a:t>
            </a:r>
            <a:r>
              <a:rPr lang="zh-CN" altLang="en-US" sz="1200" dirty="0" smtClean="0"/>
              <a:t>退回率高于</a:t>
            </a:r>
            <a:r>
              <a:rPr lang="en-US" altLang="zh-CN" sz="1200" dirty="0" smtClean="0"/>
              <a:t>2019</a:t>
            </a:r>
            <a:r>
              <a:rPr lang="zh-CN" altLang="en-US" sz="1200" dirty="0" smtClean="0"/>
              <a:t>年全</a:t>
            </a:r>
            <a:r>
              <a:rPr lang="zh-CN" altLang="en-US" sz="1200" dirty="0"/>
              <a:t>公司平均退回</a:t>
            </a:r>
            <a:r>
              <a:rPr lang="zh-CN" altLang="en-US" sz="1200" dirty="0" smtClean="0"/>
              <a:t>率</a:t>
            </a:r>
            <a:r>
              <a:rPr lang="en-US" altLang="zh-CN" sz="1200" dirty="0" smtClean="0"/>
              <a:t>12.94%</a:t>
            </a:r>
            <a:r>
              <a:rPr lang="zh-CN" altLang="en-US" sz="1200" dirty="0" smtClean="0"/>
              <a:t>的</a:t>
            </a:r>
            <a:r>
              <a:rPr lang="zh-CN" altLang="en-US" sz="1200" dirty="0"/>
              <a:t>公司为</a:t>
            </a:r>
            <a:r>
              <a:rPr lang="zh-CN" altLang="en-US" sz="1200" dirty="0" smtClean="0"/>
              <a:t>：</a:t>
            </a:r>
            <a:r>
              <a:rPr lang="zh-CN" altLang="en-US" sz="1200" dirty="0" smtClean="0"/>
              <a:t>白城、锡林、邯郸</a:t>
            </a:r>
            <a:r>
              <a:rPr lang="en-US" altLang="zh-CN" sz="1200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2</a:t>
            </a:r>
            <a:r>
              <a:rPr lang="zh-CN" altLang="en-US" sz="1200" dirty="0" smtClean="0"/>
              <a:t>、白城退回 </a:t>
            </a:r>
            <a:r>
              <a:rPr lang="en-US" altLang="zh-CN" sz="1200" dirty="0" smtClean="0"/>
              <a:t>2</a:t>
            </a:r>
            <a:r>
              <a:rPr lang="zh-CN" altLang="en-US" sz="1200" dirty="0" smtClean="0"/>
              <a:t>个流程均为出差起止日期未按车票记载的日期填写，推算了行程时间按到达公司时间填写；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3</a:t>
            </a:r>
            <a:r>
              <a:rPr lang="zh-CN" altLang="en-US" sz="1200" dirty="0" smtClean="0"/>
              <a:t>、锡林退回</a:t>
            </a:r>
            <a:r>
              <a:rPr lang="en-US" altLang="zh-CN" sz="1200" dirty="0" smtClean="0"/>
              <a:t>4</a:t>
            </a:r>
            <a:r>
              <a:rPr lang="zh-CN" altLang="en-US" sz="1200" dirty="0" smtClean="0"/>
              <a:t>个流程，</a:t>
            </a:r>
            <a:r>
              <a:rPr lang="en-US" altLang="zh-CN" sz="1200" dirty="0" smtClean="0"/>
              <a:t>2</a:t>
            </a:r>
            <a:r>
              <a:rPr lang="zh-CN" altLang="en-US" sz="1200" dirty="0" smtClean="0"/>
              <a:t>个流程因普票跨年被退回，后与周经理沟通后续跨年业务正常审批通过，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个流程出差起止时间未按车票记载日期填写，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个流程为发票不合规，为国家税务局监制旧版定额发票。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4</a:t>
            </a:r>
            <a:r>
              <a:rPr lang="zh-CN" altLang="en-US" sz="1200" dirty="0" smtClean="0"/>
              <a:t>、邯郸公司退回</a:t>
            </a:r>
            <a:r>
              <a:rPr lang="en-US" altLang="zh-CN" sz="1200" dirty="0" smtClean="0"/>
              <a:t>2</a:t>
            </a:r>
            <a:r>
              <a:rPr lang="zh-CN" altLang="en-US" sz="1200" dirty="0" smtClean="0"/>
              <a:t>个</a:t>
            </a:r>
            <a:r>
              <a:rPr lang="zh-CN" altLang="en-US" sz="1200" dirty="0"/>
              <a:t>流程，为发票不合规，为国家税务局监制旧版定额发票。</a:t>
            </a:r>
            <a:endParaRPr lang="en-US" altLang="zh-CN" sz="1200" dirty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5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2</a:t>
            </a:r>
            <a:r>
              <a:rPr lang="zh-CN" altLang="en-US" sz="1200" dirty="0" smtClean="0"/>
              <a:t>月</a:t>
            </a:r>
            <a:r>
              <a:rPr lang="zh-CN" altLang="en-US" sz="1200" dirty="0" smtClean="0"/>
              <a:t>全公司平均退回率为</a:t>
            </a:r>
            <a:r>
              <a:rPr lang="en-US" altLang="zh-CN" sz="1200" dirty="0" smtClean="0"/>
              <a:t>11.76%</a:t>
            </a:r>
            <a:r>
              <a:rPr lang="zh-CN" altLang="en-US" sz="1200" dirty="0" smtClean="0"/>
              <a:t>，低于</a:t>
            </a:r>
            <a:r>
              <a:rPr lang="en-US" altLang="zh-CN" sz="1200" dirty="0" smtClean="0"/>
              <a:t>2019</a:t>
            </a:r>
            <a:r>
              <a:rPr lang="zh-CN" altLang="en-US" sz="1200" dirty="0" smtClean="0"/>
              <a:t>年全公司平均退回率</a:t>
            </a:r>
            <a:r>
              <a:rPr lang="en-US" altLang="zh-CN" sz="1200" dirty="0" smtClean="0"/>
              <a:t>12.94%</a:t>
            </a:r>
            <a:r>
              <a:rPr lang="zh-CN" altLang="en-US" sz="1200" dirty="0" smtClean="0"/>
              <a:t>。</a:t>
            </a:r>
            <a:endParaRPr lang="en-US" altLang="zh-CN" sz="1200" dirty="0" smtClean="0"/>
          </a:p>
        </p:txBody>
      </p:sp>
      <p:graphicFrame>
        <p:nvGraphicFramePr>
          <p:cNvPr id="6" name="图表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8912159"/>
              </p:ext>
            </p:extLst>
          </p:nvPr>
        </p:nvGraphicFramePr>
        <p:xfrm>
          <a:off x="570015" y="810446"/>
          <a:ext cx="10901548" cy="4465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391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xmlns="" id="{BF7929BB-9B6F-4FB7-9B66-01CE54D0A0F3}"/>
              </a:ext>
            </a:extLst>
          </p:cNvPr>
          <p:cNvSpPr txBox="1">
            <a:spLocks/>
          </p:cNvSpPr>
          <p:nvPr/>
        </p:nvSpPr>
        <p:spPr>
          <a:xfrm>
            <a:off x="9468000" y="252000"/>
            <a:ext cx="2604655" cy="45575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9pPr>
          </a:lstStyle>
          <a:p>
            <a:r>
              <a:rPr lang="zh-CN" altLang="en-US" sz="2800">
                <a:latin typeface="微软雅黑" panose="020B0503020204020204" pitchFamily="34" charset="-122"/>
                <a:ea typeface="微软雅黑" panose="020B0503020204020204" pitchFamily="34" charset="-122"/>
              </a:rPr>
              <a:t>流程退回情况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图表 4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7C94BC36-0148-42D0-BDE1-01BFC3FA6D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5507433"/>
              </p:ext>
            </p:extLst>
          </p:nvPr>
        </p:nvGraphicFramePr>
        <p:xfrm>
          <a:off x="890649" y="1258784"/>
          <a:ext cx="5136132" cy="4999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图表 3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7C94BC36-0148-42D0-BDE1-01BFC3FA6D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6383072"/>
              </p:ext>
            </p:extLst>
          </p:nvPr>
        </p:nvGraphicFramePr>
        <p:xfrm>
          <a:off x="6524015" y="1258784"/>
          <a:ext cx="4947549" cy="5023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4894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492"/>
          </a:xfrm>
        </p:spPr>
      </p:pic>
      <p:sp>
        <p:nvSpPr>
          <p:cNvPr id="5" name="文本框 4"/>
          <p:cNvSpPr txBox="1"/>
          <p:nvPr/>
        </p:nvSpPr>
        <p:spPr>
          <a:xfrm>
            <a:off x="1487717" y="1925052"/>
            <a:ext cx="442300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全公司报销耗时趋势分析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各节点报销耗时分析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流程退回情况分析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F16C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报销中心工作情况</a:t>
            </a:r>
            <a:endParaRPr lang="en-US" altLang="zh-CN" sz="2800" dirty="0">
              <a:solidFill>
                <a:srgbClr val="F16C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77095" y="674066"/>
            <a:ext cx="1244251" cy="8254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chemeClr val="bg1"/>
                </a:solidFill>
                <a:latin typeface="微软雅黑" panose="020B0503020204020204" pitchFamily="34" charset="-122"/>
                <a:ea typeface="思源黑体 Regular" panose="020B0500000000000000"/>
              </a:rPr>
              <a:t>目 录</a:t>
            </a:r>
            <a:endParaRPr lang="en-US" altLang="zh-CN" sz="3600" dirty="0">
              <a:solidFill>
                <a:schemeClr val="bg1"/>
              </a:solidFill>
              <a:latin typeface="微软雅黑" panose="020B0503020204020204" pitchFamily="34" charset="-122"/>
              <a:ea typeface="思源黑体 Regular" panose="020B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89779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2E3BB33-5FEC-4253-8932-36F104262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4000" y="250825"/>
            <a:ext cx="1738748" cy="434975"/>
          </a:xfrm>
        </p:spPr>
        <p:txBody>
          <a:bodyPr/>
          <a:lstStyle/>
          <a:p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报销中心</a:t>
            </a:r>
          </a:p>
        </p:txBody>
      </p:sp>
      <p:graphicFrame>
        <p:nvGraphicFramePr>
          <p:cNvPr id="5" name="图表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1458280"/>
              </p:ext>
            </p:extLst>
          </p:nvPr>
        </p:nvGraphicFramePr>
        <p:xfrm>
          <a:off x="795305" y="1448790"/>
          <a:ext cx="5035479" cy="4481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图表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5026162"/>
              </p:ext>
            </p:extLst>
          </p:nvPr>
        </p:nvGraphicFramePr>
        <p:xfrm>
          <a:off x="6115792" y="1401288"/>
          <a:ext cx="5296395" cy="4524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226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492"/>
          </a:xfrm>
        </p:spPr>
      </p:pic>
      <p:sp>
        <p:nvSpPr>
          <p:cNvPr id="5" name="文本框 4"/>
          <p:cNvSpPr txBox="1"/>
          <p:nvPr/>
        </p:nvSpPr>
        <p:spPr>
          <a:xfrm>
            <a:off x="1487717" y="1925052"/>
            <a:ext cx="442300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F16C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全公司报销耗时趋势分析</a:t>
            </a:r>
            <a:endParaRPr lang="en-US" altLang="zh-CN" sz="2800" dirty="0">
              <a:solidFill>
                <a:srgbClr val="F16C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各节点报销耗时分析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流程退回情况分析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报销中心工作情况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77095" y="674066"/>
            <a:ext cx="1244251" cy="8254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chemeClr val="bg1"/>
                </a:solidFill>
                <a:latin typeface="微软雅黑" panose="020B0503020204020204" pitchFamily="34" charset="-122"/>
                <a:ea typeface="思源黑体 Regular" panose="020B0500000000000000"/>
              </a:rPr>
              <a:t>目 录</a:t>
            </a:r>
            <a:endParaRPr lang="en-US" altLang="zh-CN" sz="3600" dirty="0">
              <a:solidFill>
                <a:schemeClr val="bg1"/>
              </a:solidFill>
              <a:latin typeface="微软雅黑" panose="020B0503020204020204" pitchFamily="34" charset="-122"/>
              <a:ea typeface="思源黑体 Regular" panose="020B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303185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2E3BB33-5FEC-4253-8932-36F104262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4000" y="250825"/>
            <a:ext cx="1738748" cy="434975"/>
          </a:xfrm>
        </p:spPr>
        <p:txBody>
          <a:bodyPr/>
          <a:lstStyle/>
          <a:p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报销中心</a:t>
            </a:r>
          </a:p>
        </p:txBody>
      </p:sp>
      <p:graphicFrame>
        <p:nvGraphicFramePr>
          <p:cNvPr id="6" name="图表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7777725"/>
              </p:ext>
            </p:extLst>
          </p:nvPr>
        </p:nvGraphicFramePr>
        <p:xfrm>
          <a:off x="973777" y="1270660"/>
          <a:ext cx="4773880" cy="48807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图表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9738571"/>
              </p:ext>
            </p:extLst>
          </p:nvPr>
        </p:nvGraphicFramePr>
        <p:xfrm>
          <a:off x="6163295" y="1377538"/>
          <a:ext cx="4895726" cy="4714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直接连接符 3"/>
          <p:cNvCxnSpPr/>
          <p:nvPr/>
        </p:nvCxnSpPr>
        <p:spPr>
          <a:xfrm flipV="1">
            <a:off x="1436914" y="2363190"/>
            <a:ext cx="9761517" cy="23750"/>
          </a:xfrm>
          <a:prstGeom prst="line">
            <a:avLst/>
          </a:prstGeom>
          <a:ln w="254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770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92"/>
            <a:ext cx="12192000" cy="6859492"/>
          </a:xfrm>
        </p:spPr>
      </p:pic>
      <p:sp>
        <p:nvSpPr>
          <p:cNvPr id="8" name="文本框 7"/>
          <p:cNvSpPr txBox="1"/>
          <p:nvPr/>
        </p:nvSpPr>
        <p:spPr>
          <a:xfrm>
            <a:off x="3192214" y="2198935"/>
            <a:ext cx="301076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 谢</a:t>
            </a:r>
          </a:p>
        </p:txBody>
      </p:sp>
    </p:spTree>
    <p:extLst>
      <p:ext uri="{BB962C8B-B14F-4D97-AF65-F5344CB8AC3E}">
        <p14:creationId xmlns:p14="http://schemas.microsoft.com/office/powerpoint/2010/main" val="59991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7834746" y="252000"/>
            <a:ext cx="4177146" cy="434520"/>
          </a:xfrm>
        </p:spPr>
        <p:txBody>
          <a:bodyPr>
            <a:noAutofit/>
          </a:bodyPr>
          <a:lstStyle/>
          <a:p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全公司报销耗时趋势分析</a:t>
            </a:r>
            <a:endParaRPr lang="zh-CN" altLang="en-US" sz="2800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FB73B2FC-2CAB-4626-9059-AE50AFAF3D8C}"/>
              </a:ext>
            </a:extLst>
          </p:cNvPr>
          <p:cNvSpPr txBox="1"/>
          <p:nvPr/>
        </p:nvSpPr>
        <p:spPr>
          <a:xfrm>
            <a:off x="465592" y="5353451"/>
            <a:ext cx="115508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/>
              <a:t>从图中可看出：</a:t>
            </a:r>
            <a:endParaRPr lang="en-US" altLang="zh-CN" sz="1200" dirty="0"/>
          </a:p>
          <a:p>
            <a:pPr>
              <a:lnSpc>
                <a:spcPct val="150000"/>
              </a:lnSpc>
            </a:pPr>
            <a:r>
              <a:rPr lang="en-US" altLang="zh-CN" sz="1200" dirty="0"/>
              <a:t>1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02</a:t>
            </a:r>
            <a:r>
              <a:rPr lang="zh-CN" altLang="en-US" sz="1200" dirty="0" smtClean="0"/>
              <a:t>月</a:t>
            </a:r>
            <a:r>
              <a:rPr lang="zh-CN" altLang="en-US" sz="1200" dirty="0" smtClean="0"/>
              <a:t>归档</a:t>
            </a:r>
            <a:r>
              <a:rPr lang="zh-CN" altLang="en-US" sz="1200" dirty="0" smtClean="0"/>
              <a:t>耗时</a:t>
            </a:r>
            <a:r>
              <a:rPr lang="en-US" altLang="zh-CN" sz="1200" dirty="0" smtClean="0"/>
              <a:t>3.87</a:t>
            </a:r>
            <a:r>
              <a:rPr lang="zh-CN" altLang="en-US" sz="1200" dirty="0" smtClean="0"/>
              <a:t>天。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2</a:t>
            </a:r>
            <a:r>
              <a:rPr lang="zh-CN" altLang="en-US" sz="1200" dirty="0" smtClean="0"/>
              <a:t>、从走向来看</a:t>
            </a:r>
            <a:r>
              <a:rPr lang="zh-CN" altLang="en-US" sz="1200" dirty="0" smtClean="0"/>
              <a:t>每年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 </a:t>
            </a:r>
            <a:r>
              <a:rPr lang="en-US" altLang="zh-CN" sz="1200" dirty="0" smtClean="0"/>
              <a:t>2</a:t>
            </a:r>
            <a:r>
              <a:rPr lang="zh-CN" altLang="en-US" sz="1200" dirty="0" smtClean="0"/>
              <a:t>月份</a:t>
            </a:r>
            <a:r>
              <a:rPr lang="zh-CN" altLang="en-US" sz="1200" dirty="0" smtClean="0"/>
              <a:t>用时均较短，主要原因为上个月度因跨年，报销流程基本清理，次年</a:t>
            </a:r>
            <a:r>
              <a:rPr lang="en-US" altLang="zh-CN" sz="1200" dirty="0" smtClean="0"/>
              <a:t>1</a:t>
            </a:r>
            <a:r>
              <a:rPr lang="zh-CN" altLang="en-US" sz="1200" dirty="0" smtClean="0"/>
              <a:t>月</a:t>
            </a:r>
            <a:r>
              <a:rPr lang="en-US" altLang="zh-CN" sz="1200" dirty="0" smtClean="0"/>
              <a:t>2</a:t>
            </a:r>
            <a:r>
              <a:rPr lang="zh-CN" altLang="en-US" sz="1200" dirty="0" smtClean="0"/>
              <a:t>月流程</a:t>
            </a:r>
            <a:r>
              <a:rPr lang="zh-CN" altLang="en-US" sz="1200" dirty="0" smtClean="0"/>
              <a:t>较少，审批效率有所提高。</a:t>
            </a:r>
            <a:endParaRPr lang="en-US" altLang="zh-CN" sz="1200" dirty="0" smtClean="0"/>
          </a:p>
        </p:txBody>
      </p:sp>
      <p:graphicFrame>
        <p:nvGraphicFramePr>
          <p:cNvPr id="5" name="图表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253368"/>
              </p:ext>
            </p:extLst>
          </p:nvPr>
        </p:nvGraphicFramePr>
        <p:xfrm>
          <a:off x="320634" y="1068779"/>
          <a:ext cx="11449483" cy="4284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624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7834746" y="252000"/>
            <a:ext cx="4177146" cy="434520"/>
          </a:xfrm>
        </p:spPr>
        <p:txBody>
          <a:bodyPr>
            <a:noAutofit/>
          </a:bodyPr>
          <a:lstStyle/>
          <a:p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全公司报销耗时趋势分析</a:t>
            </a:r>
            <a:endParaRPr lang="zh-CN" altLang="en-US" sz="2800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xmlns="" id="{279044D1-3B19-4934-B581-7C99A7B87E0B}"/>
              </a:ext>
            </a:extLst>
          </p:cNvPr>
          <p:cNvSpPr txBox="1"/>
          <p:nvPr/>
        </p:nvSpPr>
        <p:spPr>
          <a:xfrm>
            <a:off x="694575" y="5089871"/>
            <a:ext cx="107208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/>
              <a:t>从图中可看出：</a:t>
            </a:r>
            <a:endParaRPr lang="en-US" altLang="zh-CN" sz="1200" dirty="0"/>
          </a:p>
          <a:p>
            <a:pPr>
              <a:lnSpc>
                <a:spcPct val="150000"/>
              </a:lnSpc>
            </a:pPr>
            <a:r>
              <a:rPr lang="en-US" altLang="zh-CN" sz="1200" dirty="0"/>
              <a:t>1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2</a:t>
            </a:r>
            <a:r>
              <a:rPr lang="zh-CN" altLang="en-US" sz="1200" dirty="0" smtClean="0"/>
              <a:t>月</a:t>
            </a:r>
            <a:r>
              <a:rPr lang="zh-CN" altLang="en-US" sz="1200" dirty="0" smtClean="0"/>
              <a:t>归档耗时低于</a:t>
            </a:r>
            <a:r>
              <a:rPr lang="en-US" altLang="zh-CN" sz="1200" dirty="0" smtClean="0"/>
              <a:t>2019</a:t>
            </a:r>
            <a:r>
              <a:rPr lang="zh-CN" altLang="en-US" sz="1200" dirty="0" smtClean="0"/>
              <a:t>年平均值</a:t>
            </a:r>
            <a:r>
              <a:rPr lang="en-US" altLang="zh-CN" sz="1200" dirty="0" smtClean="0"/>
              <a:t>3.65</a:t>
            </a:r>
            <a:r>
              <a:rPr lang="zh-CN" altLang="en-US" sz="1200" dirty="0" smtClean="0"/>
              <a:t>天的为</a:t>
            </a:r>
            <a:r>
              <a:rPr lang="zh-CN" altLang="en-US" sz="1200" dirty="0" smtClean="0"/>
              <a:t>：阜宁、锡林、</a:t>
            </a:r>
            <a:r>
              <a:rPr lang="zh-CN" altLang="en-US" sz="1200" dirty="0" smtClean="0"/>
              <a:t>萍乡；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2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2</a:t>
            </a:r>
            <a:r>
              <a:rPr lang="zh-CN" altLang="en-US" sz="1200" dirty="0" smtClean="0"/>
              <a:t>月</a:t>
            </a:r>
            <a:r>
              <a:rPr lang="zh-CN" altLang="en-US" sz="1200" dirty="0" smtClean="0"/>
              <a:t>归档耗时高于</a:t>
            </a:r>
            <a:r>
              <a:rPr lang="en-US" altLang="zh-CN" sz="1200" dirty="0" smtClean="0"/>
              <a:t>2019</a:t>
            </a:r>
            <a:r>
              <a:rPr lang="zh-CN" altLang="en-US" sz="1200" dirty="0" smtClean="0"/>
              <a:t>年平均值</a:t>
            </a:r>
            <a:r>
              <a:rPr lang="en-US" altLang="zh-CN" sz="1200" dirty="0" smtClean="0"/>
              <a:t>3.65</a:t>
            </a:r>
            <a:r>
              <a:rPr lang="zh-CN" altLang="en-US" sz="1200" dirty="0" smtClean="0"/>
              <a:t>天的为</a:t>
            </a:r>
            <a:r>
              <a:rPr lang="zh-CN" altLang="en-US" sz="1200" dirty="0" smtClean="0"/>
              <a:t>：</a:t>
            </a:r>
            <a:r>
              <a:rPr lang="zh-CN" altLang="en-US" sz="1200" dirty="0"/>
              <a:t>总部、酒泉、白城</a:t>
            </a:r>
            <a:r>
              <a:rPr lang="zh-CN" altLang="en-US" sz="1200" dirty="0" smtClean="0"/>
              <a:t>、邯郸；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3</a:t>
            </a:r>
            <a:r>
              <a:rPr lang="zh-CN" altLang="en-US" sz="1200" dirty="0" smtClean="0"/>
              <a:t>、</a:t>
            </a:r>
            <a:r>
              <a:rPr lang="en-US" altLang="zh-CN" sz="1200" dirty="0" smtClean="0">
                <a:solidFill>
                  <a:srgbClr val="FF0000"/>
                </a:solidFill>
              </a:rPr>
              <a:t>2020</a:t>
            </a:r>
            <a:r>
              <a:rPr lang="zh-CN" altLang="en-US" sz="1200" dirty="0" smtClean="0">
                <a:solidFill>
                  <a:srgbClr val="FF0000"/>
                </a:solidFill>
              </a:rPr>
              <a:t>年</a:t>
            </a:r>
            <a:r>
              <a:rPr lang="en-US" altLang="zh-CN" sz="1200" dirty="0" smtClean="0">
                <a:solidFill>
                  <a:srgbClr val="FF0000"/>
                </a:solidFill>
              </a:rPr>
              <a:t>2</a:t>
            </a:r>
            <a:r>
              <a:rPr lang="zh-CN" altLang="en-US" sz="1200" dirty="0" smtClean="0">
                <a:solidFill>
                  <a:srgbClr val="FF0000"/>
                </a:solidFill>
              </a:rPr>
              <a:t>月</a:t>
            </a:r>
            <a:r>
              <a:rPr lang="zh-CN" altLang="en-US" sz="1200" dirty="0">
                <a:solidFill>
                  <a:srgbClr val="FF0000"/>
                </a:solidFill>
              </a:rPr>
              <a:t>归档耗时高于</a:t>
            </a:r>
            <a:r>
              <a:rPr lang="en-US" altLang="zh-CN" sz="1200" dirty="0">
                <a:solidFill>
                  <a:srgbClr val="FF0000"/>
                </a:solidFill>
              </a:rPr>
              <a:t>2020</a:t>
            </a:r>
            <a:r>
              <a:rPr lang="zh-CN" altLang="en-US" sz="1200" dirty="0">
                <a:solidFill>
                  <a:srgbClr val="FF0000"/>
                </a:solidFill>
              </a:rPr>
              <a:t>年目标值</a:t>
            </a:r>
            <a:r>
              <a:rPr lang="en-US" altLang="zh-CN" sz="1200" dirty="0">
                <a:solidFill>
                  <a:srgbClr val="FF0000"/>
                </a:solidFill>
              </a:rPr>
              <a:t>4</a:t>
            </a:r>
            <a:r>
              <a:rPr lang="zh-CN" altLang="en-US" sz="1200" dirty="0">
                <a:solidFill>
                  <a:srgbClr val="FF0000"/>
                </a:solidFill>
              </a:rPr>
              <a:t>天的为</a:t>
            </a:r>
            <a:r>
              <a:rPr lang="zh-CN" altLang="en-US" sz="1200" dirty="0" smtClean="0">
                <a:solidFill>
                  <a:srgbClr val="FF0000"/>
                </a:solidFill>
              </a:rPr>
              <a:t>：总部（本地财务与项目专管员超</a:t>
            </a:r>
            <a:r>
              <a:rPr lang="en-US" altLang="zh-CN" sz="1200" dirty="0" smtClean="0">
                <a:solidFill>
                  <a:srgbClr val="FF0000"/>
                </a:solidFill>
              </a:rPr>
              <a:t>24</a:t>
            </a:r>
            <a:r>
              <a:rPr lang="zh-CN" altLang="en-US" sz="1200" dirty="0" smtClean="0">
                <a:solidFill>
                  <a:srgbClr val="FF0000"/>
                </a:solidFill>
              </a:rPr>
              <a:t>小时），酒泉（申请人、本地财务、财务经理超</a:t>
            </a:r>
            <a:r>
              <a:rPr lang="en-US" altLang="zh-CN" sz="1200" dirty="0" smtClean="0">
                <a:solidFill>
                  <a:srgbClr val="FF0000"/>
                </a:solidFill>
              </a:rPr>
              <a:t>24</a:t>
            </a:r>
            <a:r>
              <a:rPr lang="zh-CN" altLang="en-US" sz="1200" dirty="0" smtClean="0">
                <a:solidFill>
                  <a:srgbClr val="FF0000"/>
                </a:solidFill>
              </a:rPr>
              <a:t>小时）、白城（部门经理超</a:t>
            </a:r>
            <a:r>
              <a:rPr lang="en-US" altLang="zh-CN" sz="1200" dirty="0" smtClean="0">
                <a:solidFill>
                  <a:srgbClr val="FF0000"/>
                </a:solidFill>
              </a:rPr>
              <a:t>24</a:t>
            </a:r>
            <a:r>
              <a:rPr lang="zh-CN" altLang="en-US" sz="1200" dirty="0" smtClean="0">
                <a:solidFill>
                  <a:srgbClr val="FF0000"/>
                </a:solidFill>
              </a:rPr>
              <a:t>小时）、邯郸无节点超</a:t>
            </a:r>
            <a:r>
              <a:rPr lang="en-US" altLang="zh-CN" sz="1200" dirty="0" smtClean="0">
                <a:solidFill>
                  <a:srgbClr val="FF0000"/>
                </a:solidFill>
              </a:rPr>
              <a:t>24</a:t>
            </a:r>
            <a:r>
              <a:rPr lang="zh-CN" altLang="en-US" sz="1200" dirty="0" smtClean="0">
                <a:solidFill>
                  <a:srgbClr val="FF0000"/>
                </a:solidFill>
              </a:rPr>
              <a:t>小时，节点平均</a:t>
            </a:r>
            <a:r>
              <a:rPr lang="en-US" altLang="zh-CN" sz="1200" dirty="0" smtClean="0">
                <a:solidFill>
                  <a:srgbClr val="FF0000"/>
                </a:solidFill>
              </a:rPr>
              <a:t>0.52</a:t>
            </a:r>
            <a:r>
              <a:rPr lang="zh-CN" altLang="en-US" sz="1200" dirty="0" smtClean="0">
                <a:solidFill>
                  <a:srgbClr val="FF0000"/>
                </a:solidFill>
              </a:rPr>
              <a:t>天，共</a:t>
            </a:r>
            <a:r>
              <a:rPr lang="en-US" altLang="zh-CN" sz="1200" dirty="0" smtClean="0">
                <a:solidFill>
                  <a:srgbClr val="FF0000"/>
                </a:solidFill>
              </a:rPr>
              <a:t>8</a:t>
            </a:r>
            <a:r>
              <a:rPr lang="zh-CN" altLang="en-US" sz="1200" dirty="0" smtClean="0">
                <a:solidFill>
                  <a:srgbClr val="FF0000"/>
                </a:solidFill>
              </a:rPr>
              <a:t>个节点，归档耗时为</a:t>
            </a:r>
            <a:r>
              <a:rPr lang="en-US" altLang="zh-CN" sz="1200" dirty="0" smtClean="0">
                <a:solidFill>
                  <a:srgbClr val="FF0000"/>
                </a:solidFill>
              </a:rPr>
              <a:t>4.17</a:t>
            </a:r>
            <a:r>
              <a:rPr lang="zh-CN" altLang="en-US" sz="1200" dirty="0" smtClean="0">
                <a:solidFill>
                  <a:srgbClr val="FF0000"/>
                </a:solidFill>
              </a:rPr>
              <a:t>天；</a:t>
            </a:r>
            <a:endParaRPr lang="en-US" altLang="zh-CN" sz="12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4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2</a:t>
            </a:r>
            <a:r>
              <a:rPr lang="zh-CN" altLang="en-US" sz="1200" dirty="0" smtClean="0"/>
              <a:t>月北</a:t>
            </a:r>
            <a:r>
              <a:rPr lang="zh-CN" altLang="en-US" sz="1200" dirty="0" smtClean="0"/>
              <a:t>分</a:t>
            </a:r>
            <a:r>
              <a:rPr lang="zh-CN" altLang="en-US" sz="1200" dirty="0" smtClean="0"/>
              <a:t>、瑞达无报销流程；</a:t>
            </a:r>
            <a:endParaRPr lang="en-US" altLang="zh-CN" sz="1200" dirty="0" smtClean="0"/>
          </a:p>
        </p:txBody>
      </p:sp>
      <p:graphicFrame>
        <p:nvGraphicFramePr>
          <p:cNvPr id="6" name="图表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7833480"/>
              </p:ext>
            </p:extLst>
          </p:nvPr>
        </p:nvGraphicFramePr>
        <p:xfrm>
          <a:off x="485491" y="997528"/>
          <a:ext cx="11139054" cy="4310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061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492"/>
          </a:xfrm>
        </p:spPr>
      </p:pic>
      <p:sp>
        <p:nvSpPr>
          <p:cNvPr id="5" name="文本框 4"/>
          <p:cNvSpPr txBox="1"/>
          <p:nvPr/>
        </p:nvSpPr>
        <p:spPr>
          <a:xfrm>
            <a:off x="1487717" y="1925052"/>
            <a:ext cx="442300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全公司报销耗时趋势分析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F16C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各节点报销耗时分析</a:t>
            </a:r>
            <a:endParaRPr lang="en-US" altLang="zh-CN" sz="2800" dirty="0">
              <a:solidFill>
                <a:srgbClr val="F16C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流程退回情况分析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报销中心工作情况</a:t>
            </a:r>
            <a:endParaRPr lang="en-US" altLang="zh-CN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077095" y="674066"/>
            <a:ext cx="1244251" cy="8254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schemeClr val="bg1"/>
                </a:solidFill>
                <a:latin typeface="微软雅黑" panose="020B0503020204020204" pitchFamily="34" charset="-122"/>
                <a:ea typeface="思源黑体 Regular" panose="020B0500000000000000"/>
              </a:rPr>
              <a:t>目 录</a:t>
            </a:r>
            <a:endParaRPr lang="en-US" altLang="zh-CN" sz="3600" dirty="0">
              <a:solidFill>
                <a:schemeClr val="bg1"/>
              </a:solidFill>
              <a:latin typeface="微软雅黑" panose="020B0503020204020204" pitchFamily="34" charset="-122"/>
              <a:ea typeface="思源黑体 Regular" panose="020B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264829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xmlns="" id="{BE0E76E6-F3B7-4082-84D8-6210C1A5D078}"/>
              </a:ext>
            </a:extLst>
          </p:cNvPr>
          <p:cNvSpPr txBox="1"/>
          <p:nvPr/>
        </p:nvSpPr>
        <p:spPr>
          <a:xfrm>
            <a:off x="738069" y="5566008"/>
            <a:ext cx="10462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 smtClean="0"/>
              <a:t>1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2</a:t>
            </a:r>
            <a:r>
              <a:rPr lang="zh-CN" altLang="en-US" sz="1200" dirty="0" smtClean="0"/>
              <a:t>月</a:t>
            </a:r>
            <a:r>
              <a:rPr lang="zh-CN" altLang="en-US" sz="1200" dirty="0" smtClean="0"/>
              <a:t>无节点超</a:t>
            </a:r>
            <a:r>
              <a:rPr lang="en-US" altLang="zh-CN" sz="1200" dirty="0" smtClean="0"/>
              <a:t>24</a:t>
            </a:r>
            <a:r>
              <a:rPr lang="zh-CN" altLang="en-US" sz="1200" dirty="0" smtClean="0"/>
              <a:t>小时</a:t>
            </a:r>
            <a:r>
              <a:rPr lang="zh-CN" altLang="en-US" sz="1200" dirty="0" smtClean="0"/>
              <a:t>。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2</a:t>
            </a:r>
            <a:r>
              <a:rPr lang="zh-CN" altLang="en-US" sz="1200" dirty="0" smtClean="0"/>
              <a:t>、从数据中可以看出，虽然各节点不超</a:t>
            </a:r>
            <a:r>
              <a:rPr lang="en-US" altLang="zh-CN" sz="1200" dirty="0" smtClean="0"/>
              <a:t>24</a:t>
            </a:r>
            <a:r>
              <a:rPr lang="zh-CN" altLang="en-US" sz="1200" dirty="0" smtClean="0"/>
              <a:t>小时，但因流程至少会经</a:t>
            </a:r>
            <a:r>
              <a:rPr lang="en-US" altLang="zh-CN" sz="1200" dirty="0" smtClean="0"/>
              <a:t>8</a:t>
            </a:r>
            <a:r>
              <a:rPr lang="zh-CN" altLang="en-US" sz="1200" dirty="0" smtClean="0"/>
              <a:t>个节点，如需归档时间确保在</a:t>
            </a:r>
            <a:r>
              <a:rPr lang="en-US" altLang="zh-CN" sz="1200" dirty="0" smtClean="0"/>
              <a:t>4</a:t>
            </a:r>
            <a:r>
              <a:rPr lang="zh-CN" altLang="en-US" sz="1200" dirty="0" smtClean="0"/>
              <a:t>天内，每个节点应不超</a:t>
            </a:r>
            <a:r>
              <a:rPr lang="en-US" altLang="zh-CN" sz="1200" dirty="0" smtClean="0"/>
              <a:t>12</a:t>
            </a:r>
            <a:r>
              <a:rPr lang="zh-CN" altLang="en-US" sz="1200" dirty="0" smtClean="0"/>
              <a:t>小时。</a:t>
            </a:r>
            <a:endParaRPr lang="en-US" altLang="zh-CN" sz="1200" dirty="0" smtClean="0"/>
          </a:p>
        </p:txBody>
      </p:sp>
      <p:cxnSp>
        <p:nvCxnSpPr>
          <p:cNvPr id="9" name="直接连接符 8"/>
          <p:cNvCxnSpPr>
            <a:cxnSpLocks/>
          </p:cNvCxnSpPr>
          <p:nvPr/>
        </p:nvCxnSpPr>
        <p:spPr>
          <a:xfrm>
            <a:off x="1413315" y="2160708"/>
            <a:ext cx="10272005" cy="12475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10" name="图表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0233962"/>
              </p:ext>
            </p:extLst>
          </p:nvPr>
        </p:nvGraphicFramePr>
        <p:xfrm>
          <a:off x="738069" y="1045029"/>
          <a:ext cx="10994752" cy="4520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563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10260000" y="252000"/>
            <a:ext cx="1724891" cy="486930"/>
          </a:xfrm>
        </p:spPr>
        <p:txBody>
          <a:bodyPr/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1-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申请人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xmlns="" id="{BE0E76E6-F3B7-4082-84D8-6210C1A5D078}"/>
              </a:ext>
            </a:extLst>
          </p:cNvPr>
          <p:cNvSpPr txBox="1"/>
          <p:nvPr/>
        </p:nvSpPr>
        <p:spPr>
          <a:xfrm>
            <a:off x="843148" y="5696563"/>
            <a:ext cx="10597946" cy="341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 smtClean="0"/>
              <a:t>1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2</a:t>
            </a:r>
            <a:r>
              <a:rPr lang="zh-CN" altLang="en-US" sz="1200" dirty="0"/>
              <a:t>月</a:t>
            </a:r>
            <a:r>
              <a:rPr lang="zh-CN" altLang="en-US" sz="1200" dirty="0" smtClean="0"/>
              <a:t>申请人</a:t>
            </a:r>
            <a:r>
              <a:rPr lang="zh-CN" altLang="en-US" sz="1200" dirty="0" smtClean="0"/>
              <a:t>节点超时</a:t>
            </a:r>
            <a:r>
              <a:rPr lang="zh-CN" altLang="en-US" sz="1200" dirty="0" smtClean="0"/>
              <a:t>为</a:t>
            </a:r>
            <a:r>
              <a:rPr lang="zh-CN" altLang="en-US" sz="1200" dirty="0"/>
              <a:t>酒泉</a:t>
            </a:r>
            <a:r>
              <a:rPr lang="zh-CN" altLang="en-US" sz="1200" dirty="0" smtClean="0"/>
              <a:t>公司</a:t>
            </a:r>
            <a:r>
              <a:rPr lang="zh-CN" altLang="en-US" sz="1200" dirty="0" smtClean="0"/>
              <a:t>，</a:t>
            </a:r>
            <a:r>
              <a:rPr lang="zh-CN" altLang="en-US" sz="1200" dirty="0" smtClean="0"/>
              <a:t>其中杨君及向婷婷提交超时，其因疫情影响，不能及时换票交单，已沟通。</a:t>
            </a:r>
            <a:endParaRPr lang="en-US" altLang="zh-CN" sz="1200" dirty="0" smtClean="0"/>
          </a:p>
        </p:txBody>
      </p:sp>
      <p:cxnSp>
        <p:nvCxnSpPr>
          <p:cNvPr id="9" name="直接连接符 8"/>
          <p:cNvCxnSpPr>
            <a:cxnSpLocks/>
          </p:cNvCxnSpPr>
          <p:nvPr/>
        </p:nvCxnSpPr>
        <p:spPr>
          <a:xfrm>
            <a:off x="1596905" y="2807480"/>
            <a:ext cx="9696529" cy="15361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直接连接符 7"/>
          <p:cNvCxnSpPr>
            <a:cxnSpLocks/>
          </p:cNvCxnSpPr>
          <p:nvPr/>
        </p:nvCxnSpPr>
        <p:spPr>
          <a:xfrm>
            <a:off x="1607999" y="3542512"/>
            <a:ext cx="9565900" cy="3487"/>
          </a:xfrm>
          <a:prstGeom prst="line">
            <a:avLst/>
          </a:prstGeom>
          <a:ln w="19050" cap="flat" cmpd="sng" algn="ctr">
            <a:solidFill>
              <a:srgbClr val="00B05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173899" y="3408219"/>
            <a:ext cx="5343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16.39</a:t>
            </a:r>
            <a:endParaRPr lang="zh-CN" altLang="en-US" sz="1100" dirty="0"/>
          </a:p>
        </p:txBody>
      </p:sp>
      <p:graphicFrame>
        <p:nvGraphicFramePr>
          <p:cNvPr id="13" name="图表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3167989"/>
              </p:ext>
            </p:extLst>
          </p:nvPr>
        </p:nvGraphicFramePr>
        <p:xfrm>
          <a:off x="843148" y="1155144"/>
          <a:ext cx="10699668" cy="4506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331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2">
            <a:extLst>
              <a:ext uri="{FF2B5EF4-FFF2-40B4-BE49-F238E27FC236}">
                <a16:creationId xmlns:a16="http://schemas.microsoft.com/office/drawing/2014/main" xmlns="" id="{D443D61A-7E43-4909-811C-A94084CA2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0" y="252000"/>
            <a:ext cx="2130137" cy="493463"/>
          </a:xfrm>
        </p:spPr>
        <p:txBody>
          <a:bodyPr/>
          <a:lstStyle/>
          <a:p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2-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本地财务</a:t>
            </a:r>
          </a:p>
        </p:txBody>
      </p:sp>
      <p:sp>
        <p:nvSpPr>
          <p:cNvPr id="8" name="文本框 4">
            <a:extLst>
              <a:ext uri="{FF2B5EF4-FFF2-40B4-BE49-F238E27FC236}">
                <a16:creationId xmlns:a16="http://schemas.microsoft.com/office/drawing/2014/main" xmlns="" id="{BE0E76E6-F3B7-4082-84D8-6210C1A5D078}"/>
              </a:ext>
            </a:extLst>
          </p:cNvPr>
          <p:cNvSpPr txBox="1"/>
          <p:nvPr/>
        </p:nvSpPr>
        <p:spPr>
          <a:xfrm>
            <a:off x="931351" y="5667325"/>
            <a:ext cx="104622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 smtClean="0"/>
              <a:t>1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2</a:t>
            </a:r>
            <a:r>
              <a:rPr lang="zh-CN" altLang="en-US" sz="1200" dirty="0" smtClean="0"/>
              <a:t>月</a:t>
            </a:r>
            <a:r>
              <a:rPr lang="zh-CN" altLang="en-US" sz="1200" dirty="0" smtClean="0"/>
              <a:t>本地财务</a:t>
            </a:r>
            <a:r>
              <a:rPr lang="zh-CN" altLang="en-US" sz="1200" dirty="0" smtClean="0"/>
              <a:t>节点总部与锡林公司超过目标责任</a:t>
            </a:r>
            <a:r>
              <a:rPr lang="en-US" altLang="zh-CN" sz="1200" dirty="0" smtClean="0"/>
              <a:t>24</a:t>
            </a:r>
            <a:r>
              <a:rPr lang="zh-CN" altLang="en-US" sz="1200" dirty="0" smtClean="0"/>
              <a:t>小时。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2</a:t>
            </a:r>
            <a:r>
              <a:rPr lang="zh-CN" altLang="en-US" sz="1200" dirty="0" smtClean="0"/>
              <a:t>、总部本地财务节点审批耗时情况见下页，锡林公司因疫情影响。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endParaRPr lang="en-US" altLang="zh-CN" sz="1200" dirty="0" smtClean="0"/>
          </a:p>
        </p:txBody>
      </p:sp>
      <p:cxnSp>
        <p:nvCxnSpPr>
          <p:cNvPr id="9" name="直接连接符 8"/>
          <p:cNvCxnSpPr>
            <a:cxnSpLocks/>
          </p:cNvCxnSpPr>
          <p:nvPr/>
        </p:nvCxnSpPr>
        <p:spPr>
          <a:xfrm flipV="1">
            <a:off x="1655282" y="2529444"/>
            <a:ext cx="9151264" cy="600"/>
          </a:xfrm>
          <a:prstGeom prst="line">
            <a:avLst/>
          </a:prstGeom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7" name="图表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5827431"/>
              </p:ext>
            </p:extLst>
          </p:nvPr>
        </p:nvGraphicFramePr>
        <p:xfrm>
          <a:off x="783772" y="1056904"/>
          <a:ext cx="10609821" cy="4275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604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7834746" y="252000"/>
            <a:ext cx="4177146" cy="434520"/>
          </a:xfrm>
        </p:spPr>
        <p:txBody>
          <a:bodyPr>
            <a:noAutofit/>
          </a:bodyPr>
          <a:lstStyle/>
          <a:p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总部各节点耗时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趋势分析</a:t>
            </a:r>
            <a:endParaRPr lang="zh-CN" altLang="en-US" sz="2800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xmlns="" id="{279044D1-3B19-4934-B581-7C99A7B87E0B}"/>
              </a:ext>
            </a:extLst>
          </p:cNvPr>
          <p:cNvSpPr txBox="1"/>
          <p:nvPr/>
        </p:nvSpPr>
        <p:spPr>
          <a:xfrm>
            <a:off x="694575" y="4982990"/>
            <a:ext cx="10720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/>
              <a:t>从图中可看出：</a:t>
            </a:r>
            <a:endParaRPr lang="en-US" altLang="zh-CN" sz="1200" dirty="0"/>
          </a:p>
          <a:p>
            <a:pPr>
              <a:lnSpc>
                <a:spcPct val="150000"/>
              </a:lnSpc>
            </a:pPr>
            <a:r>
              <a:rPr lang="en-US" altLang="zh-CN" sz="1200" dirty="0"/>
              <a:t>1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2</a:t>
            </a:r>
            <a:r>
              <a:rPr lang="zh-CN" altLang="en-US" sz="1200" dirty="0" smtClean="0"/>
              <a:t>月本地财务节点耗时</a:t>
            </a:r>
            <a:r>
              <a:rPr lang="en-US" altLang="zh-CN" sz="1200" dirty="0" smtClean="0"/>
              <a:t>1.73</a:t>
            </a:r>
            <a:r>
              <a:rPr lang="zh-CN" altLang="en-US" sz="1200" dirty="0" smtClean="0"/>
              <a:t>天，其中本地财务操作人分别为张丛丛与侯雪敏</a:t>
            </a:r>
            <a:endParaRPr lang="en-US" altLang="zh-CN" sz="1200" dirty="0" smtClean="0"/>
          </a:p>
          <a:p>
            <a:pPr>
              <a:lnSpc>
                <a:spcPct val="150000"/>
              </a:lnSpc>
            </a:pPr>
            <a:r>
              <a:rPr lang="en-US" altLang="zh-CN" sz="1200" dirty="0" smtClean="0"/>
              <a:t>2</a:t>
            </a:r>
            <a:r>
              <a:rPr lang="zh-CN" altLang="en-US" sz="1200" dirty="0" smtClean="0"/>
              <a:t>、</a:t>
            </a:r>
            <a:r>
              <a:rPr lang="en-US" altLang="zh-CN" sz="1200" dirty="0" smtClean="0"/>
              <a:t>2020</a:t>
            </a:r>
            <a:r>
              <a:rPr lang="zh-CN" altLang="en-US" sz="1200" dirty="0" smtClean="0"/>
              <a:t>年</a:t>
            </a:r>
            <a:r>
              <a:rPr lang="en-US" altLang="zh-CN" sz="1200" dirty="0" smtClean="0"/>
              <a:t>2</a:t>
            </a:r>
            <a:r>
              <a:rPr lang="zh-CN" altLang="en-US" sz="1200" dirty="0" smtClean="0"/>
              <a:t>月本地财务节点侯雪敏耗时</a:t>
            </a:r>
            <a:r>
              <a:rPr lang="en-US" altLang="zh-CN" sz="1200" dirty="0" smtClean="0"/>
              <a:t>52</a:t>
            </a:r>
            <a:r>
              <a:rPr lang="zh-CN" altLang="en-US" sz="1200" dirty="0" smtClean="0"/>
              <a:t>小时，张丛丛耗时</a:t>
            </a:r>
            <a:r>
              <a:rPr lang="en-US" altLang="zh-CN" sz="1200" dirty="0" smtClean="0"/>
              <a:t>3.09</a:t>
            </a:r>
            <a:r>
              <a:rPr lang="zh-CN" altLang="en-US" sz="1200" dirty="0" smtClean="0"/>
              <a:t>小时</a:t>
            </a:r>
            <a:endParaRPr lang="en-US" altLang="zh-CN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451" y="1888177"/>
            <a:ext cx="4805517" cy="2481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图表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4152846"/>
              </p:ext>
            </p:extLst>
          </p:nvPr>
        </p:nvGraphicFramePr>
        <p:xfrm>
          <a:off x="5842661" y="1711474"/>
          <a:ext cx="5734327" cy="2962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14504" y="1795543"/>
            <a:ext cx="892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（天）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3717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9LO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新建 Microsoft PowerPoint 演示文稿.pptx" id="{D011E1EF-2A98-4488-AB23-ABFE891A85A7}" vid="{CED2D216-C104-4063-808C-CD05A95E169C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2019LOGO</Template>
  <TotalTime>10447</TotalTime>
  <Words>967</Words>
  <Application>Microsoft Office PowerPoint</Application>
  <PresentationFormat>自定义</PresentationFormat>
  <Paragraphs>90</Paragraphs>
  <Slides>21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2019LOGO</vt:lpstr>
      <vt:lpstr>PowerPoint 演示文稿</vt:lpstr>
      <vt:lpstr>PowerPoint 演示文稿</vt:lpstr>
      <vt:lpstr>全公司报销耗时趋势分析</vt:lpstr>
      <vt:lpstr>全公司报销耗时趋势分析</vt:lpstr>
      <vt:lpstr>PowerPoint 演示文稿</vt:lpstr>
      <vt:lpstr>PowerPoint 演示文稿</vt:lpstr>
      <vt:lpstr>1-申请人</vt:lpstr>
      <vt:lpstr>2-本地财务</vt:lpstr>
      <vt:lpstr>总部各节点耗时趋势分析</vt:lpstr>
      <vt:lpstr>3.3-部门经理</vt:lpstr>
      <vt:lpstr>4-财务经理</vt:lpstr>
      <vt:lpstr>5.2-总经理</vt:lpstr>
      <vt:lpstr>6-财务稽核</vt:lpstr>
      <vt:lpstr>7-财务付款</vt:lpstr>
      <vt:lpstr>PowerPoint 演示文稿</vt:lpstr>
      <vt:lpstr>PowerPoint 演示文稿</vt:lpstr>
      <vt:lpstr>PowerPoint 演示文稿</vt:lpstr>
      <vt:lpstr>PowerPoint 演示文稿</vt:lpstr>
      <vt:lpstr>报销中心</vt:lpstr>
      <vt:lpstr>报销中心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huangxl</dc:creator>
  <cp:lastModifiedBy>黄晓林</cp:lastModifiedBy>
  <cp:revision>674</cp:revision>
  <dcterms:created xsi:type="dcterms:W3CDTF">2018-03-14T01:39:59Z</dcterms:created>
  <dcterms:modified xsi:type="dcterms:W3CDTF">2020-02-29T10:28:20Z</dcterms:modified>
</cp:coreProperties>
</file>