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11.xml" ContentType="application/vnd.openxmlformats-officedocument.drawingml.chartshapes+xml"/>
  <Override PartName="/ppt/drawings/drawing12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2"/>
  </p:notesMasterIdLst>
  <p:sldIdLst>
    <p:sldId id="325" r:id="rId2"/>
    <p:sldId id="327" r:id="rId3"/>
    <p:sldId id="384" r:id="rId4"/>
    <p:sldId id="326" r:id="rId5"/>
    <p:sldId id="356" r:id="rId6"/>
    <p:sldId id="334" r:id="rId7"/>
    <p:sldId id="394" r:id="rId8"/>
    <p:sldId id="392" r:id="rId9"/>
    <p:sldId id="371" r:id="rId10"/>
    <p:sldId id="337" r:id="rId11"/>
    <p:sldId id="336" r:id="rId12"/>
    <p:sldId id="352" r:id="rId13"/>
    <p:sldId id="351" r:id="rId14"/>
    <p:sldId id="349" r:id="rId15"/>
    <p:sldId id="358" r:id="rId16"/>
    <p:sldId id="390" r:id="rId17"/>
    <p:sldId id="393" r:id="rId18"/>
    <p:sldId id="357" r:id="rId19"/>
    <p:sldId id="350" r:id="rId20"/>
    <p:sldId id="355" r:id="rId21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思遥" initials="李" lastIdx="1" clrIdx="0">
    <p:extLst>
      <p:ext uri="{19B8F6BF-5375-455C-9EA6-DF929625EA0E}">
        <p15:presenceInfo xmlns="" xmlns:p15="http://schemas.microsoft.com/office/powerpoint/2012/main" userId="df9c0ff6b6b512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C40"/>
    <a:srgbClr val="006FA0"/>
    <a:srgbClr val="D41821"/>
    <a:srgbClr val="ED7D31"/>
    <a:srgbClr val="E67D5F"/>
    <a:srgbClr val="F0791A"/>
    <a:srgbClr val="FFD468"/>
    <a:srgbClr val="33A0D1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854" autoAdjust="0"/>
    <p:restoredTop sz="87575" autoAdjust="0"/>
  </p:normalViewPr>
  <p:slideViewPr>
    <p:cSldViewPr snapToGrid="0" showGuides="1">
      <p:cViewPr>
        <p:scale>
          <a:sx n="80" d="100"/>
          <a:sy n="80" d="100"/>
        </p:scale>
        <p:origin x="-34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5.4236856756541822E-2"/>
          <c:y val="0.28789552347623215"/>
          <c:w val="0.93094832842864361"/>
          <c:h val="0.55804972295129762"/>
        </c:manualLayout>
      </c:layout>
      <c:lineChart>
        <c:grouping val="standard"/>
        <c:ser>
          <c:idx val="0"/>
          <c:order val="0"/>
          <c:tx>
            <c:strRef>
              <c:f>'2020年数据'!$M$15</c:f>
              <c:strCache>
                <c:ptCount val="1"/>
                <c:pt idx="0">
                  <c:v>2019平均归档耗时（天）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txPr>
              <a:bodyPr/>
              <a:lstStyle/>
              <a:p>
                <a:pPr>
                  <a:defRPr sz="1200"/>
                </a:pPr>
                <a:endParaRPr lang="zh-CN"/>
              </a:p>
            </c:txPr>
            <c:showVal val="1"/>
          </c:dLbls>
          <c:cat>
            <c:strRef>
              <c:f>'2020年数据'!$N$5:$Z$5</c:f>
              <c:strCache>
                <c:ptCount val="13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</c:strCache>
            </c:strRef>
          </c:cat>
          <c:val>
            <c:numRef>
              <c:f>'2020年数据'!$N$15:$Z$15</c:f>
              <c:numCache>
                <c:formatCode>0.00_ </c:formatCode>
                <c:ptCount val="13"/>
                <c:pt idx="0">
                  <c:v>3.7815584584533135</c:v>
                </c:pt>
                <c:pt idx="1">
                  <c:v>3.5163649419709468</c:v>
                </c:pt>
                <c:pt idx="2">
                  <c:v>4.2260204314727368</c:v>
                </c:pt>
                <c:pt idx="3">
                  <c:v>4.1835345497122391</c:v>
                </c:pt>
                <c:pt idx="4">
                  <c:v>3.6784811649223723</c:v>
                </c:pt>
                <c:pt idx="5">
                  <c:v>4.2817555580845363</c:v>
                </c:pt>
                <c:pt idx="6">
                  <c:v>4.5368391328147899</c:v>
                </c:pt>
                <c:pt idx="7">
                  <c:v>3.7501544661354909</c:v>
                </c:pt>
                <c:pt idx="8">
                  <c:v>4.3853196880947998</c:v>
                </c:pt>
                <c:pt idx="9">
                  <c:v>4.3723513079533083</c:v>
                </c:pt>
                <c:pt idx="10">
                  <c:v>5.4839734261969575</c:v>
                </c:pt>
                <c:pt idx="11">
                  <c:v>5.4613207997943505</c:v>
                </c:pt>
                <c:pt idx="12">
                  <c:v>3.8256513751982877</c:v>
                </c:pt>
              </c:numCache>
            </c:numRef>
          </c:val>
        </c:ser>
        <c:ser>
          <c:idx val="1"/>
          <c:order val="1"/>
          <c:tx>
            <c:strRef>
              <c:f>'2020年数据'!$M$16</c:f>
              <c:strCache>
                <c:ptCount val="1"/>
                <c:pt idx="0">
                  <c:v>标准</c:v>
                </c:pt>
              </c:strCache>
            </c:strRef>
          </c:tx>
          <c:spPr>
            <a:ln w="31750">
              <a:prstDash val="dash"/>
            </a:ln>
          </c:spPr>
          <c:marker>
            <c:symbol val="none"/>
          </c:marker>
          <c:cat>
            <c:strRef>
              <c:f>'2020年数据'!$N$5:$Z$5</c:f>
              <c:strCache>
                <c:ptCount val="13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</c:strCache>
            </c:strRef>
          </c:cat>
          <c:val>
            <c:numRef>
              <c:f>'2020年数据'!$N$16:$Z$16</c:f>
              <c:numCache>
                <c:formatCode>0.00_ </c:formatCode>
                <c:ptCount val="13"/>
                <c:pt idx="0" formatCode="0.0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</c:ser>
        <c:ser>
          <c:idx val="2"/>
          <c:order val="2"/>
          <c:tx>
            <c:strRef>
              <c:f>'2020年数据'!$M$17</c:f>
              <c:strCache>
                <c:ptCount val="1"/>
                <c:pt idx="0">
                  <c:v>2019全公司平均值</c:v>
                </c:pt>
              </c:strCache>
            </c:strRef>
          </c:tx>
          <c:spPr>
            <a:ln w="31750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'2020年数据'!$N$5:$Z$5</c:f>
              <c:strCache>
                <c:ptCount val="13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</c:strCache>
            </c:strRef>
          </c:cat>
          <c:val>
            <c:numRef>
              <c:f>'2020年数据'!$N$17:$Z$17</c:f>
              <c:numCache>
                <c:formatCode>0.00_ </c:formatCode>
                <c:ptCount val="13"/>
                <c:pt idx="0">
                  <c:v>3.6515162925920084</c:v>
                </c:pt>
                <c:pt idx="1">
                  <c:v>3.6515162925920084</c:v>
                </c:pt>
                <c:pt idx="2">
                  <c:v>3.6515162925920084</c:v>
                </c:pt>
                <c:pt idx="3">
                  <c:v>3.6515162925920084</c:v>
                </c:pt>
                <c:pt idx="4">
                  <c:v>3.6515162925920084</c:v>
                </c:pt>
                <c:pt idx="5">
                  <c:v>3.6515162925920084</c:v>
                </c:pt>
                <c:pt idx="6">
                  <c:v>3.6515162925920084</c:v>
                </c:pt>
                <c:pt idx="7">
                  <c:v>3.6515162925920084</c:v>
                </c:pt>
                <c:pt idx="8">
                  <c:v>3.6515162925920084</c:v>
                </c:pt>
                <c:pt idx="9">
                  <c:v>3.6515162925920084</c:v>
                </c:pt>
                <c:pt idx="10">
                  <c:v>3.6515162925920084</c:v>
                </c:pt>
                <c:pt idx="11">
                  <c:v>3.6515162925920084</c:v>
                </c:pt>
                <c:pt idx="12">
                  <c:v>3.6515162925920084</c:v>
                </c:pt>
              </c:numCache>
            </c:numRef>
          </c:val>
        </c:ser>
        <c:marker val="1"/>
        <c:axId val="122032512"/>
        <c:axId val="122034048"/>
      </c:lineChart>
      <c:catAx>
        <c:axId val="122032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122034048"/>
        <c:crosses val="autoZero"/>
        <c:auto val="1"/>
        <c:lblAlgn val="ctr"/>
        <c:lblOffset val="100"/>
      </c:catAx>
      <c:valAx>
        <c:axId val="122034048"/>
        <c:scaling>
          <c:orientation val="minMax"/>
          <c:min val="3"/>
        </c:scaling>
        <c:axPos val="l"/>
        <c:majorGridlines/>
        <c:numFmt formatCode="0.00_ " sourceLinked="1"/>
        <c:tickLblPos val="nextTo"/>
        <c:txPr>
          <a:bodyPr/>
          <a:lstStyle/>
          <a:p>
            <a:pPr>
              <a:defRPr sz="1200"/>
            </a:pPr>
            <a:endParaRPr lang="zh-CN"/>
          </a:p>
        </c:txPr>
        <c:crossAx val="1220325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463167104111987"/>
          <c:y val="0.17592592592592593"/>
          <c:w val="0.49302622020732273"/>
          <c:h val="8.3717191601049915E-2"/>
        </c:manualLayout>
      </c:layout>
      <c:txPr>
        <a:bodyPr/>
        <a:lstStyle/>
        <a:p>
          <a:pPr>
            <a:defRPr sz="1100"/>
          </a:pPr>
          <a:endParaRPr lang="zh-CN"/>
        </a:p>
      </c:txPr>
    </c:legend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[集中报销汇报数据（202001）-HXL.xlsx]2020年数据!数据透视表7</c:name>
    <c:fmtId val="2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总经理节点审批耗时（小时）</a:t>
            </a:r>
          </a:p>
        </c:rich>
      </c:tx>
      <c:layout>
        <c:manualLayout>
          <c:xMode val="edge"/>
          <c:yMode val="edge"/>
          <c:x val="0.37655886308847369"/>
          <c:y val="3.3865241485355829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4012560781E-2"/>
          <c:y val="0.24931069559836438"/>
          <c:w val="0.8668749805483833"/>
          <c:h val="0.60010024788568084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'2020年数据'!$B$209:$B$210</c:f>
              <c:strCache>
                <c:ptCount val="1"/>
                <c:pt idx="0">
                  <c:v>北分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'2020年数据'!$B$211:$B$212</c:f>
              <c:numCache>
                <c:formatCode>0.00_ </c:formatCode>
                <c:ptCount val="1"/>
                <c:pt idx="0">
                  <c:v>1.1111111089121552E-2</c:v>
                </c:pt>
              </c:numCache>
            </c:numRef>
          </c:val>
        </c:ser>
        <c:ser>
          <c:idx val="1"/>
          <c:order val="1"/>
          <c:tx>
            <c:strRef>
              <c:f>'2020年数据'!$C$209:$C$210</c:f>
              <c:strCache>
                <c:ptCount val="1"/>
                <c:pt idx="0">
                  <c:v>酒泉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'2020年数据'!$C$211:$C$212</c:f>
              <c:numCache>
                <c:formatCode>0.00_ </c:formatCode>
                <c:ptCount val="1"/>
                <c:pt idx="0">
                  <c:v>12.464824561427937</c:v>
                </c:pt>
              </c:numCache>
            </c:numRef>
          </c:val>
        </c:ser>
        <c:ser>
          <c:idx val="2"/>
          <c:order val="2"/>
          <c:tx>
            <c:strRef>
              <c:f>'2020年数据'!$D$209:$D$210</c:f>
              <c:strCache>
                <c:ptCount val="1"/>
                <c:pt idx="0">
                  <c:v>白城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'2020年数据'!$D$211:$D$212</c:f>
              <c:numCache>
                <c:formatCode>0.00_ </c:formatCode>
                <c:ptCount val="1"/>
                <c:pt idx="0">
                  <c:v>18.169269005869094</c:v>
                </c:pt>
              </c:numCache>
            </c:numRef>
          </c:val>
        </c:ser>
        <c:ser>
          <c:idx val="3"/>
          <c:order val="3"/>
          <c:tx>
            <c:strRef>
              <c:f>'2020年数据'!$E$209:$E$210</c:f>
              <c:strCache>
                <c:ptCount val="1"/>
                <c:pt idx="0">
                  <c:v>阜宁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'2020年数据'!$E$211:$E$212</c:f>
              <c:numCache>
                <c:formatCode>0.00_ </c:formatCode>
                <c:ptCount val="1"/>
                <c:pt idx="0">
                  <c:v>15.713286252366775</c:v>
                </c:pt>
              </c:numCache>
            </c:numRef>
          </c:val>
        </c:ser>
        <c:ser>
          <c:idx val="4"/>
          <c:order val="4"/>
          <c:tx>
            <c:strRef>
              <c:f>'2020年数据'!$F$209:$F$210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'2020年数据'!$F$211:$F$212</c:f>
              <c:numCache>
                <c:formatCode>0.00_ </c:formatCode>
                <c:ptCount val="1"/>
                <c:pt idx="0">
                  <c:v>1.2961842105448198</c:v>
                </c:pt>
              </c:numCache>
            </c:numRef>
          </c:val>
        </c:ser>
        <c:ser>
          <c:idx val="5"/>
          <c:order val="5"/>
          <c:tx>
            <c:strRef>
              <c:f>'2020年数据'!$G$209:$G$210</c:f>
              <c:strCache>
                <c:ptCount val="1"/>
                <c:pt idx="0">
                  <c:v>萍乡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'2020年数据'!$G$211:$G$212</c:f>
              <c:numCache>
                <c:formatCode>0.00_ </c:formatCode>
                <c:ptCount val="1"/>
                <c:pt idx="0">
                  <c:v>1.49459150325685</c:v>
                </c:pt>
              </c:numCache>
            </c:numRef>
          </c:val>
        </c:ser>
        <c:ser>
          <c:idx val="6"/>
          <c:order val="6"/>
          <c:tx>
            <c:strRef>
              <c:f>'2020年数据'!$H$209:$H$210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'2020年数据'!$H$211:$H$212</c:f>
              <c:numCache>
                <c:formatCode>0.00_ </c:formatCode>
                <c:ptCount val="1"/>
                <c:pt idx="0">
                  <c:v>4.6139743589670736</c:v>
                </c:pt>
              </c:numCache>
            </c:numRef>
          </c:val>
        </c:ser>
        <c:ser>
          <c:idx val="7"/>
          <c:order val="7"/>
          <c:tx>
            <c:strRef>
              <c:f>'2020年数据'!$I$209:$I$210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'2020年数据'!$A$211:$A$212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'2020年数据'!$I$211:$I$212</c:f>
              <c:numCache>
                <c:formatCode>0.00_ </c:formatCode>
                <c:ptCount val="1"/>
                <c:pt idx="0">
                  <c:v>2.2764705882085869</c:v>
                </c:pt>
              </c:numCache>
            </c:numRef>
          </c:val>
        </c:ser>
        <c:axId val="132749184"/>
        <c:axId val="132750720"/>
      </c:barChart>
      <c:catAx>
        <c:axId val="132749184"/>
        <c:scaling>
          <c:orientation val="minMax"/>
        </c:scaling>
        <c:axPos val="b"/>
        <c:tickLblPos val="nextTo"/>
        <c:crossAx val="132750720"/>
        <c:crosses val="autoZero"/>
        <c:auto val="1"/>
        <c:lblAlgn val="ctr"/>
        <c:lblOffset val="100"/>
      </c:catAx>
      <c:valAx>
        <c:axId val="132750720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74918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7313974510960942"/>
          <c:y val="0.12311996106193006"/>
          <c:w val="0.50823311042606334"/>
          <c:h val="9.6057972833077612E-2"/>
        </c:manualLayout>
      </c:layout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[集中报销汇报数据（202001）-HXL.xlsx]2020年数据!数据透视表13</c:name>
    <c:fmtId val="4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9171309654238108E-2"/>
          <c:y val="0.19984333248380559"/>
          <c:w val="0.87551771770843934"/>
          <c:h val="0.68343358121901387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'2020年数据'!$B$312:$B$313</c:f>
              <c:strCache>
                <c:ptCount val="1"/>
                <c:pt idx="0">
                  <c:v>总部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'2020年数据'!$B$314:$B$315</c:f>
              <c:numCache>
                <c:formatCode>0.00_ </c:formatCode>
                <c:ptCount val="1"/>
                <c:pt idx="0">
                  <c:v>10.700248842587824</c:v>
                </c:pt>
              </c:numCache>
            </c:numRef>
          </c:val>
        </c:ser>
        <c:ser>
          <c:idx val="1"/>
          <c:order val="1"/>
          <c:tx>
            <c:strRef>
              <c:f>'2020年数据'!$C$312:$C$313</c:f>
              <c:strCache>
                <c:ptCount val="1"/>
                <c:pt idx="0">
                  <c:v>北分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'2020年数据'!$C$314:$C$315</c:f>
              <c:numCache>
                <c:formatCode>0.00_ </c:formatCode>
                <c:ptCount val="1"/>
                <c:pt idx="0">
                  <c:v>12.491111111099597</c:v>
                </c:pt>
              </c:numCache>
            </c:numRef>
          </c:val>
        </c:ser>
        <c:ser>
          <c:idx val="2"/>
          <c:order val="2"/>
          <c:tx>
            <c:strRef>
              <c:f>'2020年数据'!$D$312:$D$313</c:f>
              <c:strCache>
                <c:ptCount val="1"/>
                <c:pt idx="0">
                  <c:v>酒泉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'2020年数据'!$D$314:$D$315</c:f>
              <c:numCache>
                <c:formatCode>0.00_ </c:formatCode>
                <c:ptCount val="1"/>
                <c:pt idx="0">
                  <c:v>15.968970588247483</c:v>
                </c:pt>
              </c:numCache>
            </c:numRef>
          </c:val>
        </c:ser>
        <c:ser>
          <c:idx val="3"/>
          <c:order val="3"/>
          <c:tx>
            <c:strRef>
              <c:f>'2020年数据'!$E$312:$E$313</c:f>
              <c:strCache>
                <c:ptCount val="1"/>
                <c:pt idx="0">
                  <c:v>白城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'2020年数据'!$E$314:$E$315</c:f>
              <c:numCache>
                <c:formatCode>0.00_ </c:formatCode>
                <c:ptCount val="1"/>
                <c:pt idx="0">
                  <c:v>9.3935493826963175</c:v>
                </c:pt>
              </c:numCache>
            </c:numRef>
          </c:val>
        </c:ser>
        <c:ser>
          <c:idx val="4"/>
          <c:order val="4"/>
          <c:tx>
            <c:strRef>
              <c:f>'2020年数据'!$F$312:$F$313</c:f>
              <c:strCache>
                <c:ptCount val="1"/>
                <c:pt idx="0">
                  <c:v>阜宁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'2020年数据'!$F$314:$F$315</c:f>
              <c:numCache>
                <c:formatCode>0.00_ </c:formatCode>
                <c:ptCount val="1"/>
                <c:pt idx="0">
                  <c:v>6.8681795634869802</c:v>
                </c:pt>
              </c:numCache>
            </c:numRef>
          </c:val>
        </c:ser>
        <c:ser>
          <c:idx val="5"/>
          <c:order val="5"/>
          <c:tx>
            <c:strRef>
              <c:f>'2020年数据'!$G$312:$G$313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'2020年数据'!$G$314:$G$315</c:f>
              <c:numCache>
                <c:formatCode>0.00_ </c:formatCode>
                <c:ptCount val="1"/>
                <c:pt idx="0">
                  <c:v>8.3808040935668728</c:v>
                </c:pt>
              </c:numCache>
            </c:numRef>
          </c:val>
        </c:ser>
        <c:ser>
          <c:idx val="6"/>
          <c:order val="6"/>
          <c:tx>
            <c:strRef>
              <c:f>'2020年数据'!$H$312:$H$313</c:f>
              <c:strCache>
                <c:ptCount val="1"/>
                <c:pt idx="0">
                  <c:v>萍乡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'2020年数据'!$H$314:$H$315</c:f>
              <c:numCache>
                <c:formatCode>0.00_ </c:formatCode>
                <c:ptCount val="1"/>
                <c:pt idx="0">
                  <c:v>7.4843402777623851</c:v>
                </c:pt>
              </c:numCache>
            </c:numRef>
          </c:val>
        </c:ser>
        <c:ser>
          <c:idx val="7"/>
          <c:order val="7"/>
          <c:tx>
            <c:strRef>
              <c:f>'2020年数据'!$I$312:$I$313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'2020年数据'!$I$314:$I$315</c:f>
              <c:numCache>
                <c:formatCode>0.00_ </c:formatCode>
                <c:ptCount val="1"/>
                <c:pt idx="0">
                  <c:v>8.7703373015974631</c:v>
                </c:pt>
              </c:numCache>
            </c:numRef>
          </c:val>
        </c:ser>
        <c:ser>
          <c:idx val="8"/>
          <c:order val="8"/>
          <c:tx>
            <c:strRef>
              <c:f>'2020年数据'!$J$312:$J$313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'2020年数据'!$A$314:$A$315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'2020年数据'!$J$314:$J$315</c:f>
              <c:numCache>
                <c:formatCode>0.00_ </c:formatCode>
                <c:ptCount val="1"/>
                <c:pt idx="0">
                  <c:v>4.6557026143829505</c:v>
                </c:pt>
              </c:numCache>
            </c:numRef>
          </c:val>
        </c:ser>
        <c:axId val="132836736"/>
        <c:axId val="132453504"/>
      </c:barChart>
      <c:catAx>
        <c:axId val="132836736"/>
        <c:scaling>
          <c:orientation val="minMax"/>
        </c:scaling>
        <c:axPos val="b"/>
        <c:tickLblPos val="nextTo"/>
        <c:crossAx val="132453504"/>
        <c:crosses val="autoZero"/>
        <c:auto val="1"/>
        <c:lblAlgn val="ctr"/>
        <c:lblOffset val="100"/>
      </c:catAx>
      <c:valAx>
        <c:axId val="132453504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836736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32423280607382582"/>
          <c:y val="0.10779546319969538"/>
          <c:w val="0.36290414095538781"/>
          <c:h val="4.6283256388154816E-2"/>
        </c:manualLayout>
      </c:layout>
    </c:legend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>
        <c:manualLayout>
          <c:layoutTarget val="inner"/>
          <c:xMode val="edge"/>
          <c:yMode val="edge"/>
          <c:x val="5.5787581585997108E-2"/>
          <c:y val="0.22771033829104703"/>
          <c:w val="0.9242578500525932"/>
          <c:h val="0.61823490813648285"/>
        </c:manualLayout>
      </c:layout>
      <c:barChart>
        <c:barDir val="col"/>
        <c:grouping val="clustered"/>
        <c:ser>
          <c:idx val="0"/>
          <c:order val="0"/>
          <c:tx>
            <c:strRef>
              <c:f>'6）退回数据分析'!$R$36</c:f>
              <c:strCache>
                <c:ptCount val="1"/>
                <c:pt idx="0">
                  <c:v>2020各公司平均退回率</c:v>
                </c:pt>
              </c:strCache>
            </c:strRef>
          </c:tx>
          <c:dLbls>
            <c:dLblPos val="inBase"/>
            <c:showVal val="1"/>
          </c:dLbls>
          <c:cat>
            <c:strRef>
              <c:f>'6）退回数据分析'!$Q$37:$Q$45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'6）退回数据分析'!$R$37:$R$45</c:f>
              <c:numCache>
                <c:formatCode>0.00%</c:formatCode>
                <c:ptCount val="9"/>
                <c:pt idx="0">
                  <c:v>0.17241379310344832</c:v>
                </c:pt>
                <c:pt idx="1">
                  <c:v>0.25</c:v>
                </c:pt>
                <c:pt idx="2">
                  <c:v>0.10526315789473685</c:v>
                </c:pt>
                <c:pt idx="3">
                  <c:v>5.2631578947368425E-2</c:v>
                </c:pt>
                <c:pt idx="4">
                  <c:v>5.0847457627118668E-2</c:v>
                </c:pt>
                <c:pt idx="5">
                  <c:v>0</c:v>
                </c:pt>
                <c:pt idx="6">
                  <c:v>5.8823529411764705E-2</c:v>
                </c:pt>
                <c:pt idx="7">
                  <c:v>0</c:v>
                </c:pt>
                <c:pt idx="8">
                  <c:v>0.10526315789473685</c:v>
                </c:pt>
              </c:numCache>
            </c:numRef>
          </c:val>
        </c:ser>
        <c:axId val="132891776"/>
        <c:axId val="132893312"/>
      </c:barChart>
      <c:lineChart>
        <c:grouping val="standard"/>
        <c:ser>
          <c:idx val="1"/>
          <c:order val="1"/>
          <c:tx>
            <c:strRef>
              <c:f>'6）退回数据分析'!$S$36</c:f>
              <c:strCache>
                <c:ptCount val="1"/>
                <c:pt idx="0">
                  <c:v>2019全公司平均退回率</c:v>
                </c:pt>
              </c:strCache>
            </c:strRef>
          </c:tx>
          <c:marker>
            <c:symbol val="none"/>
          </c:marker>
          <c:dLbls>
            <c:dLbl>
              <c:idx val="7"/>
              <c:layout/>
              <c:showVal val="1"/>
            </c:dLbl>
            <c:delete val="1"/>
          </c:dLbls>
          <c:cat>
            <c:strRef>
              <c:f>'6）退回数据分析'!$Q$37:$Q$45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'6）退回数据分析'!$S$37:$S$45</c:f>
              <c:numCache>
                <c:formatCode>0.00%</c:formatCode>
                <c:ptCount val="9"/>
                <c:pt idx="0">
                  <c:v>0.12939999999999999</c:v>
                </c:pt>
                <c:pt idx="1">
                  <c:v>0.12939999999999999</c:v>
                </c:pt>
                <c:pt idx="2">
                  <c:v>0.12939999999999999</c:v>
                </c:pt>
                <c:pt idx="3">
                  <c:v>0.12939999999999999</c:v>
                </c:pt>
                <c:pt idx="4">
                  <c:v>0.12939999999999999</c:v>
                </c:pt>
                <c:pt idx="5">
                  <c:v>0.12939999999999999</c:v>
                </c:pt>
                <c:pt idx="6">
                  <c:v>0.12939999999999999</c:v>
                </c:pt>
                <c:pt idx="7">
                  <c:v>0.12939999999999999</c:v>
                </c:pt>
                <c:pt idx="8">
                  <c:v>0.12939999999999999</c:v>
                </c:pt>
              </c:numCache>
            </c:numRef>
          </c:val>
        </c:ser>
        <c:marker val="1"/>
        <c:axId val="132891776"/>
        <c:axId val="132893312"/>
      </c:lineChart>
      <c:catAx>
        <c:axId val="132891776"/>
        <c:scaling>
          <c:orientation val="minMax"/>
        </c:scaling>
        <c:axPos val="b"/>
        <c:tickLblPos val="nextTo"/>
        <c:crossAx val="132893312"/>
        <c:crosses val="autoZero"/>
        <c:auto val="1"/>
        <c:lblAlgn val="ctr"/>
        <c:lblOffset val="100"/>
      </c:catAx>
      <c:valAx>
        <c:axId val="132893312"/>
        <c:scaling>
          <c:orientation val="minMax"/>
        </c:scaling>
        <c:axPos val="l"/>
        <c:majorGridlines/>
        <c:numFmt formatCode="0.00%" sourceLinked="1"/>
        <c:tickLblPos val="nextTo"/>
        <c:crossAx val="132891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5890349013437525"/>
          <c:y val="0.13256092639005843"/>
          <c:w val="0.50339327636232312"/>
          <c:h val="8.3717191601049915E-2"/>
        </c:manualLayout>
      </c:layout>
    </c:legend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[集中报销汇报数据（202001）-HXL.xlsx]6）退回数据分析!数据透视表23</c:name>
    <c:fmtId val="2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dirty="0">
                <a:solidFill>
                  <a:schemeClr val="tx1"/>
                </a:solidFill>
                <a:latin typeface="+mn-ea"/>
                <a:ea typeface="+mn-ea"/>
              </a:rPr>
              <a:t>2020</a:t>
            </a:r>
            <a:r>
              <a:rPr lang="zh-CN" altLang="en-US" sz="1800" dirty="0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lang="en-US" altLang="zh-CN" sz="1800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1800" dirty="0">
                <a:solidFill>
                  <a:schemeClr val="tx1"/>
                </a:solidFill>
                <a:latin typeface="+mn-ea"/>
                <a:ea typeface="+mn-ea"/>
              </a:rPr>
              <a:t>月退回原因汇总</a:t>
            </a:r>
          </a:p>
        </c:rich>
      </c:tx>
      <c:layout>
        <c:manualLayout>
          <c:xMode val="edge"/>
          <c:yMode val="edge"/>
          <c:x val="0.38365250880696616"/>
          <c:y val="3.0256247905653455E-2"/>
        </c:manualLayout>
      </c:layout>
      <c:spPr>
        <a:noFill/>
        <a:ln>
          <a:noFill/>
        </a:ln>
        <a:effectLst/>
      </c:spPr>
    </c:title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rgbClr val="C00000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C00000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'6）退回数据分析'!$B$64</c:f>
              <c:strCache>
                <c:ptCount val="1"/>
                <c:pt idx="0">
                  <c:v>汇总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9D17-4233-A965-309C1BFB7DDA}"/>
              </c:ext>
            </c:extLst>
          </c:dPt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showVal val="1"/>
          </c:dLbls>
          <c:cat>
            <c:strRef>
              <c:f>'6）退回数据分析'!$A$65:$A$75</c:f>
              <c:strCache>
                <c:ptCount val="10"/>
                <c:pt idx="0">
                  <c:v>发票不合规</c:v>
                </c:pt>
                <c:pt idx="1">
                  <c:v>附件不全</c:v>
                </c:pt>
                <c:pt idx="2">
                  <c:v>报销金额超标</c:v>
                </c:pt>
                <c:pt idx="3">
                  <c:v>订单类型选择错误</c:v>
                </c:pt>
                <c:pt idx="4">
                  <c:v>高税率普票</c:v>
                </c:pt>
                <c:pt idx="5">
                  <c:v>发票类别选择错误</c:v>
                </c:pt>
                <c:pt idx="6">
                  <c:v>收款人信息错误</c:v>
                </c:pt>
                <c:pt idx="7">
                  <c:v>发票项目选择错误</c:v>
                </c:pt>
                <c:pt idx="8">
                  <c:v>跨年发票不予报销</c:v>
                </c:pt>
                <c:pt idx="9">
                  <c:v>出差类别选择错误</c:v>
                </c:pt>
              </c:strCache>
            </c:strRef>
          </c:cat>
          <c:val>
            <c:numRef>
              <c:f>'6）退回数据分析'!$B$65:$B$75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17-4233-A965-309C1BFB7DDA}"/>
            </c:ext>
          </c:extLst>
        </c:ser>
        <c:gapWidth val="219"/>
        <c:overlap val="-27"/>
        <c:axId val="132941696"/>
        <c:axId val="132943232"/>
      </c:barChart>
      <c:catAx>
        <c:axId val="132941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2943232"/>
        <c:crosses val="autoZero"/>
        <c:auto val="1"/>
        <c:lblAlgn val="ctr"/>
        <c:lblOffset val="100"/>
      </c:catAx>
      <c:valAx>
        <c:axId val="1329432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3294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/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[集中报销汇报数据（202001）-HXL.xlsx]2020年数据!数据透视表14</c:name>
    <c:fmtId val="2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marker>
          <c:symbol val="none"/>
        </c:marker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6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6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6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68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6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</c:pivotFmts>
    <c:plotArea>
      <c:layout>
        <c:manualLayout>
          <c:layoutTarget val="inner"/>
          <c:xMode val="edge"/>
          <c:yMode val="edge"/>
          <c:x val="7.3016104468422924E-2"/>
          <c:y val="0.23658573928258966"/>
          <c:w val="0.8694026441139302"/>
          <c:h val="0.60935950714494014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'2020年数据'!$B$336:$B$337</c:f>
              <c:strCache>
                <c:ptCount val="1"/>
                <c:pt idx="0">
                  <c:v>黄晓林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'2020年数据'!$A$338:$A$339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'2020年数据'!$B$338:$B$339</c:f>
              <c:numCache>
                <c:formatCode>General</c:formatCode>
                <c:ptCount val="1"/>
                <c:pt idx="0">
                  <c:v>152</c:v>
                </c:pt>
              </c:numCache>
            </c:numRef>
          </c:val>
        </c:ser>
        <c:ser>
          <c:idx val="1"/>
          <c:order val="1"/>
          <c:tx>
            <c:strRef>
              <c:f>'2020年数据'!$C$336:$C$337</c:f>
              <c:strCache>
                <c:ptCount val="1"/>
                <c:pt idx="0">
                  <c:v>杨丽华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'2020年数据'!$A$338:$A$339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'2020年数据'!$C$338:$C$339</c:f>
              <c:numCache>
                <c:formatCode>General</c:formatCode>
                <c:ptCount val="1"/>
                <c:pt idx="0">
                  <c:v>43</c:v>
                </c:pt>
              </c:numCache>
            </c:numRef>
          </c:val>
        </c:ser>
        <c:ser>
          <c:idx val="2"/>
          <c:order val="2"/>
          <c:tx>
            <c:strRef>
              <c:f>'2020年数据'!$D$336:$D$337</c:f>
              <c:strCache>
                <c:ptCount val="1"/>
                <c:pt idx="0">
                  <c:v>张蓉蓉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'2020年数据'!$A$338:$A$339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'2020年数据'!$D$338:$D$339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axId val="133144960"/>
        <c:axId val="133146496"/>
      </c:barChart>
      <c:catAx>
        <c:axId val="133144960"/>
        <c:scaling>
          <c:orientation val="minMax"/>
        </c:scaling>
        <c:axPos val="b"/>
        <c:tickLblPos val="nextTo"/>
        <c:crossAx val="133146496"/>
        <c:crosses val="autoZero"/>
        <c:auto val="1"/>
        <c:lblAlgn val="ctr"/>
        <c:lblOffset val="100"/>
      </c:catAx>
      <c:valAx>
        <c:axId val="133146496"/>
        <c:scaling>
          <c:orientation val="minMax"/>
          <c:max val="200"/>
        </c:scaling>
        <c:axPos val="l"/>
        <c:majorGridlines/>
        <c:numFmt formatCode="General" sourceLinked="1"/>
        <c:tickLblPos val="nextTo"/>
        <c:crossAx val="133144960"/>
        <c:crosses val="autoZero"/>
        <c:crossBetween val="between"/>
        <c:majorUnit val="50"/>
      </c:valAx>
    </c:plotArea>
    <c:legend>
      <c:legendPos val="t"/>
      <c:layout>
        <c:manualLayout>
          <c:xMode val="edge"/>
          <c:yMode val="edge"/>
          <c:x val="0.33585998509445636"/>
          <c:y val="0.14814814814814825"/>
          <c:w val="0.30358867178639737"/>
          <c:h val="8.3717191601049915E-2"/>
        </c:manualLayout>
      </c:layout>
    </c:legend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[集中报销汇报数据（202001）-HXL.xlsx]2020年数据!数据透视表15</c:name>
    <c:fmtId val="2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spPr>
          <a:solidFill>
            <a:schemeClr val="accent2"/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</c:pivotFmt>
      <c:pivotFmt>
        <c:idx val="165"/>
        <c:marker>
          <c:symbol val="none"/>
        </c:marker>
      </c:pivotFmt>
      <c:pivotFmt>
        <c:idx val="166"/>
        <c:marker>
          <c:symbol val="none"/>
        </c:marker>
      </c:pivotFmt>
      <c:pivotFmt>
        <c:idx val="167"/>
        <c:marker>
          <c:symbol val="none"/>
        </c:marker>
      </c:pivotFmt>
      <c:pivotFmt>
        <c:idx val="168"/>
        <c:marker>
          <c:symbol val="none"/>
        </c:marker>
      </c:pivotFmt>
      <c:pivotFmt>
        <c:idx val="169"/>
        <c:marker>
          <c:symbol val="none"/>
        </c:marker>
      </c:pivotFmt>
      <c:pivotFmt>
        <c:idx val="170"/>
        <c:marker>
          <c:symbol val="none"/>
        </c:marker>
      </c:pivotFmt>
      <c:pivotFmt>
        <c:idx val="171"/>
        <c:marker>
          <c:symbol val="none"/>
        </c:marker>
      </c:pivotFmt>
      <c:pivotFmt>
        <c:idx val="172"/>
        <c:marker>
          <c:symbol val="none"/>
        </c:marker>
      </c:pivotFmt>
      <c:pivotFmt>
        <c:idx val="173"/>
        <c:marker>
          <c:symbol val="none"/>
        </c:marker>
      </c:pivotFmt>
      <c:pivotFmt>
        <c:idx val="174"/>
        <c:marker>
          <c:symbol val="none"/>
        </c:marker>
      </c:pivotFmt>
      <c:pivotFmt>
        <c:idx val="175"/>
        <c:marker>
          <c:symbol val="none"/>
        </c:marker>
      </c:pivotFmt>
      <c:pivotFmt>
        <c:idx val="176"/>
        <c:marker>
          <c:symbol val="none"/>
        </c:marker>
      </c:pivotFmt>
      <c:pivotFmt>
        <c:idx val="177"/>
        <c:spPr>
          <a:solidFill>
            <a:schemeClr val="accent3">
              <a:lumMod val="75000"/>
            </a:schemeClr>
          </a:solidFill>
        </c:spPr>
        <c:marker>
          <c:symbol val="none"/>
        </c:marker>
        <c:dLbl>
          <c:idx val="0"/>
          <c:delete val="1"/>
        </c:dLbl>
      </c:pivotFmt>
      <c:pivotFmt>
        <c:idx val="178"/>
        <c:marker>
          <c:symbol val="none"/>
        </c:marker>
      </c:pivotFmt>
      <c:pivotFmt>
        <c:idx val="179"/>
        <c:marker>
          <c:symbol val="none"/>
        </c:marker>
      </c:pivotFmt>
      <c:pivotFmt>
        <c:idx val="180"/>
        <c:marker>
          <c:symbol val="none"/>
        </c:marker>
      </c:pivotFmt>
      <c:pivotFmt>
        <c:idx val="181"/>
        <c:marker>
          <c:symbol val="none"/>
        </c:marker>
      </c:pivotFmt>
      <c:pivotFmt>
        <c:idx val="182"/>
        <c:marker>
          <c:symbol val="none"/>
        </c:marker>
      </c:pivotFmt>
      <c:pivotFmt>
        <c:idx val="183"/>
        <c:marker>
          <c:symbol val="none"/>
        </c:marker>
      </c:pivotFmt>
      <c:pivotFmt>
        <c:idx val="184"/>
        <c:marker>
          <c:symbol val="none"/>
        </c:marker>
      </c:pivotFmt>
      <c:pivotFmt>
        <c:idx val="185"/>
        <c:marker>
          <c:symbol val="none"/>
        </c:marker>
      </c:pivotFmt>
      <c:pivotFmt>
        <c:idx val="186"/>
        <c:marker>
          <c:symbol val="none"/>
        </c:marker>
      </c:pivotFmt>
      <c:pivotFmt>
        <c:idx val="187"/>
        <c:marker>
          <c:symbol val="none"/>
        </c:marker>
      </c:pivotFmt>
      <c:pivotFmt>
        <c:idx val="188"/>
        <c:marker>
          <c:symbol val="none"/>
        </c:marker>
      </c:pivotFmt>
      <c:pivotFmt>
        <c:idx val="189"/>
        <c:marker>
          <c:symbol val="none"/>
        </c:marker>
      </c:pivotFmt>
      <c:pivotFmt>
        <c:idx val="190"/>
        <c:marker>
          <c:symbol val="none"/>
        </c:marker>
      </c:pivotFmt>
      <c:pivotFmt>
        <c:idx val="191"/>
        <c:marker>
          <c:symbol val="none"/>
        </c:marker>
      </c:pivotFmt>
      <c:pivotFmt>
        <c:idx val="192"/>
        <c:marker>
          <c:symbol val="none"/>
        </c:marker>
      </c:pivotFmt>
      <c:pivotFmt>
        <c:idx val="193"/>
        <c:marker>
          <c:symbol val="none"/>
        </c:marker>
      </c:pivotFmt>
      <c:pivotFmt>
        <c:idx val="194"/>
        <c:marker>
          <c:symbol val="none"/>
        </c:marker>
      </c:pivotFmt>
      <c:pivotFmt>
        <c:idx val="195"/>
        <c:marker>
          <c:symbol val="none"/>
        </c:marker>
      </c:pivotFmt>
      <c:pivotFmt>
        <c:idx val="196"/>
        <c:marker>
          <c:symbol val="none"/>
        </c:marker>
      </c:pivotFmt>
      <c:pivotFmt>
        <c:idx val="197"/>
        <c:marker>
          <c:symbol val="none"/>
        </c:marker>
      </c:pivotFmt>
      <c:pivotFmt>
        <c:idx val="198"/>
        <c:marker>
          <c:symbol val="none"/>
        </c:marker>
      </c:pivotFmt>
      <c:pivotFmt>
        <c:idx val="199"/>
        <c:marker>
          <c:symbol val="none"/>
        </c:marker>
      </c:pivotFmt>
      <c:pivotFmt>
        <c:idx val="200"/>
        <c:marker>
          <c:symbol val="none"/>
        </c:marker>
      </c:pivotFmt>
      <c:pivotFmt>
        <c:idx val="201"/>
        <c:dLbl>
          <c:idx val="0"/>
          <c:dLblPos val="ctr"/>
          <c:showVal val="1"/>
        </c:dLbl>
      </c:pivotFmt>
      <c:pivotFmt>
        <c:idx val="202"/>
        <c:spPr>
          <a:solidFill>
            <a:schemeClr val="accent2"/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Val val="1"/>
        </c:dLbl>
      </c:pivotFmt>
      <c:pivotFmt>
        <c:idx val="203"/>
        <c:spPr>
          <a:solidFill>
            <a:schemeClr val="accent3">
              <a:lumMod val="75000"/>
            </a:schemeClr>
          </a:solidFill>
        </c:spPr>
        <c:marker>
          <c:symbol val="none"/>
        </c:marker>
        <c:dLbl>
          <c:idx val="0"/>
          <c:delete val="1"/>
        </c:dLbl>
      </c:pivotFmt>
      <c:pivotFmt>
        <c:idx val="204"/>
        <c:dLbl>
          <c:idx val="0"/>
          <c:dLblPos val="ctr"/>
          <c:showVal val="1"/>
        </c:dLbl>
      </c:pivotFmt>
    </c:pivotFmts>
    <c:plotArea>
      <c:layout>
        <c:manualLayout>
          <c:layoutTarget val="inner"/>
          <c:xMode val="edge"/>
          <c:yMode val="edge"/>
          <c:x val="0.1115906502253256"/>
          <c:y val="0.27250201573430627"/>
          <c:w val="0.85381815480612089"/>
          <c:h val="0.62357346009477643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'2020年数据'!$B$361:$B$362</c:f>
              <c:strCache>
                <c:ptCount val="1"/>
                <c:pt idx="0">
                  <c:v>杨丽华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'2020年数据'!$A$363:$A$364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'2020年数据'!$B$363:$B$364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"/>
          <c:order val="1"/>
          <c:tx>
            <c:strRef>
              <c:f>'2020年数据'!$C$361:$C$362</c:f>
              <c:strCache>
                <c:ptCount val="1"/>
                <c:pt idx="0">
                  <c:v>张蓉蓉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dLbl>
              <c:idx val="0"/>
              <c:layout/>
              <c:dLblPos val="ctr"/>
              <c:showVal val="1"/>
            </c:dLbl>
            <c:delete val="1"/>
          </c:dLbls>
          <c:cat>
            <c:strRef>
              <c:f>'2020年数据'!$A$363:$A$364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'2020年数据'!$C$363:$C$364</c:f>
              <c:numCache>
                <c:formatCode>General</c:formatCode>
                <c:ptCount val="1"/>
                <c:pt idx="0">
                  <c:v>195</c:v>
                </c:pt>
              </c:numCache>
            </c:numRef>
          </c:val>
        </c:ser>
        <c:axId val="133035136"/>
        <c:axId val="133036672"/>
      </c:barChart>
      <c:catAx>
        <c:axId val="133035136"/>
        <c:scaling>
          <c:orientation val="minMax"/>
        </c:scaling>
        <c:axPos val="b"/>
        <c:tickLblPos val="nextTo"/>
        <c:crossAx val="133036672"/>
        <c:crosses val="autoZero"/>
        <c:auto val="1"/>
        <c:lblAlgn val="ctr"/>
        <c:lblOffset val="100"/>
      </c:catAx>
      <c:valAx>
        <c:axId val="133036672"/>
        <c:scaling>
          <c:orientation val="minMax"/>
          <c:max val="200"/>
        </c:scaling>
        <c:axPos val="l"/>
        <c:majorGridlines/>
        <c:numFmt formatCode="General" sourceLinked="1"/>
        <c:tickLblPos val="nextTo"/>
        <c:crossAx val="133035136"/>
        <c:crosses val="autoZero"/>
        <c:crossBetween val="between"/>
        <c:majorUnit val="50"/>
      </c:valAx>
    </c:plotArea>
    <c:legend>
      <c:legendPos val="t"/>
      <c:layout>
        <c:manualLayout>
          <c:xMode val="edge"/>
          <c:yMode val="edge"/>
          <c:x val="0.34534145495963947"/>
          <c:y val="0.16666666666666666"/>
          <c:w val="0.30931684247016311"/>
          <c:h val="8.3717191601049915E-2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5.4346647964550993E-2"/>
          <c:y val="0.28789552347623215"/>
          <c:w val="0.9308085477169602"/>
          <c:h val="0.55804972295129773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'2020年数据'!$AC$5</c:f>
              <c:strCache>
                <c:ptCount val="1"/>
                <c:pt idx="0">
                  <c:v>2020年1月</c:v>
                </c:pt>
              </c:strCache>
            </c:strRef>
          </c:tx>
          <c:dLbls>
            <c:dLbl>
              <c:idx val="0"/>
              <c:layout>
                <c:manualLayout>
                  <c:x val="-9.035217652068586E-8"/>
                  <c:y val="8.4276861962600563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showVal val="1"/>
          </c:dLbls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'2020年数据'!$AC$6:$AC$14</c:f>
              <c:numCache>
                <c:formatCode>0.00_ </c:formatCode>
                <c:ptCount val="9"/>
                <c:pt idx="0">
                  <c:v>3.3919449421735886</c:v>
                </c:pt>
                <c:pt idx="1">
                  <c:v>5.4574662422849851</c:v>
                </c:pt>
                <c:pt idx="2">
                  <c:v>4.7345889671868466</c:v>
                </c:pt>
                <c:pt idx="3">
                  <c:v>3.869315684562308</c:v>
                </c:pt>
                <c:pt idx="4">
                  <c:v>4.6161706551944013</c:v>
                </c:pt>
                <c:pt idx="5">
                  <c:v>2.4256338981128391</c:v>
                </c:pt>
                <c:pt idx="6">
                  <c:v>3.5827332049548986</c:v>
                </c:pt>
                <c:pt idx="7">
                  <c:v>2.527357407116436</c:v>
                </c:pt>
                <c:pt idx="8">
                  <c:v>1.7775838216409507</c:v>
                </c:pt>
              </c:numCache>
            </c:numRef>
          </c:val>
        </c:ser>
        <c:axId val="122090624"/>
        <c:axId val="122092160"/>
      </c:barChart>
      <c:lineChart>
        <c:grouping val="standard"/>
        <c:ser>
          <c:idx val="1"/>
          <c:order val="1"/>
          <c:tx>
            <c:strRef>
              <c:f>'2020年数据'!$AD$5</c:f>
              <c:strCache>
                <c:ptCount val="1"/>
                <c:pt idx="0">
                  <c:v>2019各公司平均值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'2020年数据'!$AD$6:$AD$14</c:f>
              <c:numCache>
                <c:formatCode>0.00_ </c:formatCode>
                <c:ptCount val="9"/>
                <c:pt idx="0">
                  <c:v>3.9709721064321029</c:v>
                </c:pt>
                <c:pt idx="1">
                  <c:v>4.2521299813872515</c:v>
                </c:pt>
                <c:pt idx="2">
                  <c:v>4.6104359733412004</c:v>
                </c:pt>
                <c:pt idx="3">
                  <c:v>4.0626068666058064</c:v>
                </c:pt>
                <c:pt idx="4">
                  <c:v>5.4156340974838928</c:v>
                </c:pt>
                <c:pt idx="5">
                  <c:v>2.9765735403470921</c:v>
                </c:pt>
                <c:pt idx="6">
                  <c:v>4.3244530098456275</c:v>
                </c:pt>
                <c:pt idx="7">
                  <c:v>4.5307792250518721</c:v>
                </c:pt>
                <c:pt idx="8">
                  <c:v>4.2714322025908569</c:v>
                </c:pt>
              </c:numCache>
            </c:numRef>
          </c:val>
        </c:ser>
        <c:ser>
          <c:idx val="2"/>
          <c:order val="2"/>
          <c:tx>
            <c:strRef>
              <c:f>'2020年数据'!$AE$5</c:f>
              <c:strCache>
                <c:ptCount val="1"/>
                <c:pt idx="0">
                  <c:v>标准</c:v>
                </c:pt>
              </c:strCache>
            </c:strRef>
          </c:tx>
          <c:spPr>
            <a:ln w="31750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'2020年数据'!$AE$6:$AE$14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</c:ser>
        <c:ser>
          <c:idx val="3"/>
          <c:order val="3"/>
          <c:tx>
            <c:strRef>
              <c:f>'2020年数据'!$AF$5</c:f>
              <c:strCache>
                <c:ptCount val="1"/>
                <c:pt idx="0">
                  <c:v>2019全公司平均值</c:v>
                </c:pt>
              </c:strCache>
            </c:strRef>
          </c:tx>
          <c:spPr>
            <a:ln w="31750"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8"/>
              <c:layout/>
              <c:showVal val="1"/>
            </c:dLbl>
            <c:delete val="1"/>
          </c:dLbls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'2020年数据'!$AF$6:$AF$14</c:f>
              <c:numCache>
                <c:formatCode>0.00_ </c:formatCode>
                <c:ptCount val="9"/>
                <c:pt idx="0">
                  <c:v>3.6515162925920084</c:v>
                </c:pt>
                <c:pt idx="1">
                  <c:v>3.6515162925920084</c:v>
                </c:pt>
                <c:pt idx="2">
                  <c:v>3.6515162925920084</c:v>
                </c:pt>
                <c:pt idx="3">
                  <c:v>3.6515162925920084</c:v>
                </c:pt>
                <c:pt idx="4">
                  <c:v>3.6515162925920084</c:v>
                </c:pt>
                <c:pt idx="5">
                  <c:v>3.6515162925920084</c:v>
                </c:pt>
                <c:pt idx="6">
                  <c:v>3.6515162925920084</c:v>
                </c:pt>
                <c:pt idx="7">
                  <c:v>3.6515162925920084</c:v>
                </c:pt>
                <c:pt idx="8">
                  <c:v>3.6515162925920084</c:v>
                </c:pt>
              </c:numCache>
            </c:numRef>
          </c:val>
        </c:ser>
        <c:marker val="1"/>
        <c:axId val="122090624"/>
        <c:axId val="122092160"/>
      </c:lineChart>
      <c:catAx>
        <c:axId val="122090624"/>
        <c:scaling>
          <c:orientation val="minMax"/>
        </c:scaling>
        <c:axPos val="b"/>
        <c:tickLblPos val="nextTo"/>
        <c:crossAx val="122092160"/>
        <c:crosses val="autoZero"/>
        <c:auto val="1"/>
        <c:lblAlgn val="ctr"/>
        <c:lblOffset val="100"/>
      </c:catAx>
      <c:valAx>
        <c:axId val="122092160"/>
        <c:scaling>
          <c:orientation val="minMax"/>
        </c:scaling>
        <c:axPos val="l"/>
        <c:majorGridlines/>
        <c:numFmt formatCode="0.00_ " sourceLinked="1"/>
        <c:tickLblPos val="nextTo"/>
        <c:crossAx val="122090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7774455213944738"/>
          <c:y val="0.11944729206520646"/>
          <c:w val="0.47689948594537196"/>
          <c:h val="8.118030700707865E-2"/>
        </c:manualLayout>
      </c:layout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6.2004603270745029E-2"/>
          <c:y val="0.24622885680956549"/>
          <c:w val="0.9229526616865199"/>
          <c:h val="0.63497268669757867"/>
        </c:manualLayout>
      </c:layout>
      <c:barChart>
        <c:barDir val="col"/>
        <c:grouping val="clustered"/>
        <c:ser>
          <c:idx val="1"/>
          <c:order val="1"/>
          <c:tx>
            <c:strRef>
              <c:f>'2020年数据'!$K$28</c:f>
              <c:strCache>
                <c:ptCount val="1"/>
                <c:pt idx="0">
                  <c:v>2020年1月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'2020年数据'!$I$29:$I$36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'2020年数据'!$K$29:$K$36</c:f>
              <c:numCache>
                <c:formatCode>0.00_ </c:formatCode>
                <c:ptCount val="8"/>
                <c:pt idx="0">
                  <c:v>9.6210327635327157</c:v>
                </c:pt>
                <c:pt idx="1">
                  <c:v>12.574561191628831</c:v>
                </c:pt>
                <c:pt idx="2">
                  <c:v>9.1383437618520613</c:v>
                </c:pt>
                <c:pt idx="3">
                  <c:v>8.259982235138482</c:v>
                </c:pt>
                <c:pt idx="4">
                  <c:v>5.2242613168666141</c:v>
                </c:pt>
                <c:pt idx="5">
                  <c:v>10.108902439031757</c:v>
                </c:pt>
                <c:pt idx="6">
                  <c:v>16.885712770061208</c:v>
                </c:pt>
                <c:pt idx="7">
                  <c:v>9.248223311543077</c:v>
                </c:pt>
              </c:numCache>
            </c:numRef>
          </c:val>
        </c:ser>
        <c:axId val="124531456"/>
        <c:axId val="124532992"/>
      </c:barChart>
      <c:lineChart>
        <c:grouping val="standard"/>
        <c:ser>
          <c:idx val="0"/>
          <c:order val="0"/>
          <c:tx>
            <c:strRef>
              <c:f>'2020年数据'!$J$28</c:f>
              <c:strCache>
                <c:ptCount val="1"/>
                <c:pt idx="0">
                  <c:v>2019年平均值</c:v>
                </c:pt>
              </c:strCache>
            </c:strRef>
          </c:tx>
          <c:spPr>
            <a:ln w="31750">
              <a:solidFill>
                <a:srgbClr val="92D050"/>
              </a:solidFill>
            </a:ln>
          </c:spPr>
          <c:marker>
            <c:symbol val="none"/>
          </c:marker>
          <c:dLbls>
            <c:numFmt formatCode="#,##0.00;[Red]\-#,##0.00" sourceLinked="0"/>
            <c:txPr>
              <a:bodyPr/>
              <a:lstStyle/>
              <a:p>
                <a:pPr>
                  <a:defRPr sz="1050"/>
                </a:pPr>
                <a:endParaRPr lang="zh-CN"/>
              </a:p>
            </c:txPr>
            <c:showVal val="1"/>
          </c:dLbls>
          <c:cat>
            <c:strRef>
              <c:f>'2020年数据'!$I$29:$I$36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'2020年数据'!$J$29:$J$36</c:f>
              <c:numCache>
                <c:formatCode>General</c:formatCode>
                <c:ptCount val="8"/>
                <c:pt idx="0">
                  <c:v>16.390088082074303</c:v>
                </c:pt>
                <c:pt idx="1">
                  <c:v>17.7795901109717</c:v>
                </c:pt>
                <c:pt idx="2">
                  <c:v>11.602755708347695</c:v>
                </c:pt>
                <c:pt idx="3">
                  <c:v>18.758602864873453</c:v>
                </c:pt>
                <c:pt idx="4">
                  <c:v>9.7208375247975436</c:v>
                </c:pt>
                <c:pt idx="5">
                  <c:v>15.376398977959301</c:v>
                </c:pt>
                <c:pt idx="6">
                  <c:v>10.911576866862573</c:v>
                </c:pt>
                <c:pt idx="7">
                  <c:v>10.073855513033601</c:v>
                </c:pt>
              </c:numCache>
            </c:numRef>
          </c:val>
        </c:ser>
        <c:marker val="1"/>
        <c:axId val="124531456"/>
        <c:axId val="124532992"/>
      </c:lineChart>
      <c:catAx>
        <c:axId val="1245314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zh-CN"/>
          </a:p>
        </c:txPr>
        <c:crossAx val="124532992"/>
        <c:crosses val="autoZero"/>
        <c:auto val="1"/>
        <c:lblAlgn val="ctr"/>
        <c:lblOffset val="100"/>
      </c:catAx>
      <c:valAx>
        <c:axId val="124532992"/>
        <c:scaling>
          <c:orientation val="minMax"/>
          <c:max val="24"/>
          <c:min val="0"/>
        </c:scaling>
        <c:axPos val="l"/>
        <c:majorGridlines/>
        <c:numFmt formatCode="0.00_ " sourceLinked="1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124531456"/>
        <c:crosses val="autoZero"/>
        <c:crossBetween val="between"/>
        <c:majorUnit val="3"/>
      </c:valAx>
    </c:plotArea>
    <c:legend>
      <c:legendPos val="t"/>
      <c:layout>
        <c:manualLayout>
          <c:xMode val="edge"/>
          <c:yMode val="edge"/>
          <c:x val="0.3756923734442319"/>
          <c:y val="0.10793077937518475"/>
          <c:w val="0.2521107476949998"/>
          <c:h val="8.3717191601049915E-2"/>
        </c:manualLayout>
      </c:layout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[集中报销汇报数据（202001）-HXL.xlsx]2020年数据!数据透视表8</c:name>
    <c:fmtId val="2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0160418183021261"/>
          <c:y val="0.23696959755030664"/>
          <c:w val="0.87374595822581202"/>
          <c:h val="0.67621478226971665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'2020年数据'!$B$233:$B$234</c:f>
              <c:strCache>
                <c:ptCount val="1"/>
                <c:pt idx="0">
                  <c:v>总部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'2020年数据'!$B$235:$B$236</c:f>
              <c:numCache>
                <c:formatCode>0.00_ </c:formatCode>
                <c:ptCount val="1"/>
                <c:pt idx="0">
                  <c:v>18.237140804598436</c:v>
                </c:pt>
              </c:numCache>
            </c:numRef>
          </c:val>
        </c:ser>
        <c:ser>
          <c:idx val="1"/>
          <c:order val="1"/>
          <c:tx>
            <c:strRef>
              <c:f>'2020年数据'!$C$233:$C$234</c:f>
              <c:strCache>
                <c:ptCount val="1"/>
                <c:pt idx="0">
                  <c:v>北分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'2020年数据'!$C$235:$C$236</c:f>
              <c:numCache>
                <c:formatCode>0.00_ </c:formatCode>
                <c:ptCount val="1"/>
                <c:pt idx="0">
                  <c:v>13.691111111125791</c:v>
                </c:pt>
              </c:numCache>
            </c:numRef>
          </c:val>
        </c:ser>
        <c:ser>
          <c:idx val="2"/>
          <c:order val="2"/>
          <c:tx>
            <c:strRef>
              <c:f>'2020年数据'!$D$233:$D$234</c:f>
              <c:strCache>
                <c:ptCount val="1"/>
                <c:pt idx="0">
                  <c:v>白城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'2020年数据'!$D$235:$D$236</c:f>
              <c:numCache>
                <c:formatCode>0.00_ </c:formatCode>
                <c:ptCount val="1"/>
                <c:pt idx="0">
                  <c:v>22.631286549737286</c:v>
                </c:pt>
              </c:numCache>
            </c:numRef>
          </c:val>
        </c:ser>
        <c:ser>
          <c:idx val="3"/>
          <c:order val="3"/>
          <c:tx>
            <c:strRef>
              <c:f>'2020年数据'!$E$233:$E$234</c:f>
              <c:strCache>
                <c:ptCount val="1"/>
                <c:pt idx="0">
                  <c:v>阜宁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'2020年数据'!$E$235:$E$236</c:f>
              <c:numCache>
                <c:formatCode>0.00_ </c:formatCode>
                <c:ptCount val="1"/>
                <c:pt idx="0">
                  <c:v>13.31752824857614</c:v>
                </c:pt>
              </c:numCache>
            </c:numRef>
          </c:val>
        </c:ser>
        <c:ser>
          <c:idx val="4"/>
          <c:order val="4"/>
          <c:tx>
            <c:strRef>
              <c:f>'2020年数据'!$F$233:$F$234</c:f>
              <c:strCache>
                <c:ptCount val="1"/>
                <c:pt idx="0">
                  <c:v>酒泉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100"/>
                  </a:pPr>
                  <a:endParaRPr lang="zh-CN"/>
                </a:p>
              </c:txPr>
            </c:dLbl>
            <c:dLblPos val="ctr"/>
            <c:showVal val="1"/>
          </c:dLbls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'2020年数据'!$F$235:$F$236</c:f>
              <c:numCache>
                <c:formatCode>0.00_ </c:formatCode>
                <c:ptCount val="1"/>
                <c:pt idx="0">
                  <c:v>25.897383040920094</c:v>
                </c:pt>
              </c:numCache>
            </c:numRef>
          </c:val>
        </c:ser>
        <c:ser>
          <c:idx val="5"/>
          <c:order val="5"/>
          <c:tx>
            <c:strRef>
              <c:f>'2020年数据'!$G$233:$G$234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'2020年数据'!$G$235:$G$236</c:f>
              <c:numCache>
                <c:formatCode>0.00_ </c:formatCode>
                <c:ptCount val="1"/>
                <c:pt idx="0">
                  <c:v>14.532309941497115</c:v>
                </c:pt>
              </c:numCache>
            </c:numRef>
          </c:val>
        </c:ser>
        <c:ser>
          <c:idx val="6"/>
          <c:order val="6"/>
          <c:tx>
            <c:strRef>
              <c:f>'2020年数据'!$H$233:$H$234</c:f>
              <c:strCache>
                <c:ptCount val="1"/>
                <c:pt idx="0">
                  <c:v>萍乡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'2020年数据'!$H$235:$H$236</c:f>
              <c:numCache>
                <c:formatCode>0.00_ </c:formatCode>
                <c:ptCount val="1"/>
                <c:pt idx="0">
                  <c:v>17.811290849678166</c:v>
                </c:pt>
              </c:numCache>
            </c:numRef>
          </c:val>
        </c:ser>
        <c:ser>
          <c:idx val="7"/>
          <c:order val="7"/>
          <c:tx>
            <c:strRef>
              <c:f>'2020年数据'!$I$233:$I$234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'2020年数据'!$I$235:$I$236</c:f>
              <c:numCache>
                <c:formatCode>0.00_ </c:formatCode>
                <c:ptCount val="1"/>
                <c:pt idx="0">
                  <c:v>16.119218750001895</c:v>
                </c:pt>
              </c:numCache>
            </c:numRef>
          </c:val>
        </c:ser>
        <c:ser>
          <c:idx val="8"/>
          <c:order val="8"/>
          <c:tx>
            <c:strRef>
              <c:f>'2020年数据'!$J$233:$J$234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'2020年数据'!$A$235:$A$236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'2020年数据'!$J$235:$J$236</c:f>
              <c:numCache>
                <c:formatCode>0.00_ </c:formatCode>
                <c:ptCount val="1"/>
                <c:pt idx="0">
                  <c:v>7.8010672514853807</c:v>
                </c:pt>
              </c:numCache>
            </c:numRef>
          </c:val>
        </c:ser>
        <c:axId val="132089344"/>
        <c:axId val="132090880"/>
      </c:barChart>
      <c:catAx>
        <c:axId val="132089344"/>
        <c:scaling>
          <c:orientation val="minMax"/>
        </c:scaling>
        <c:axPos val="b"/>
        <c:tickLblPos val="nextTo"/>
        <c:crossAx val="132090880"/>
        <c:crosses val="autoZero"/>
        <c:auto val="1"/>
        <c:lblAlgn val="ctr"/>
        <c:lblOffset val="100"/>
      </c:catAx>
      <c:valAx>
        <c:axId val="132090880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08934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11385712080107634"/>
          <c:y val="0.14351851851851852"/>
          <c:w val="0.71617429843741465"/>
          <c:h val="8.3717191601050012E-2"/>
        </c:manualLayout>
      </c:layout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[集中报销汇报数据（202001）-HXL.xlsx]2020年数据!数据透视表9</c:name>
    <c:fmtId val="2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</c:pivotFmt>
      <c:pivotFmt>
        <c:idx val="12"/>
      </c:pivotFmt>
      <c:pivotFmt>
        <c:idx val="13"/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219059782789018"/>
          <c:y val="0.22461624158855426"/>
          <c:w val="0.84875764541245868"/>
          <c:h val="0.6732026444285979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'2020年数据'!$B$260:$B$261</c:f>
              <c:strCache>
                <c:ptCount val="1"/>
                <c:pt idx="0">
                  <c:v>黄晓林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100"/>
                  </a:pPr>
                  <a:endParaRPr lang="zh-CN"/>
                </a:p>
              </c:txPr>
            </c:dLbl>
            <c:dLblPos val="ctr"/>
            <c:showVal val="1"/>
          </c:dLbls>
          <c:cat>
            <c:strRef>
              <c:f>'2020年数据'!$A$262:$A$263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'2020年数据'!$B$262:$B$263</c:f>
              <c:numCache>
                <c:formatCode>0.00_ </c:formatCode>
                <c:ptCount val="1"/>
                <c:pt idx="0">
                  <c:v>16.974679012342431</c:v>
                </c:pt>
              </c:numCache>
            </c:numRef>
          </c:val>
        </c:ser>
        <c:ser>
          <c:idx val="1"/>
          <c:order val="1"/>
          <c:tx>
            <c:strRef>
              <c:f>'2020年数据'!$C$260:$C$261</c:f>
              <c:strCache>
                <c:ptCount val="1"/>
                <c:pt idx="0">
                  <c:v>杨丽华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'2020年数据'!$A$262:$A$263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'2020年数据'!$C$262:$C$263</c:f>
              <c:numCache>
                <c:formatCode>0.00_ </c:formatCode>
                <c:ptCount val="1"/>
                <c:pt idx="0">
                  <c:v>10.872065217396166</c:v>
                </c:pt>
              </c:numCache>
            </c:numRef>
          </c:val>
        </c:ser>
        <c:ser>
          <c:idx val="2"/>
          <c:order val="2"/>
          <c:tx>
            <c:strRef>
              <c:f>'2020年数据'!$D$260:$D$261</c:f>
              <c:strCache>
                <c:ptCount val="1"/>
                <c:pt idx="0">
                  <c:v>张蓉蓉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Val val="1"/>
          </c:dLbls>
          <c:cat>
            <c:strRef>
              <c:f>'2020年数据'!$A$262:$A$263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'2020年数据'!$D$262:$D$263</c:f>
              <c:numCache>
                <c:formatCode>0.00_ </c:formatCode>
                <c:ptCount val="1"/>
                <c:pt idx="0">
                  <c:v>20.592134259262817</c:v>
                </c:pt>
              </c:numCache>
            </c:numRef>
          </c:val>
        </c:ser>
        <c:axId val="132134400"/>
        <c:axId val="132135936"/>
      </c:barChart>
      <c:catAx>
        <c:axId val="132134400"/>
        <c:scaling>
          <c:orientation val="minMax"/>
        </c:scaling>
        <c:axPos val="b"/>
        <c:tickLblPos val="nextTo"/>
        <c:crossAx val="132135936"/>
        <c:crosses val="autoZero"/>
        <c:auto val="1"/>
        <c:lblAlgn val="ctr"/>
        <c:lblOffset val="100"/>
      </c:catAx>
      <c:valAx>
        <c:axId val="132135936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134400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30296538895583086"/>
          <c:y val="0.15332768880125"/>
          <c:w val="0.37806756228362592"/>
          <c:h val="5.6468568391936182E-2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[集中报销汇报数据（202001）-HXL.xlsx]2020年数据!数据透视表2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申请人节点审批耗时（小时）</a:t>
            </a:r>
          </a:p>
        </c:rich>
      </c:tx>
      <c:layout>
        <c:manualLayout>
          <c:xMode val="edge"/>
          <c:yMode val="edge"/>
          <c:x val="0.34933192137611141"/>
          <c:y val="3.0365360275109738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8940971086309084E-2"/>
          <c:y val="0.24735744685300817"/>
          <c:w val="0.85576676429854381"/>
          <c:h val="0.60010024788568084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'2020年数据'!$B$67:$B$68</c:f>
              <c:strCache>
                <c:ptCount val="1"/>
                <c:pt idx="0">
                  <c:v>总部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'2020年数据'!$B$69:$B$70</c:f>
              <c:numCache>
                <c:formatCode>0.00_ </c:formatCode>
                <c:ptCount val="1"/>
                <c:pt idx="0">
                  <c:v>9.4549518810144217</c:v>
                </c:pt>
              </c:numCache>
            </c:numRef>
          </c:val>
        </c:ser>
        <c:ser>
          <c:idx val="1"/>
          <c:order val="1"/>
          <c:tx>
            <c:strRef>
              <c:f>'2020年数据'!$C$67:$C$68</c:f>
              <c:strCache>
                <c:ptCount val="1"/>
                <c:pt idx="0">
                  <c:v>北分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'2020年数据'!$C$69:$C$70</c:f>
              <c:numCache>
                <c:formatCode>0.00_ </c:formatCode>
                <c:ptCount val="1"/>
                <c:pt idx="0">
                  <c:v>72</c:v>
                </c:pt>
              </c:numCache>
            </c:numRef>
          </c:val>
        </c:ser>
        <c:ser>
          <c:idx val="2"/>
          <c:order val="2"/>
          <c:tx>
            <c:strRef>
              <c:f>'2020年数据'!$D$67:$D$68</c:f>
              <c:strCache>
                <c:ptCount val="1"/>
                <c:pt idx="0">
                  <c:v>酒泉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'2020年数据'!$D$69:$D$70</c:f>
              <c:numCache>
                <c:formatCode>0.00_ </c:formatCode>
                <c:ptCount val="1"/>
                <c:pt idx="0">
                  <c:v>9.3831976744262438</c:v>
                </c:pt>
              </c:numCache>
            </c:numRef>
          </c:val>
        </c:ser>
        <c:ser>
          <c:idx val="3"/>
          <c:order val="3"/>
          <c:tx>
            <c:strRef>
              <c:f>'2020年数据'!$E$67:$E$68</c:f>
              <c:strCache>
                <c:ptCount val="1"/>
                <c:pt idx="0">
                  <c:v>白城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'2020年数据'!$E$69:$E$70</c:f>
              <c:numCache>
                <c:formatCode>0.00_ </c:formatCode>
                <c:ptCount val="1"/>
                <c:pt idx="0">
                  <c:v>1.0694861111085632</c:v>
                </c:pt>
              </c:numCache>
            </c:numRef>
          </c:val>
        </c:ser>
        <c:ser>
          <c:idx val="4"/>
          <c:order val="4"/>
          <c:tx>
            <c:strRef>
              <c:f>'2020年数据'!$F$67:$F$68</c:f>
              <c:strCache>
                <c:ptCount val="1"/>
                <c:pt idx="0">
                  <c:v>阜宁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'2020年数据'!$F$69:$F$70</c:f>
              <c:numCache>
                <c:formatCode>0.00_ </c:formatCode>
                <c:ptCount val="1"/>
                <c:pt idx="0">
                  <c:v>19.666751207728137</c:v>
                </c:pt>
              </c:numCache>
            </c:numRef>
          </c:val>
        </c:ser>
        <c:ser>
          <c:idx val="5"/>
          <c:order val="5"/>
          <c:tx>
            <c:strRef>
              <c:f>'2020年数据'!$G$67:$G$68</c:f>
              <c:strCache>
                <c:ptCount val="1"/>
                <c:pt idx="0">
                  <c:v>锡林</c:v>
                </c:pt>
              </c:strCache>
            </c:strRef>
          </c:tx>
          <c:dLbls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'2020年数据'!$G$69:$G$70</c:f>
              <c:numCache>
                <c:formatCode>0.00_ </c:formatCode>
                <c:ptCount val="1"/>
                <c:pt idx="0">
                  <c:v>6.0505952380481176E-2</c:v>
                </c:pt>
              </c:numCache>
            </c:numRef>
          </c:val>
        </c:ser>
        <c:ser>
          <c:idx val="6"/>
          <c:order val="6"/>
          <c:tx>
            <c:strRef>
              <c:f>'2020年数据'!$H$67:$H$68</c:f>
              <c:strCache>
                <c:ptCount val="1"/>
                <c:pt idx="0">
                  <c:v>萍乡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'2020年数据'!$H$69:$H$70</c:f>
              <c:numCache>
                <c:formatCode>0.00_ </c:formatCode>
                <c:ptCount val="1"/>
                <c:pt idx="0">
                  <c:v>2.7552160493893707</c:v>
                </c:pt>
              </c:numCache>
            </c:numRef>
          </c:val>
        </c:ser>
        <c:ser>
          <c:idx val="7"/>
          <c:order val="7"/>
          <c:tx>
            <c:strRef>
              <c:f>'2020年数据'!$I$67:$I$68</c:f>
              <c:strCache>
                <c:ptCount val="1"/>
                <c:pt idx="0">
                  <c:v>邯郸</c:v>
                </c:pt>
              </c:strCache>
            </c:strRef>
          </c:tx>
          <c:dLbls>
            <c:dLblPos val="inBase"/>
            <c:showVal val="1"/>
          </c:dLbls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'2020年数据'!$I$69:$I$70</c:f>
              <c:numCache>
                <c:formatCode>0.00_ </c:formatCode>
                <c:ptCount val="1"/>
                <c:pt idx="0">
                  <c:v>6.0274735449680259</c:v>
                </c:pt>
              </c:numCache>
            </c:numRef>
          </c:val>
        </c:ser>
        <c:ser>
          <c:idx val="8"/>
          <c:order val="8"/>
          <c:tx>
            <c:strRef>
              <c:f>'2020年数据'!$J$67:$J$68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'2020年数据'!$A$69:$A$70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'2020年数据'!$J$69:$J$70</c:f>
              <c:numCache>
                <c:formatCode>0.00_ </c:formatCode>
                <c:ptCount val="1"/>
                <c:pt idx="0">
                  <c:v>2.1161616155454383E-2</c:v>
                </c:pt>
              </c:numCache>
            </c:numRef>
          </c:val>
        </c:ser>
        <c:axId val="132272896"/>
        <c:axId val="132274432"/>
      </c:barChart>
      <c:catAx>
        <c:axId val="132272896"/>
        <c:scaling>
          <c:orientation val="minMax"/>
        </c:scaling>
        <c:axPos val="b"/>
        <c:tickLblPos val="nextTo"/>
        <c:crossAx val="132274432"/>
        <c:crosses val="autoZero"/>
        <c:auto val="1"/>
        <c:lblAlgn val="ctr"/>
        <c:lblOffset val="100"/>
      </c:catAx>
      <c:valAx>
        <c:axId val="132274432"/>
        <c:scaling>
          <c:orientation val="minMax"/>
          <c:max val="28"/>
        </c:scaling>
        <c:axPos val="l"/>
        <c:majorGridlines/>
        <c:numFmt formatCode="0.00_ " sourceLinked="1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132272896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6854389082540558"/>
          <c:y val="0.11963986573391473"/>
          <c:w val="0.48266739213355631"/>
          <c:h val="9.6057972833077335E-2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[集中报销汇报数据（202001）-HXL.xlsx]2020年数据!数据透视表3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本地财务节点审批耗时（小时）</a:t>
            </a:r>
          </a:p>
        </c:rich>
      </c:tx>
      <c:layout>
        <c:manualLayout>
          <c:xMode val="edge"/>
          <c:yMode val="edge"/>
          <c:x val="0.35016913273420908"/>
          <c:y val="1.3866587035441006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125E-2"/>
          <c:y val="0.24319960004999391"/>
          <c:w val="0.86687498054838175"/>
          <c:h val="0.64958617824739073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'2020年数据'!$B$98:$B$99</c:f>
              <c:strCache>
                <c:ptCount val="1"/>
                <c:pt idx="0">
                  <c:v>总部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'2020年数据'!$B$100:$B$101</c:f>
              <c:numCache>
                <c:formatCode>0.00_ </c:formatCode>
                <c:ptCount val="1"/>
                <c:pt idx="0">
                  <c:v>12.402105399796406</c:v>
                </c:pt>
              </c:numCache>
            </c:numRef>
          </c:val>
        </c:ser>
        <c:ser>
          <c:idx val="1"/>
          <c:order val="1"/>
          <c:tx>
            <c:strRef>
              <c:f>'2020年数据'!$C$98:$C$99</c:f>
              <c:strCache>
                <c:ptCount val="1"/>
                <c:pt idx="0">
                  <c:v>北分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'2020年数据'!$C$100:$C$101</c:f>
              <c:numCache>
                <c:formatCode>0.00_ </c:formatCode>
                <c:ptCount val="1"/>
                <c:pt idx="0">
                  <c:v>16.744398148177424</c:v>
                </c:pt>
              </c:numCache>
            </c:numRef>
          </c:val>
        </c:ser>
        <c:ser>
          <c:idx val="2"/>
          <c:order val="2"/>
          <c:tx>
            <c:strRef>
              <c:f>'2020年数据'!$D$98:$D$99</c:f>
              <c:strCache>
                <c:ptCount val="1"/>
                <c:pt idx="0">
                  <c:v>酒泉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'2020年数据'!$D$100:$D$101</c:f>
              <c:numCache>
                <c:formatCode>0.00_ </c:formatCode>
                <c:ptCount val="1"/>
                <c:pt idx="0">
                  <c:v>13.715115384612448</c:v>
                </c:pt>
              </c:numCache>
            </c:numRef>
          </c:val>
        </c:ser>
        <c:ser>
          <c:idx val="3"/>
          <c:order val="3"/>
          <c:tx>
            <c:strRef>
              <c:f>'2020年数据'!$E$98:$E$99</c:f>
              <c:strCache>
                <c:ptCount val="1"/>
                <c:pt idx="0">
                  <c:v>白城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'2020年数据'!$E$100:$E$101</c:f>
              <c:numCache>
                <c:formatCode>0.00_ </c:formatCode>
                <c:ptCount val="1"/>
                <c:pt idx="0">
                  <c:v>9.2658125000016298</c:v>
                </c:pt>
              </c:numCache>
            </c:numRef>
          </c:val>
        </c:ser>
        <c:ser>
          <c:idx val="4"/>
          <c:order val="4"/>
          <c:tx>
            <c:strRef>
              <c:f>'2020年数据'!$F$98:$F$99</c:f>
              <c:strCache>
                <c:ptCount val="1"/>
                <c:pt idx="0">
                  <c:v>阜宁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100"/>
                  </a:pPr>
                  <a:endParaRPr lang="zh-CN"/>
                </a:p>
              </c:txPr>
            </c:dLbl>
            <c:dLblPos val="inBase"/>
            <c:showVal val="1"/>
          </c:dLbls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'2020年数据'!$F$100:$F$101</c:f>
              <c:numCache>
                <c:formatCode>0.00_ </c:formatCode>
                <c:ptCount val="1"/>
                <c:pt idx="0">
                  <c:v>18.920854537743796</c:v>
                </c:pt>
              </c:numCache>
            </c:numRef>
          </c:val>
        </c:ser>
        <c:ser>
          <c:idx val="5"/>
          <c:order val="5"/>
          <c:tx>
            <c:strRef>
              <c:f>'2020年数据'!$G$98:$G$99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'2020年数据'!$G$100:$G$101</c:f>
              <c:numCache>
                <c:formatCode>0.00_ </c:formatCode>
                <c:ptCount val="1"/>
                <c:pt idx="0">
                  <c:v>9.391252955084946</c:v>
                </c:pt>
              </c:numCache>
            </c:numRef>
          </c:val>
        </c:ser>
        <c:ser>
          <c:idx val="6"/>
          <c:order val="6"/>
          <c:tx>
            <c:strRef>
              <c:f>'2020年数据'!$H$98:$H$99</c:f>
              <c:strCache>
                <c:ptCount val="1"/>
                <c:pt idx="0">
                  <c:v>萍乡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'2020年数据'!$H$100:$H$101</c:f>
              <c:numCache>
                <c:formatCode>0.00_ </c:formatCode>
                <c:ptCount val="1"/>
                <c:pt idx="0">
                  <c:v>2.2421990740695041</c:v>
                </c:pt>
              </c:numCache>
            </c:numRef>
          </c:val>
        </c:ser>
        <c:ser>
          <c:idx val="7"/>
          <c:order val="7"/>
          <c:tx>
            <c:strRef>
              <c:f>'2020年数据'!$I$98:$I$99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'2020年数据'!$I$100:$I$101</c:f>
              <c:numCache>
                <c:formatCode>0.00_ </c:formatCode>
                <c:ptCount val="1"/>
                <c:pt idx="0">
                  <c:v>9.9510113960087221</c:v>
                </c:pt>
              </c:numCache>
            </c:numRef>
          </c:val>
        </c:ser>
        <c:ser>
          <c:idx val="8"/>
          <c:order val="8"/>
          <c:tx>
            <c:strRef>
              <c:f>'2020年数据'!$J$98:$J$99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'2020年数据'!$A$100:$A$101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'2020年数据'!$J$100:$J$101</c:f>
              <c:numCache>
                <c:formatCode>0.00_ </c:formatCode>
                <c:ptCount val="1"/>
                <c:pt idx="0">
                  <c:v>9.3800258398107488</c:v>
                </c:pt>
              </c:numCache>
            </c:numRef>
          </c:val>
        </c:ser>
        <c:axId val="132359680"/>
        <c:axId val="132361216"/>
      </c:barChart>
      <c:catAx>
        <c:axId val="132359680"/>
        <c:scaling>
          <c:orientation val="minMax"/>
        </c:scaling>
        <c:axPos val="b"/>
        <c:tickLblPos val="nextTo"/>
        <c:crossAx val="132361216"/>
        <c:crosses val="autoZero"/>
        <c:auto val="1"/>
        <c:lblAlgn val="ctr"/>
        <c:lblOffset val="100"/>
      </c:catAx>
      <c:valAx>
        <c:axId val="132361216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359680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1387485316362145"/>
          <c:y val="9.0769376727907622E-2"/>
          <c:w val="0.55293702091265129"/>
          <c:h val="9.6057972833077376E-2"/>
        </c:manualLayout>
      </c:layout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pivotSource>
    <c:name>[集中报销汇报数据（202001）-HXL.xlsx]2020年数据!数据透视表4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zh-CN" altLang="en-US"/>
              <a:t>部门经理节点审批耗时（小时）</a:t>
            </a:r>
          </a:p>
        </c:rich>
      </c:tx>
      <c:layout>
        <c:manualLayout>
          <c:xMode val="edge"/>
          <c:yMode val="edge"/>
          <c:x val="0.35878020442843234"/>
          <c:y val="1.1377066208478467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181E-2"/>
          <c:y val="0.24319960004999391"/>
          <c:w val="0.88810263428071501"/>
          <c:h val="0.63138708608922978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'2020年数据'!$B$126:$B$127</c:f>
              <c:strCache>
                <c:ptCount val="1"/>
                <c:pt idx="0">
                  <c:v>白城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'2020年数据'!$B$128:$B$129</c:f>
              <c:numCache>
                <c:formatCode>0.00_ </c:formatCode>
                <c:ptCount val="1"/>
                <c:pt idx="0">
                  <c:v>14.376835748763332</c:v>
                </c:pt>
              </c:numCache>
            </c:numRef>
          </c:val>
        </c:ser>
        <c:ser>
          <c:idx val="1"/>
          <c:order val="1"/>
          <c:tx>
            <c:strRef>
              <c:f>'2020年数据'!$C$126:$C$127</c:f>
              <c:strCache>
                <c:ptCount val="1"/>
                <c:pt idx="0">
                  <c:v>北分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'2020年数据'!$C$128:$C$129</c:f>
              <c:numCache>
                <c:formatCode>0.00_ </c:formatCode>
                <c:ptCount val="1"/>
                <c:pt idx="0">
                  <c:v>4.443981481483207</c:v>
                </c:pt>
              </c:numCache>
            </c:numRef>
          </c:val>
        </c:ser>
        <c:ser>
          <c:idx val="2"/>
          <c:order val="2"/>
          <c:tx>
            <c:strRef>
              <c:f>'2020年数据'!$D$126:$D$127</c:f>
              <c:strCache>
                <c:ptCount val="1"/>
                <c:pt idx="0">
                  <c:v>酒泉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'2020年数据'!$D$128:$D$129</c:f>
              <c:numCache>
                <c:formatCode>0.00_ </c:formatCode>
                <c:ptCount val="1"/>
                <c:pt idx="0">
                  <c:v>9.8521014492725953</c:v>
                </c:pt>
              </c:numCache>
            </c:numRef>
          </c:val>
        </c:ser>
        <c:ser>
          <c:idx val="3"/>
          <c:order val="3"/>
          <c:tx>
            <c:strRef>
              <c:f>'2020年数据'!$E$126:$E$127</c:f>
              <c:strCache>
                <c:ptCount val="1"/>
                <c:pt idx="0">
                  <c:v>阜宁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'2020年数据'!$E$128:$E$129</c:f>
              <c:numCache>
                <c:formatCode>0.00_ </c:formatCode>
                <c:ptCount val="1"/>
                <c:pt idx="0">
                  <c:v>17.946134651605611</c:v>
                </c:pt>
              </c:numCache>
            </c:numRef>
          </c:val>
        </c:ser>
        <c:ser>
          <c:idx val="4"/>
          <c:order val="4"/>
          <c:tx>
            <c:strRef>
              <c:f>'2020年数据'!$F$126:$F$127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'2020年数据'!$F$128:$F$129</c:f>
              <c:numCache>
                <c:formatCode>0.00_ </c:formatCode>
                <c:ptCount val="1"/>
                <c:pt idx="0">
                  <c:v>3.9660243055550382</c:v>
                </c:pt>
              </c:numCache>
            </c:numRef>
          </c:val>
        </c:ser>
        <c:ser>
          <c:idx val="5"/>
          <c:order val="5"/>
          <c:tx>
            <c:strRef>
              <c:f>'2020年数据'!$G$126:$G$127</c:f>
              <c:strCache>
                <c:ptCount val="1"/>
                <c:pt idx="0">
                  <c:v>萍乡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'2020年数据'!$G$128:$G$129</c:f>
              <c:numCache>
                <c:formatCode>0.00_ </c:formatCode>
                <c:ptCount val="1"/>
                <c:pt idx="0">
                  <c:v>32.812810457516996</c:v>
                </c:pt>
              </c:numCache>
            </c:numRef>
          </c:val>
        </c:ser>
        <c:ser>
          <c:idx val="6"/>
          <c:order val="6"/>
          <c:tx>
            <c:strRef>
              <c:f>'2020年数据'!$H$126:$H$127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'2020年数据'!$H$128:$H$129</c:f>
              <c:numCache>
                <c:formatCode>0.00_ </c:formatCode>
                <c:ptCount val="1"/>
                <c:pt idx="0">
                  <c:v>1.969371345041222</c:v>
                </c:pt>
              </c:numCache>
            </c:numRef>
          </c:val>
        </c:ser>
        <c:ser>
          <c:idx val="7"/>
          <c:order val="7"/>
          <c:tx>
            <c:strRef>
              <c:f>'2020年数据'!$I$126:$I$127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'2020年数据'!$I$128:$I$129</c:f>
              <c:numCache>
                <c:formatCode>0.00_ </c:formatCode>
                <c:ptCount val="1"/>
                <c:pt idx="0">
                  <c:v>1.284239766102186</c:v>
                </c:pt>
              </c:numCache>
            </c:numRef>
          </c:val>
        </c:ser>
        <c:ser>
          <c:idx val="8"/>
          <c:order val="8"/>
          <c:tx>
            <c:strRef>
              <c:f>'2020年数据'!$J$126:$J$127</c:f>
              <c:strCache>
                <c:ptCount val="1"/>
                <c:pt idx="0">
                  <c:v>总部</c:v>
                </c:pt>
              </c:strCache>
            </c:strRef>
          </c:tx>
          <c:cat>
            <c:strRef>
              <c:f>'2020年数据'!$A$128:$A$129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'2020年数据'!$J$128:$J$129</c:f>
              <c:numCache>
                <c:formatCode>0.00_ </c:formatCode>
                <c:ptCount val="1"/>
                <c:pt idx="0">
                  <c:v>3.2019517543881912</c:v>
                </c:pt>
              </c:numCache>
            </c:numRef>
          </c:val>
        </c:ser>
        <c:axId val="132192896"/>
        <c:axId val="132198784"/>
      </c:barChart>
      <c:catAx>
        <c:axId val="132192896"/>
        <c:scaling>
          <c:orientation val="minMax"/>
        </c:scaling>
        <c:axPos val="b"/>
        <c:tickLblPos val="nextTo"/>
        <c:crossAx val="132198784"/>
        <c:crosses val="autoZero"/>
        <c:auto val="1"/>
        <c:lblAlgn val="ctr"/>
        <c:lblOffset val="100"/>
      </c:catAx>
      <c:valAx>
        <c:axId val="132198784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192896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5622848398134995"/>
          <c:y val="0.10589988226528139"/>
          <c:w val="0.53067970621876859"/>
          <c:h val="9.6057972833077432E-2"/>
        </c:manualLayout>
      </c:layout>
    </c:legend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[集中报销汇报数据（202001）-HXL.xlsx]2020年数据!数据透视表5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财务经理节点审批耗时（小时）</a:t>
            </a:r>
          </a:p>
        </c:rich>
      </c:tx>
      <c:layout>
        <c:manualLayout>
          <c:xMode val="edge"/>
          <c:yMode val="edge"/>
          <c:x val="0.35883566744439555"/>
          <c:y val="2.2633743480824715E-2"/>
        </c:manualLayout>
      </c:layout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236E-2"/>
          <c:y val="0.24319960004999391"/>
          <c:w val="0.86687498054838252"/>
          <c:h val="0.60010024788568084"/>
        </c:manualLayout>
      </c:layout>
      <c:barChart>
        <c:barDir val="col"/>
        <c:grouping val="clustered"/>
        <c:ser>
          <c:idx val="0"/>
          <c:order val="0"/>
          <c:tx>
            <c:strRef>
              <c:f>'2020年数据'!$B$153:$B$154</c:f>
              <c:strCache>
                <c:ptCount val="1"/>
                <c:pt idx="0">
                  <c:v>北分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'2020年数据'!$B$155:$B$156</c:f>
              <c:numCache>
                <c:formatCode>0.00_ </c:formatCode>
                <c:ptCount val="1"/>
                <c:pt idx="0">
                  <c:v>4.4444444356486219E-3</c:v>
                </c:pt>
              </c:numCache>
            </c:numRef>
          </c:val>
        </c:ser>
        <c:ser>
          <c:idx val="1"/>
          <c:order val="1"/>
          <c:tx>
            <c:strRef>
              <c:f>'2020年数据'!$C$153:$C$154</c:f>
              <c:strCache>
                <c:ptCount val="1"/>
                <c:pt idx="0">
                  <c:v>酒泉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Base"/>
            <c:showVal val="1"/>
          </c:dLbls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'2020年数据'!$C$155:$C$156</c:f>
              <c:numCache>
                <c:formatCode>0.00_ </c:formatCode>
                <c:ptCount val="1"/>
                <c:pt idx="0">
                  <c:v>20.680640096626867</c:v>
                </c:pt>
              </c:numCache>
            </c:numRef>
          </c:val>
        </c:ser>
        <c:ser>
          <c:idx val="2"/>
          <c:order val="2"/>
          <c:tx>
            <c:strRef>
              <c:f>'2020年数据'!$D$153:$D$154</c:f>
              <c:strCache>
                <c:ptCount val="1"/>
                <c:pt idx="0">
                  <c:v>白城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'2020年数据'!$D$155:$D$156</c:f>
              <c:numCache>
                <c:formatCode>0.00_ </c:formatCode>
                <c:ptCount val="1"/>
                <c:pt idx="0">
                  <c:v>6.9311111110973327</c:v>
                </c:pt>
              </c:numCache>
            </c:numRef>
          </c:val>
        </c:ser>
        <c:ser>
          <c:idx val="3"/>
          <c:order val="3"/>
          <c:tx>
            <c:strRef>
              <c:f>'2020年数据'!$E$153:$E$154</c:f>
              <c:strCache>
                <c:ptCount val="1"/>
                <c:pt idx="0">
                  <c:v>阜宁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'2020年数据'!$E$155:$E$156</c:f>
              <c:numCache>
                <c:formatCode>0.00_ </c:formatCode>
                <c:ptCount val="1"/>
                <c:pt idx="0">
                  <c:v>2.8507721280625833</c:v>
                </c:pt>
              </c:numCache>
            </c:numRef>
          </c:val>
        </c:ser>
        <c:ser>
          <c:idx val="4"/>
          <c:order val="4"/>
          <c:tx>
            <c:strRef>
              <c:f>'2020年数据'!$F$153:$F$154</c:f>
              <c:strCache>
                <c:ptCount val="1"/>
                <c:pt idx="0">
                  <c:v>锡林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'2020年数据'!$F$155:$F$156</c:f>
              <c:numCache>
                <c:formatCode>0.00_ </c:formatCode>
                <c:ptCount val="1"/>
                <c:pt idx="0">
                  <c:v>16.897280701724078</c:v>
                </c:pt>
              </c:numCache>
            </c:numRef>
          </c:val>
        </c:ser>
        <c:ser>
          <c:idx val="5"/>
          <c:order val="5"/>
          <c:tx>
            <c:strRef>
              <c:f>'2020年数据'!$G$153:$G$154</c:f>
              <c:strCache>
                <c:ptCount val="1"/>
                <c:pt idx="0">
                  <c:v>萍乡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'2020年数据'!$G$155:$G$156</c:f>
              <c:numCache>
                <c:formatCode>0.00_ </c:formatCode>
                <c:ptCount val="1"/>
                <c:pt idx="0">
                  <c:v>10.567859477117</c:v>
                </c:pt>
              </c:numCache>
            </c:numRef>
          </c:val>
        </c:ser>
        <c:ser>
          <c:idx val="6"/>
          <c:order val="6"/>
          <c:tx>
            <c:strRef>
              <c:f>'2020年数据'!$H$153:$H$154</c:f>
              <c:strCache>
                <c:ptCount val="1"/>
                <c:pt idx="0">
                  <c:v>邯郸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'2020年数据'!$H$155:$H$156</c:f>
              <c:numCache>
                <c:formatCode>0.00_ </c:formatCode>
                <c:ptCount val="1"/>
                <c:pt idx="0">
                  <c:v>3.6043518518446951</c:v>
                </c:pt>
              </c:numCache>
            </c:numRef>
          </c:val>
        </c:ser>
        <c:ser>
          <c:idx val="7"/>
          <c:order val="7"/>
          <c:tx>
            <c:strRef>
              <c:f>'2020年数据'!$I$153:$I$154</c:f>
              <c:strCache>
                <c:ptCount val="1"/>
                <c:pt idx="0">
                  <c:v>瑞达</c:v>
                </c:pt>
              </c:strCache>
            </c:strRef>
          </c:tx>
          <c:cat>
            <c:strRef>
              <c:f>'2020年数据'!$A$155:$A$156</c:f>
              <c:strCache>
                <c:ptCount val="1"/>
                <c:pt idx="0">
                  <c:v>2020年1月</c:v>
                </c:pt>
              </c:strCache>
            </c:strRef>
          </c:cat>
          <c:val>
            <c:numRef>
              <c:f>'2020年数据'!$I$155:$I$156</c:f>
              <c:numCache>
                <c:formatCode>0.00_ </c:formatCode>
                <c:ptCount val="1"/>
                <c:pt idx="0">
                  <c:v>4.7580994152108618</c:v>
                </c:pt>
              </c:numCache>
            </c:numRef>
          </c:val>
        </c:ser>
        <c:axId val="132647168"/>
        <c:axId val="132648960"/>
      </c:barChart>
      <c:catAx>
        <c:axId val="132647168"/>
        <c:scaling>
          <c:orientation val="minMax"/>
        </c:scaling>
        <c:axPos val="b"/>
        <c:tickLblPos val="nextTo"/>
        <c:crossAx val="132648960"/>
        <c:crosses val="autoZero"/>
        <c:auto val="1"/>
        <c:lblAlgn val="ctr"/>
        <c:lblOffset val="100"/>
      </c:catAx>
      <c:valAx>
        <c:axId val="132648960"/>
        <c:scaling>
          <c:orientation val="minMax"/>
          <c:max val="28"/>
        </c:scaling>
        <c:axPos val="l"/>
        <c:majorGridlines/>
        <c:numFmt formatCode="0.00_ " sourceLinked="1"/>
        <c:tickLblPos val="nextTo"/>
        <c:crossAx val="132647168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4720450853790149"/>
          <c:y val="9.307944076711526E-2"/>
          <c:w val="0.50785740297402771"/>
          <c:h val="9.6057972833077501E-2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0.29077</cdr:x>
      <cdr:y>0.03472</cdr:y>
    </cdr:from>
    <cdr:to>
      <cdr:x>0.70274</cdr:x>
      <cdr:y>0.12847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90555" y="136469"/>
          <a:ext cx="4520431" cy="3684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zh-CN" altLang="en-US" sz="1100"/>
        </a:p>
      </cdr:txBody>
    </cdr:sp>
  </cdr:relSizeAnchor>
  <cdr:relSizeAnchor xmlns:cdr="http://schemas.openxmlformats.org/drawingml/2006/chartDrawing">
    <cdr:from>
      <cdr:x>0.29668</cdr:x>
      <cdr:y>0.04033</cdr:y>
    </cdr:from>
    <cdr:to>
      <cdr:x>0.71082</cdr:x>
      <cdr:y>0.17227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5406" y="158503"/>
          <a:ext cx="4544276" cy="51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>
              <a:latin typeface="+mn-lt"/>
              <a:ea typeface="+mn-ea"/>
              <a:cs typeface="+mn-cs"/>
            </a:rPr>
            <a:t>2020</a:t>
          </a:r>
          <a:r>
            <a:rPr lang="zh-CN" altLang="en-US" sz="1800" b="0" i="0" baseline="0" dirty="0">
              <a:latin typeface="+mn-lt"/>
              <a:ea typeface="+mn-ea"/>
              <a:cs typeface="+mn-cs"/>
            </a:rPr>
            <a:t>年</a:t>
          </a:r>
          <a:r>
            <a:rPr lang="en-US" altLang="zh-CN" sz="1800" b="0" i="0" baseline="0" dirty="0">
              <a:latin typeface="+mn-lt"/>
              <a:ea typeface="+mn-ea"/>
              <a:cs typeface="+mn-cs"/>
            </a:rPr>
            <a:t>01</a:t>
          </a:r>
          <a:r>
            <a:rPr lang="zh-CN" altLang="en-US" sz="1800" b="0" i="0" baseline="0" dirty="0">
              <a:latin typeface="+mn-lt"/>
              <a:ea typeface="+mn-ea"/>
              <a:cs typeface="+mn-cs"/>
            </a:rPr>
            <a:t>月全公司平均归档耗时（天）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0.34875</cdr:x>
      <cdr:y>0.0189</cdr:y>
    </cdr:from>
    <cdr:to>
      <cdr:x>0.65859</cdr:x>
      <cdr:y>0.12654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60544" y="75880"/>
          <a:ext cx="3340900" cy="432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zh-CN" sz="1800" dirty="0"/>
            <a:t>2020</a:t>
          </a:r>
          <a:r>
            <a:rPr lang="zh-CN" altLang="en-US" sz="1800" dirty="0"/>
            <a:t>年</a:t>
          </a:r>
          <a:r>
            <a:rPr lang="en-US" altLang="zh-CN" sz="1800" dirty="0"/>
            <a:t>1</a:t>
          </a:r>
          <a:r>
            <a:rPr lang="zh-CN" altLang="en-US" sz="1800" dirty="0"/>
            <a:t>月各公司流程退回率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0.31327</cdr:x>
      <cdr:y>0.01736</cdr:y>
    </cdr:from>
    <cdr:to>
      <cdr:x>0.74475</cdr:x>
      <cdr:y>0.13194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76097" y="47622"/>
          <a:ext cx="2308569" cy="314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zh-CN" altLang="en-US" sz="1800" dirty="0"/>
            <a:t>财务稽核业务处理量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0.25943</cdr:x>
      <cdr:y>0.01389</cdr:y>
    </cdr:from>
    <cdr:to>
      <cdr:x>0.85293</cdr:x>
      <cdr:y>0.12847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750" y="38100"/>
          <a:ext cx="239687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zh-CN" altLang="en-US" sz="1800" dirty="0"/>
            <a:t>财务付款业务处理量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0.31883</cdr:x>
      <cdr:y>0.0202</cdr:y>
    </cdr:from>
    <cdr:to>
      <cdr:x>0.73381</cdr:x>
      <cdr:y>0.14815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0375" y="57150"/>
          <a:ext cx="39052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>
              <a:latin typeface="Calibri"/>
            </a:rPr>
            <a:t>2020</a:t>
          </a:r>
          <a:r>
            <a:rPr lang="zh-CN" altLang="en-US" sz="1800" b="0" i="0" baseline="0" dirty="0">
              <a:latin typeface="Calibri"/>
              <a:ea typeface="宋体"/>
            </a:rPr>
            <a:t>年</a:t>
          </a:r>
          <a:r>
            <a:rPr lang="en-US" altLang="zh-CN" sz="1800" b="0" i="0" baseline="0" dirty="0">
              <a:latin typeface="Calibri"/>
              <a:ea typeface="宋体"/>
            </a:rPr>
            <a:t>01</a:t>
          </a:r>
          <a:r>
            <a:rPr lang="zh-CN" altLang="en-US" sz="1800" b="0" i="0" baseline="0" dirty="0">
              <a:latin typeface="Calibri"/>
              <a:ea typeface="宋体"/>
            </a:rPr>
            <a:t>月各公司平均归档耗时（天）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0.32595</cdr:x>
      <cdr:y>0.00347</cdr:y>
    </cdr:from>
    <cdr:to>
      <cdr:x>0.68841</cdr:x>
      <cdr:y>0.11015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41125" y="14219"/>
          <a:ext cx="3826575" cy="437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>
              <a:latin typeface="Calibri"/>
            </a:rPr>
            <a:t>2020</a:t>
          </a:r>
          <a:r>
            <a:rPr lang="zh-CN" altLang="en-US" sz="1800" b="0" i="0" baseline="0" dirty="0">
              <a:latin typeface="Calibri"/>
              <a:ea typeface="宋体"/>
            </a:rPr>
            <a:t>年</a:t>
          </a:r>
          <a:r>
            <a:rPr lang="en-US" altLang="zh-CN" sz="1800" b="0" i="0" baseline="0" dirty="0" smtClean="0">
              <a:latin typeface="Calibri"/>
              <a:ea typeface="宋体"/>
            </a:rPr>
            <a:t>01</a:t>
          </a:r>
          <a:r>
            <a:rPr lang="zh-CN" altLang="en-US" sz="1800" b="0" i="0" baseline="0" dirty="0" smtClean="0">
              <a:latin typeface="Calibri"/>
              <a:ea typeface="宋体"/>
            </a:rPr>
            <a:t>各</a:t>
          </a:r>
          <a:r>
            <a:rPr lang="zh-CN" altLang="en-US" sz="1800" b="0" i="0" baseline="0" dirty="0">
              <a:latin typeface="Calibri"/>
              <a:ea typeface="宋体"/>
            </a:rPr>
            <a:t>节点审批耗时（小时）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0.3081</cdr:x>
      <cdr:y>0.02874</cdr:y>
    </cdr:from>
    <cdr:to>
      <cdr:x>0.75352</cdr:x>
      <cdr:y>0.14368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78180" y="118754"/>
          <a:ext cx="3004457" cy="475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zh-CN" altLang="en-US" sz="1800" dirty="0" smtClean="0"/>
            <a:t>稽核节点审批耗时（小时）</a:t>
          </a:r>
          <a:endParaRPr lang="zh-CN" altLang="en-US" sz="1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0.07606</cdr:x>
      <cdr:y>0.4723</cdr:y>
    </cdr:from>
    <cdr:to>
      <cdr:x>0.92953</cdr:x>
      <cdr:y>0.47493</cdr:y>
    </cdr:to>
    <cdr:cxnSp macro="">
      <cdr:nvCxnSpPr>
        <cdr:cNvPr id="2" name="直接连接符 1"/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807521" y="2125682"/>
          <a:ext cx="9060874" cy="1187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00B05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0.06474</cdr:x>
      <cdr:y>0.61968</cdr:y>
    </cdr:from>
    <cdr:to>
      <cdr:x>0.9822</cdr:x>
      <cdr:y>0.62046</cdr:y>
    </cdr:to>
    <cdr:cxnSp macro="">
      <cdr:nvCxnSpPr>
        <cdr:cNvPr id="2" name="直接连接符 1"/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85793" y="2766951"/>
          <a:ext cx="9718431" cy="348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00B05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0.94743</cdr:x>
      <cdr:y>0.56649</cdr:y>
    </cdr:from>
    <cdr:to>
      <cdr:x>1</cdr:x>
      <cdr:y>0.62853</cdr:y>
    </cdr:to>
    <cdr:sp macro="" textlink="">
      <cdr:nvSpPr>
        <cdr:cNvPr id="5" name="TextBox 11"/>
        <cdr:cNvSpPr txBox="1"/>
      </cdr:nvSpPr>
      <cdr:spPr>
        <a:xfrm xmlns:a="http://schemas.openxmlformats.org/drawingml/2006/main">
          <a:off x="10616554" y="2529444"/>
          <a:ext cx="5818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zh-CN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等线" panose="02010600030101010101" pitchFamily="2" charset="-122"/>
              <a:ea typeface="等线" panose="02010600030101010101" pitchFamily="2" charset="-122"/>
            </a:defRPr>
          </a:lvl9pPr>
        </a:lstStyle>
        <a:p xmlns:a="http://schemas.openxmlformats.org/drawingml/2006/main">
          <a:r>
            <a:rPr lang="en-US" altLang="zh-CN" sz="1200" dirty="0" smtClean="0"/>
            <a:t>11.6</a:t>
          </a:r>
          <a:endParaRPr lang="zh-CN" altLang="en-US" sz="12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0.07089</cdr:x>
      <cdr:y>0.43946</cdr:y>
    </cdr:from>
    <cdr:to>
      <cdr:x>0.97074</cdr:x>
      <cdr:y>0.43946</cdr:y>
    </cdr:to>
    <cdr:cxnSp macro="">
      <cdr:nvCxnSpPr>
        <cdr:cNvPr id="2" name="直接连接符 1"/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805606" y="1972676"/>
          <a:ext cx="10226569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92D05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0.9373</cdr:x>
      <cdr:y>0.42857</cdr:y>
    </cdr:from>
    <cdr:to>
      <cdr:x>0.9885</cdr:x>
      <cdr:y>0.49028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10652166" y="1923802"/>
          <a:ext cx="5818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等线"/>
            </a:defRPr>
          </a:lvl1pPr>
          <a:lvl2pPr marL="457200" indent="0">
            <a:defRPr sz="1100">
              <a:latin typeface="等线"/>
            </a:defRPr>
          </a:lvl2pPr>
          <a:lvl3pPr marL="914400" indent="0">
            <a:defRPr sz="1100">
              <a:latin typeface="等线"/>
            </a:defRPr>
          </a:lvl3pPr>
          <a:lvl4pPr marL="1371600" indent="0">
            <a:defRPr sz="1100">
              <a:latin typeface="等线"/>
            </a:defRPr>
          </a:lvl4pPr>
          <a:lvl5pPr marL="1828800" indent="0">
            <a:defRPr sz="1100">
              <a:latin typeface="等线"/>
            </a:defRPr>
          </a:lvl5pPr>
          <a:lvl6pPr marL="2286000" indent="0">
            <a:defRPr sz="1100">
              <a:latin typeface="等线"/>
            </a:defRPr>
          </a:lvl6pPr>
          <a:lvl7pPr marL="2743200" indent="0">
            <a:defRPr sz="1100">
              <a:latin typeface="等线"/>
            </a:defRPr>
          </a:lvl7pPr>
          <a:lvl8pPr marL="3200400" indent="0">
            <a:defRPr sz="1100">
              <a:latin typeface="等线"/>
            </a:defRPr>
          </a:lvl8pPr>
          <a:lvl9pPr marL="3657600" indent="0">
            <a:defRPr sz="1100">
              <a:latin typeface="等线"/>
            </a:defRPr>
          </a:lvl9pPr>
        </a:lstStyle>
        <a:p xmlns:a="http://schemas.openxmlformats.org/drawingml/2006/main">
          <a:r>
            <a:rPr lang="en-US" altLang="zh-CN" sz="1200" dirty="0" smtClean="0"/>
            <a:t>18.76</a:t>
          </a:r>
          <a:endParaRPr lang="zh-CN" altLang="en-US" sz="12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0.06868</cdr:x>
      <cdr:y>0.52513</cdr:y>
    </cdr:from>
    <cdr:to>
      <cdr:x>0.94445</cdr:x>
      <cdr:y>0.52877</cdr:y>
    </cdr:to>
    <cdr:cxnSp macro="">
      <cdr:nvCxnSpPr>
        <cdr:cNvPr id="2" name="直接连接符 1"/>
        <cdr:cNvCxnSpPr/>
      </cdr:nvCxnSpPr>
      <cdr:spPr>
        <a:xfrm xmlns:a="http://schemas.openxmlformats.org/drawingml/2006/main">
          <a:off x="783770" y="2481943"/>
          <a:ext cx="9994493" cy="1720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92D05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0.94797</cdr:x>
      <cdr:y>0.49749</cdr:y>
    </cdr:from>
    <cdr:to>
      <cdr:x>0.99896</cdr:x>
      <cdr:y>0.55609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10818421" y="2351314"/>
          <a:ext cx="5818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等线"/>
            </a:defRPr>
          </a:lvl1pPr>
          <a:lvl2pPr marL="457200" indent="0">
            <a:defRPr sz="1100">
              <a:latin typeface="等线"/>
            </a:defRPr>
          </a:lvl2pPr>
          <a:lvl3pPr marL="914400" indent="0">
            <a:defRPr sz="1100">
              <a:latin typeface="等线"/>
            </a:defRPr>
          </a:lvl3pPr>
          <a:lvl4pPr marL="1371600" indent="0">
            <a:defRPr sz="1100">
              <a:latin typeface="等线"/>
            </a:defRPr>
          </a:lvl4pPr>
          <a:lvl5pPr marL="1828800" indent="0">
            <a:defRPr sz="1100">
              <a:latin typeface="等线"/>
            </a:defRPr>
          </a:lvl5pPr>
          <a:lvl6pPr marL="2286000" indent="0">
            <a:defRPr sz="1100">
              <a:latin typeface="等线"/>
            </a:defRPr>
          </a:lvl6pPr>
          <a:lvl7pPr marL="2743200" indent="0">
            <a:defRPr sz="1100">
              <a:latin typeface="等线"/>
            </a:defRPr>
          </a:lvl7pPr>
          <a:lvl8pPr marL="3200400" indent="0">
            <a:defRPr sz="1100">
              <a:latin typeface="等线"/>
            </a:defRPr>
          </a:lvl8pPr>
          <a:lvl9pPr marL="3657600" indent="0">
            <a:defRPr sz="1100">
              <a:latin typeface="等线"/>
            </a:defRPr>
          </a:lvl9pPr>
        </a:lstStyle>
        <a:p xmlns:a="http://schemas.openxmlformats.org/drawingml/2006/main">
          <a:r>
            <a:rPr lang="en-US" altLang="zh-CN" sz="1200" dirty="0" smtClean="0"/>
            <a:t>15.38</a:t>
          </a:r>
          <a:endParaRPr lang="zh-CN" altLang="en-US" sz="12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0.37638</cdr:x>
      <cdr:y>0.02115</cdr:y>
    </cdr:from>
    <cdr:to>
      <cdr:x>0.66836</cdr:x>
      <cdr:y>0.09012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96980" y="97207"/>
          <a:ext cx="3255832" cy="316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zh-CN" altLang="en-US" sz="1800" b="1" dirty="0" smtClean="0"/>
            <a:t>付款节点审批耗时（小时）</a:t>
          </a:r>
          <a:endParaRPr lang="zh-CN" altLang="en-US" sz="1800" b="1" dirty="0"/>
        </a:p>
      </cdr:txBody>
    </cdr:sp>
  </cdr:relSizeAnchor>
  <cdr:relSizeAnchor xmlns:cdr="http://schemas.openxmlformats.org/drawingml/2006/chartDrawing">
    <cdr:from>
      <cdr:x>0.06999</cdr:x>
      <cdr:y>0.64341</cdr:y>
    </cdr:from>
    <cdr:to>
      <cdr:x>0.96248</cdr:x>
      <cdr:y>0.64715</cdr:y>
    </cdr:to>
    <cdr:cxnSp macro="">
      <cdr:nvCxnSpPr>
        <cdr:cNvPr id="3" name="直接连接符 2"/>
        <cdr:cNvCxnSpPr/>
      </cdr:nvCxnSpPr>
      <cdr:spPr>
        <a:xfrm xmlns:a="http://schemas.openxmlformats.org/drawingml/2006/main">
          <a:off x="783771" y="2956956"/>
          <a:ext cx="9994493" cy="1720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92D050"/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0.94804</cdr:x>
      <cdr:y>0.6124</cdr:y>
    </cdr:from>
    <cdr:to>
      <cdr:x>1</cdr:x>
      <cdr:y>0.67268</cdr:y>
    </cdr:to>
    <cdr:sp macro="" textlink="">
      <cdr:nvSpPr>
        <cdr:cNvPr id="4" name="TextBox 11"/>
        <cdr:cNvSpPr txBox="1"/>
      </cdr:nvSpPr>
      <cdr:spPr>
        <a:xfrm xmlns:a="http://schemas.openxmlformats.org/drawingml/2006/main">
          <a:off x="10711543" y="2814452"/>
          <a:ext cx="5818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等线"/>
            </a:defRPr>
          </a:lvl1pPr>
          <a:lvl2pPr marL="457200" indent="0">
            <a:defRPr sz="1100">
              <a:latin typeface="等线"/>
            </a:defRPr>
          </a:lvl2pPr>
          <a:lvl3pPr marL="914400" indent="0">
            <a:defRPr sz="1100">
              <a:latin typeface="等线"/>
            </a:defRPr>
          </a:lvl3pPr>
          <a:lvl4pPr marL="1371600" indent="0">
            <a:defRPr sz="1100">
              <a:latin typeface="等线"/>
            </a:defRPr>
          </a:lvl4pPr>
          <a:lvl5pPr marL="1828800" indent="0">
            <a:defRPr sz="1100">
              <a:latin typeface="等线"/>
            </a:defRPr>
          </a:lvl5pPr>
          <a:lvl6pPr marL="2286000" indent="0">
            <a:defRPr sz="1100">
              <a:latin typeface="等线"/>
            </a:defRPr>
          </a:lvl6pPr>
          <a:lvl7pPr marL="2743200" indent="0">
            <a:defRPr sz="1100">
              <a:latin typeface="等线"/>
            </a:defRPr>
          </a:lvl7pPr>
          <a:lvl8pPr marL="3200400" indent="0">
            <a:defRPr sz="1100">
              <a:latin typeface="等线"/>
            </a:defRPr>
          </a:lvl8pPr>
          <a:lvl9pPr marL="3657600" indent="0">
            <a:defRPr sz="1100">
              <a:latin typeface="等线"/>
            </a:defRPr>
          </a:lvl9pPr>
        </a:lstStyle>
        <a:p xmlns:a="http://schemas.openxmlformats.org/drawingml/2006/main">
          <a:r>
            <a:rPr lang="en-US" altLang="zh-CN" sz="1200" dirty="0" smtClean="0"/>
            <a:t>10.07</a:t>
          </a:r>
          <a:endParaRPr lang="zh-CN" alt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25F64-8596-4B84-A576-67C63C12C901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351D8-7DF9-4752-BB2B-7B81839E60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8971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AF12B92-677E-4E08-AF15-3BA2B2B44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0BD4162D-FAEC-4000-A5CB-5A3C2DD06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7DBF794-9FB9-48A4-A880-CF77C59D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5BCAA755-DBB9-436F-8E7D-1D8AF86643C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4A303B0-7271-4D90-9EA6-A944D36C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080B88E-0A0C-4790-B107-B0246FF8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0233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387A17D-072F-44C2-82D5-32752DD82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C81BA91B-9A31-4125-AC42-E6514A77E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97515EE-9064-42C1-90BC-1E451143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5B65BC4-1A89-4C9D-A917-C2D67AA1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3D37CF2-C364-4833-ACE2-5568DCBC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680255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0776A498-66C9-4360-8DA8-E254B8ACE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AE5A85B5-8258-4353-824C-9DE24BA76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1916AA82-C005-41A4-8D97-DD2C22D0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4FCCA01-709B-47A2-BC55-F7D775F8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699E84D-937B-4BCE-A558-595FB708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7511931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4028D10-7720-44D8-A077-FB1946C1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DCC433C-D38F-46F6-8451-412195549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7393ADE-09EF-466E-B776-7928F5DD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B343A175-CF42-4863-8485-0BF2AB9C128F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8B62402-4905-4180-A75E-3F81936B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51DEE7E-3401-499B-B1EB-8C5481C2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2551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E805D34-4547-47F4-82B9-10D88605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804495FE-EAC1-4C6C-8DDA-DD753EEB6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530097B8-CC47-471D-AC32-DD4158B7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47719D9-5AEB-4AA6-99C3-3A8EB3BD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F842992-A6E5-4849-A157-9FECFBFC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5453358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86B3612-CA12-4BD5-97AF-FB05B9F5E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9515D1E-3A35-4181-9786-45C7ED04A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5FBBC4E0-26D5-47C3-9AFE-980E51A7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B0B7A81-2549-4BEE-8A2E-A41502A6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09BB443-5B50-4C51-AD09-74B96273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504C2A72-F519-4A21-808F-15DE96D5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018771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51FEAA6-3B35-4C11-BE49-E400E9C6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265F231-C820-47AD-BCE9-F5C5358B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55B20552-8DD9-4853-B019-8AD5C8F14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CFBF1E4-C2C6-468C-9437-32AEDCB59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15EFAAFE-F73F-47B9-AA1C-5EA70F8A7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36A787D2-2C5E-4E16-A118-BD6BEDC8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A897783A-40A9-4C0D-B0DA-164F2350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56B1E845-227B-4833-8140-541148C5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269785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6CB3285-641D-4B0A-B392-C4E70C9A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A9876527-6D9F-4A0C-A302-E46FABB2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31FE3251-43A5-4C0D-929F-E9F744F1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D68270A-86E6-4924-9050-782D2534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026792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5F415D42-FD38-494B-A9D3-0EB0CFB3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EE07E160-D021-4749-936C-4C3BB566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7385CA4E-A1A7-4C65-AF18-6F612274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325336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C2C04F9-5B20-49D6-BC5B-34E13FDD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CBF81D7-2175-4D8C-971A-B682A2E8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AA958E3E-89C7-4B69-A614-97366F907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ACA0347-9CED-449F-999B-B7892CE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8454DEED-CDFC-40AD-95BB-B56124E4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28930309-8778-4F2E-934A-66A31339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0379012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9FB3A22-558F-487E-B9A0-7C6BFC214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F0F8B8F0-40AB-43CB-8EAC-F883967D5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8E22B2B0-177F-4605-B3EA-F12F9DA66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FBE781D-6C6E-447B-8DC3-3650FAC6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A7A4559E-F7D0-4B15-BBA6-C5EF86DA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04973CC-A6BA-4B2A-8FC5-C1800831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88466287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>
            <a:extLst>
              <a:ext uri="{FF2B5EF4-FFF2-40B4-BE49-F238E27FC236}">
                <a16:creationId xmlns="" xmlns:a16="http://schemas.microsoft.com/office/drawing/2014/main" id="{7FAF65F1-F2F6-445A-BD95-F5561899C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9050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1441791" y="1812759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报销中心月度报告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91183" y="4074515"/>
            <a:ext cx="2409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2020-01</a:t>
            </a:r>
            <a:endParaRPr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13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576000" y="252000"/>
            <a:ext cx="2282536" cy="445366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3.3-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部门经理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6581" y="2707574"/>
            <a:ext cx="9223715" cy="564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919476" y="5678245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月部门经理节点萍乡公司超过目标责任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小时，其中影响较大的为孙志祥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条约</a:t>
            </a:r>
            <a:r>
              <a:rPr lang="en-US" altLang="zh-CN" sz="1200" dirty="0" smtClean="0"/>
              <a:t>68</a:t>
            </a:r>
            <a:r>
              <a:rPr lang="zh-CN" altLang="en-US" sz="1200" dirty="0" smtClean="0"/>
              <a:t>小时，甘娈娈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条约</a:t>
            </a:r>
            <a:r>
              <a:rPr lang="en-US" altLang="zh-CN" sz="1200" dirty="0" smtClean="0"/>
              <a:t>48</a:t>
            </a:r>
            <a:r>
              <a:rPr lang="zh-CN" altLang="en-US" sz="1200" dirty="0" smtClean="0"/>
              <a:t>小时。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月部门经理节点高于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年全年该节点平均值</a:t>
            </a:r>
            <a:r>
              <a:rPr lang="en-US" altLang="zh-CN" sz="1200" dirty="0" smtClean="0"/>
              <a:t>11.6</a:t>
            </a:r>
            <a:r>
              <a:rPr lang="zh-CN" altLang="en-US" sz="1200" dirty="0" smtClean="0"/>
              <a:t>小时的为白城、阜宁、萍乡。</a:t>
            </a:r>
            <a:endParaRPr lang="en-US" altLang="zh-CN" sz="1200" dirty="0" smtClean="0"/>
          </a:p>
        </p:txBody>
      </p:sp>
      <p:graphicFrame>
        <p:nvGraphicFramePr>
          <p:cNvPr id="9" name="图表 8"/>
          <p:cNvGraphicFramePr/>
          <p:nvPr/>
        </p:nvGraphicFramePr>
        <p:xfrm>
          <a:off x="605641" y="1246908"/>
          <a:ext cx="11067803" cy="4465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075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864000" y="252000"/>
            <a:ext cx="2085109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财务经理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8" name="图表 7"/>
          <p:cNvGraphicFramePr/>
          <p:nvPr/>
        </p:nvGraphicFramePr>
        <p:xfrm>
          <a:off x="427512" y="1187532"/>
          <a:ext cx="11364685" cy="4488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接连接符 5"/>
          <p:cNvCxnSpPr>
            <a:cxnSpLocks/>
          </p:cNvCxnSpPr>
          <p:nvPr/>
        </p:nvCxnSpPr>
        <p:spPr>
          <a:xfrm>
            <a:off x="1205410" y="2637694"/>
            <a:ext cx="10226569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824473" y="5559491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月财务经理节点均达成目标责任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小时，改善明显。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月财务经理节点高于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年全年该节点平均值</a:t>
            </a:r>
            <a:r>
              <a:rPr lang="en-US" altLang="zh-CN" sz="1200" dirty="0" smtClean="0"/>
              <a:t>18.76</a:t>
            </a:r>
            <a:r>
              <a:rPr lang="zh-CN" altLang="en-US" sz="1200" dirty="0" smtClean="0"/>
              <a:t>小时的为酒泉。</a:t>
            </a:r>
            <a:endParaRPr lang="en-US" altLang="zh-CN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1587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900000" y="252000"/>
            <a:ext cx="2178627" cy="423972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总经理</a:t>
            </a:r>
          </a:p>
        </p:txBody>
      </p:sp>
      <p:graphicFrame>
        <p:nvGraphicFramePr>
          <p:cNvPr id="7" name="图表 6"/>
          <p:cNvGraphicFramePr/>
          <p:nvPr/>
        </p:nvGraphicFramePr>
        <p:xfrm>
          <a:off x="415636" y="1151905"/>
          <a:ext cx="11412187" cy="472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接连接符 5"/>
          <p:cNvCxnSpPr/>
          <p:nvPr/>
        </p:nvCxnSpPr>
        <p:spPr>
          <a:xfrm>
            <a:off x="1251440" y="2737872"/>
            <a:ext cx="9994493" cy="17203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824473" y="5559491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月总经理节点均达成目标责任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小时，改善明显。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月总经理节点高于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年全年该节点平均值</a:t>
            </a:r>
            <a:r>
              <a:rPr lang="en-US" altLang="zh-CN" sz="1200" dirty="0" smtClean="0"/>
              <a:t>15.38</a:t>
            </a:r>
            <a:r>
              <a:rPr lang="zh-CN" altLang="en-US" sz="1200" dirty="0" smtClean="0"/>
              <a:t>小时的为白城、阜宁。</a:t>
            </a:r>
            <a:endParaRPr lang="en-US" altLang="zh-CN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38578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902536" y="252000"/>
            <a:ext cx="2095500" cy="434975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财务稽核</a:t>
            </a:r>
          </a:p>
        </p:txBody>
      </p:sp>
      <p:sp>
        <p:nvSpPr>
          <p:cNvPr id="7" name="文本框 4">
            <a:extLst>
              <a:ext uri="{FF2B5EF4-FFF2-40B4-BE49-F238E27FC236}">
                <a16:creationId xmlns="" xmlns:a16="http://schemas.microsoft.com/office/drawing/2014/main" id="{3156DE1F-A99D-48C3-90E1-365B633176E8}"/>
              </a:ext>
            </a:extLst>
          </p:cNvPr>
          <p:cNvSpPr txBox="1"/>
          <p:nvPr/>
        </p:nvSpPr>
        <p:spPr>
          <a:xfrm>
            <a:off x="912442" y="5925394"/>
            <a:ext cx="956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1</a:t>
            </a:r>
            <a:r>
              <a:rPr lang="zh-CN" altLang="en-US" sz="1200" dirty="0" smtClean="0"/>
              <a:t>、报销中心财务稽核节点全年无超时</a:t>
            </a:r>
            <a:endParaRPr lang="en-US" altLang="zh-CN" sz="1200" dirty="0"/>
          </a:p>
        </p:txBody>
      </p:sp>
      <p:cxnSp>
        <p:nvCxnSpPr>
          <p:cNvPr id="4" name="直接连接符 3"/>
          <p:cNvCxnSpPr>
            <a:cxnSpLocks/>
          </p:cNvCxnSpPr>
          <p:nvPr/>
        </p:nvCxnSpPr>
        <p:spPr>
          <a:xfrm>
            <a:off x="1150892" y="2747317"/>
            <a:ext cx="10126708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98985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864000" y="252000"/>
            <a:ext cx="2001982" cy="414193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财务付款</a:t>
            </a:r>
          </a:p>
        </p:txBody>
      </p:sp>
      <p:cxnSp>
        <p:nvCxnSpPr>
          <p:cNvPr id="5" name="直接连接符 4"/>
          <p:cNvCxnSpPr>
            <a:cxnSpLocks/>
          </p:cNvCxnSpPr>
          <p:nvPr/>
        </p:nvCxnSpPr>
        <p:spPr>
          <a:xfrm>
            <a:off x="1157501" y="2616212"/>
            <a:ext cx="10195035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824473" y="5630743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月付款节点均达成目标责任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月付款节点高于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年全年该节点平均值</a:t>
            </a:r>
            <a:r>
              <a:rPr lang="en-US" altLang="zh-CN" sz="1200" dirty="0" smtClean="0"/>
              <a:t>10.07</a:t>
            </a:r>
            <a:r>
              <a:rPr lang="zh-CN" altLang="en-US" sz="1200" dirty="0" smtClean="0"/>
              <a:t>小时的为总部、北分、酒泉。</a:t>
            </a:r>
            <a:endParaRPr lang="en-US" altLang="zh-CN" sz="1200" dirty="0" smtClean="0"/>
          </a:p>
        </p:txBody>
      </p:sp>
      <p:graphicFrame>
        <p:nvGraphicFramePr>
          <p:cNvPr id="10" name="图表 9"/>
          <p:cNvGraphicFramePr/>
          <p:nvPr/>
        </p:nvGraphicFramePr>
        <p:xfrm>
          <a:off x="451263" y="1223158"/>
          <a:ext cx="11198429" cy="45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137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3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="" xmlns:a16="http://schemas.microsoft.com/office/drawing/2014/main" id="{BF7929BB-9B6F-4FB7-9B66-01CE54D0A0F3}"/>
              </a:ext>
            </a:extLst>
          </p:cNvPr>
          <p:cNvSpPr txBox="1">
            <a:spLocks/>
          </p:cNvSpPr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4">
            <a:extLst>
              <a:ext uri="{FF2B5EF4-FFF2-40B4-BE49-F238E27FC236}">
                <a16:creationId xmlns="" xmlns:a16="http://schemas.microsoft.com/office/drawing/2014/main" id="{279044D1-3B19-4934-B581-7C99A7B87E0B}"/>
              </a:ext>
            </a:extLst>
          </p:cNvPr>
          <p:cNvSpPr txBox="1"/>
          <p:nvPr/>
        </p:nvSpPr>
        <p:spPr>
          <a:xfrm>
            <a:off x="746234" y="5275569"/>
            <a:ext cx="10815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月退回率高于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</a:t>
            </a:r>
            <a:r>
              <a:rPr lang="zh-CN" altLang="en-US" sz="1200" dirty="0"/>
              <a:t>公司平均退回</a:t>
            </a:r>
            <a:r>
              <a:rPr lang="zh-CN" altLang="en-US" sz="1200" dirty="0" smtClean="0"/>
              <a:t>率</a:t>
            </a:r>
            <a:r>
              <a:rPr lang="en-US" altLang="zh-CN" sz="1200" dirty="0" smtClean="0"/>
              <a:t>12.94%</a:t>
            </a:r>
            <a:r>
              <a:rPr lang="zh-CN" altLang="en-US" sz="1200" dirty="0" smtClean="0"/>
              <a:t>的</a:t>
            </a:r>
            <a:r>
              <a:rPr lang="zh-CN" altLang="en-US" sz="1200" dirty="0"/>
              <a:t>公司为</a:t>
            </a:r>
            <a:r>
              <a:rPr lang="zh-CN" altLang="en-US" sz="1200" dirty="0" smtClean="0"/>
              <a:t>：总部、北分、瑞达。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月全公司平均退回率为</a:t>
            </a:r>
            <a:r>
              <a:rPr lang="en-US" altLang="zh-CN" sz="1200" dirty="0" smtClean="0"/>
              <a:t>10.42%</a:t>
            </a:r>
            <a:r>
              <a:rPr lang="zh-CN" altLang="en-US" sz="1200" dirty="0" smtClean="0"/>
              <a:t>，低于</a:t>
            </a:r>
            <a:r>
              <a:rPr lang="en-US" altLang="zh-CN" sz="1200" smtClean="0"/>
              <a:t>2019</a:t>
            </a:r>
            <a:r>
              <a:rPr lang="zh-CN" altLang="en-US" sz="1200" smtClean="0"/>
              <a:t>年</a:t>
            </a:r>
            <a:r>
              <a:rPr lang="zh-CN" altLang="en-US" sz="1200" dirty="0" smtClean="0"/>
              <a:t>全公司平均退回率</a:t>
            </a:r>
            <a:r>
              <a:rPr lang="en-US" altLang="zh-CN" sz="1200" dirty="0" smtClean="0"/>
              <a:t>12.94%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</p:txBody>
      </p:sp>
      <p:graphicFrame>
        <p:nvGraphicFramePr>
          <p:cNvPr id="5" name="图表 4"/>
          <p:cNvGraphicFramePr/>
          <p:nvPr/>
        </p:nvGraphicFramePr>
        <p:xfrm>
          <a:off x="570017" y="1282537"/>
          <a:ext cx="10782794" cy="4013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939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="" xmlns:a16="http://schemas.microsoft.com/office/drawing/2014/main" id="{BF7929BB-9B6F-4FB7-9B66-01CE54D0A0F3}"/>
              </a:ext>
            </a:extLst>
          </p:cNvPr>
          <p:cNvSpPr txBox="1">
            <a:spLocks/>
          </p:cNvSpPr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7C94BC36-0148-42D0-BDE1-01BFC3FA6D1E}"/>
              </a:ext>
            </a:extLst>
          </p:cNvPr>
          <p:cNvGraphicFramePr/>
          <p:nvPr/>
        </p:nvGraphicFramePr>
        <p:xfrm>
          <a:off x="593767" y="985651"/>
          <a:ext cx="11032176" cy="5294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489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77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2E3BB33-5FEC-4253-8932-36F10426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4000" y="250825"/>
            <a:ext cx="1738748" cy="434975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报销中心</a:t>
            </a:r>
          </a:p>
        </p:txBody>
      </p:sp>
      <p:graphicFrame>
        <p:nvGraphicFramePr>
          <p:cNvPr id="6" name="图表 5"/>
          <p:cNvGraphicFramePr/>
          <p:nvPr/>
        </p:nvGraphicFramePr>
        <p:xfrm>
          <a:off x="409203" y="1626919"/>
          <a:ext cx="5932219" cy="4653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6531429" y="1543792"/>
          <a:ext cx="4536374" cy="4441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66226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185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3192214" y="2198935"/>
            <a:ext cx="3010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</a:t>
            </a:r>
          </a:p>
        </p:txBody>
      </p:sp>
    </p:spTree>
    <p:extLst>
      <p:ext uri="{BB962C8B-B14F-4D97-AF65-F5344CB8AC3E}">
        <p14:creationId xmlns="" xmlns:p14="http://schemas.microsoft.com/office/powerpoint/2010/main" val="5999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FB73B2FC-2CAB-4626-9059-AE50AFAF3D8C}"/>
              </a:ext>
            </a:extLst>
          </p:cNvPr>
          <p:cNvSpPr txBox="1"/>
          <p:nvPr/>
        </p:nvSpPr>
        <p:spPr>
          <a:xfrm>
            <a:off x="465592" y="5353451"/>
            <a:ext cx="11550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01</a:t>
            </a:r>
            <a:r>
              <a:rPr lang="zh-CN" altLang="en-US" sz="1200" dirty="0" smtClean="0"/>
              <a:t>月归档耗时超</a:t>
            </a:r>
            <a:r>
              <a:rPr lang="en-US" altLang="zh-CN" sz="1200" dirty="0" smtClean="0"/>
              <a:t>3.83</a:t>
            </a:r>
            <a:r>
              <a:rPr lang="zh-CN" altLang="en-US" sz="1200" dirty="0" smtClean="0"/>
              <a:t>天，较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01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3.78</a:t>
            </a:r>
            <a:r>
              <a:rPr lang="zh-CN" altLang="en-US" sz="1200" dirty="0" smtClean="0"/>
              <a:t>天略高</a:t>
            </a:r>
            <a:r>
              <a:rPr lang="en-US" altLang="zh-CN" sz="1200" dirty="0" smtClean="0"/>
              <a:t>0.1</a:t>
            </a:r>
            <a:r>
              <a:rPr lang="zh-CN" altLang="en-US" sz="1200" dirty="0" smtClean="0"/>
              <a:t>天。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、从走向来看每年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月份用时均较短，主要原因为上个月度因跨年，报销流程基本清理，次年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月流程较少，审批效率有所提高。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/>
          <p:nvPr/>
        </p:nvGraphicFramePr>
        <p:xfrm>
          <a:off x="586853" y="1241944"/>
          <a:ext cx="10972800" cy="4148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262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279044D1-3B19-4934-B581-7C99A7B87E0B}"/>
              </a:ext>
            </a:extLst>
          </p:cNvPr>
          <p:cNvSpPr txBox="1"/>
          <p:nvPr/>
        </p:nvSpPr>
        <p:spPr>
          <a:xfrm>
            <a:off x="694575" y="5196746"/>
            <a:ext cx="107208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月归档耗时低于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</a:t>
            </a:r>
            <a:r>
              <a:rPr lang="zh-CN" altLang="en-US" sz="1200" dirty="0" smtClean="0"/>
              <a:t>值</a:t>
            </a:r>
            <a:r>
              <a:rPr lang="en-US" altLang="zh-CN" sz="1200" dirty="0" smtClean="0"/>
              <a:t>3.65</a:t>
            </a:r>
            <a:r>
              <a:rPr lang="zh-CN" altLang="en-US" sz="1200" dirty="0" smtClean="0"/>
              <a:t>天的</a:t>
            </a:r>
            <a:r>
              <a:rPr lang="zh-CN" altLang="en-US" sz="1200" dirty="0" smtClean="0"/>
              <a:t>为：总部、锡林、萍乡、邯郸、瑞达。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月归档耗时高于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</a:t>
            </a:r>
            <a:r>
              <a:rPr lang="zh-CN" altLang="en-US" sz="1200" dirty="0" smtClean="0"/>
              <a:t>值</a:t>
            </a:r>
            <a:r>
              <a:rPr lang="en-US" altLang="zh-CN" sz="1200" dirty="0" smtClean="0"/>
              <a:t>3.65</a:t>
            </a:r>
            <a:r>
              <a:rPr lang="zh-CN" altLang="en-US" sz="1200" dirty="0" smtClean="0"/>
              <a:t>天的</a:t>
            </a:r>
            <a:r>
              <a:rPr lang="zh-CN" altLang="en-US" sz="1200" dirty="0" smtClean="0"/>
              <a:t>为：北分、酒泉、白城、阜宁。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3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月归档耗时高于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</a:t>
            </a:r>
            <a:r>
              <a:rPr lang="zh-CN" altLang="en-US" sz="1200" dirty="0" smtClean="0"/>
              <a:t>目标值</a:t>
            </a:r>
            <a:r>
              <a:rPr lang="en-US" altLang="zh-CN" sz="1200" dirty="0" smtClean="0"/>
              <a:t>3.65</a:t>
            </a:r>
            <a:r>
              <a:rPr lang="zh-CN" altLang="en-US" sz="1200" dirty="0" smtClean="0"/>
              <a:t>天的</a:t>
            </a:r>
            <a:r>
              <a:rPr lang="zh-CN" altLang="en-US" sz="1200" dirty="0" smtClean="0"/>
              <a:t>为：北分；阜宁公司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月已降至</a:t>
            </a:r>
            <a:r>
              <a:rPr lang="en-US" altLang="zh-CN" sz="1200" dirty="0" smtClean="0"/>
              <a:t>5</a:t>
            </a:r>
            <a:r>
              <a:rPr lang="zh-CN" altLang="en-US" sz="1200" dirty="0" smtClean="0"/>
              <a:t>天内逐步改善中。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rgbClr val="FF0000"/>
                </a:solidFill>
              </a:rPr>
              <a:t>4</a:t>
            </a:r>
            <a:r>
              <a:rPr lang="zh-CN" altLang="en-US" sz="1200" dirty="0" smtClean="0">
                <a:solidFill>
                  <a:srgbClr val="FF0000"/>
                </a:solidFill>
              </a:rPr>
              <a:t>、</a:t>
            </a:r>
            <a:r>
              <a:rPr lang="en-US" altLang="zh-CN" sz="1200" dirty="0" smtClean="0">
                <a:solidFill>
                  <a:srgbClr val="FF0000"/>
                </a:solidFill>
              </a:rPr>
              <a:t>2020</a:t>
            </a:r>
            <a:r>
              <a:rPr lang="zh-CN" altLang="en-US" sz="1200" dirty="0" smtClean="0">
                <a:solidFill>
                  <a:srgbClr val="FF0000"/>
                </a:solidFill>
              </a:rPr>
              <a:t>年</a:t>
            </a:r>
            <a:r>
              <a:rPr lang="en-US" altLang="zh-CN" sz="1200" dirty="0" smtClean="0">
                <a:solidFill>
                  <a:srgbClr val="FF0000"/>
                </a:solidFill>
              </a:rPr>
              <a:t>1</a:t>
            </a:r>
            <a:r>
              <a:rPr lang="zh-CN" altLang="en-US" sz="1200" dirty="0" smtClean="0">
                <a:solidFill>
                  <a:srgbClr val="FF0000"/>
                </a:solidFill>
              </a:rPr>
              <a:t>月归档耗时高于</a:t>
            </a:r>
            <a:r>
              <a:rPr lang="en-US" altLang="zh-CN" sz="1200" dirty="0" smtClean="0">
                <a:solidFill>
                  <a:srgbClr val="FF0000"/>
                </a:solidFill>
              </a:rPr>
              <a:t>2020</a:t>
            </a:r>
            <a:r>
              <a:rPr lang="zh-CN" altLang="en-US" sz="1200" dirty="0" smtClean="0">
                <a:solidFill>
                  <a:srgbClr val="FF0000"/>
                </a:solidFill>
              </a:rPr>
              <a:t>年目标值</a:t>
            </a:r>
            <a:r>
              <a:rPr lang="en-US" altLang="zh-CN" sz="1200" dirty="0" smtClean="0">
                <a:solidFill>
                  <a:srgbClr val="FF0000"/>
                </a:solidFill>
              </a:rPr>
              <a:t>4</a:t>
            </a:r>
            <a:r>
              <a:rPr lang="zh-CN" altLang="en-US" sz="1200" dirty="0" smtClean="0">
                <a:solidFill>
                  <a:srgbClr val="FF0000"/>
                </a:solidFill>
              </a:rPr>
              <a:t>天的为：北分、酒泉、阜宁。</a:t>
            </a:r>
            <a:endParaRPr lang="en-US" altLang="zh-CN" sz="1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图表 7"/>
          <p:cNvGraphicFramePr/>
          <p:nvPr/>
        </p:nvGraphicFramePr>
        <p:xfrm>
          <a:off x="427512" y="1246909"/>
          <a:ext cx="11067802" cy="437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1591294" y="3313216"/>
            <a:ext cx="9215251" cy="1588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306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82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738069" y="5566008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月除</a:t>
            </a:r>
            <a:r>
              <a:rPr lang="zh-CN" altLang="en-US" sz="1200" dirty="0" smtClean="0"/>
              <a:t>稽核节点外，其他节点审批</a:t>
            </a:r>
            <a:r>
              <a:rPr lang="zh-CN" altLang="en-US" sz="1200" dirty="0" smtClean="0"/>
              <a:t>耗时均低于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年各自</a:t>
            </a:r>
            <a:r>
              <a:rPr lang="zh-CN" altLang="en-US" sz="1200" dirty="0" smtClean="0"/>
              <a:t>节点耗时的</a:t>
            </a:r>
            <a:r>
              <a:rPr lang="zh-CN" altLang="en-US" sz="1200" dirty="0" smtClean="0"/>
              <a:t>平均值。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、稽核节点审批耗时数据见下表。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/>
          <p:nvPr/>
        </p:nvGraphicFramePr>
        <p:xfrm>
          <a:off x="522514" y="1175656"/>
          <a:ext cx="10735294" cy="432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直接连接符 8"/>
          <p:cNvCxnSpPr>
            <a:cxnSpLocks/>
          </p:cNvCxnSpPr>
          <p:nvPr/>
        </p:nvCxnSpPr>
        <p:spPr>
          <a:xfrm>
            <a:off x="1187684" y="2243836"/>
            <a:ext cx="9891995" cy="1247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756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738069" y="5566008"/>
            <a:ext cx="10462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月稽核耗时全公司平均值为</a:t>
            </a:r>
            <a:r>
              <a:rPr lang="en-US" altLang="zh-CN" sz="1200" dirty="0" smtClean="0"/>
              <a:t>16.89</a:t>
            </a:r>
            <a:r>
              <a:rPr lang="zh-CN" altLang="en-US" sz="1200" dirty="0" smtClean="0"/>
              <a:t>小时，未超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小时，但高于上年该节点平均值</a:t>
            </a:r>
            <a:r>
              <a:rPr lang="en-US" altLang="zh-CN" sz="1200" dirty="0" smtClean="0"/>
              <a:t>10.91</a:t>
            </a:r>
            <a:r>
              <a:rPr lang="zh-CN" altLang="en-US" sz="1200" dirty="0" smtClean="0"/>
              <a:t>小时，主要原因有两个：其一是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3</a:t>
            </a:r>
            <a:r>
              <a:rPr lang="zh-CN" altLang="en-US" sz="1200" dirty="0" smtClean="0"/>
              <a:t>号黄晓林因请假一天，该天流程未及时审批，部分流程超时（约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条，其中酒泉公司流程</a:t>
            </a:r>
            <a:r>
              <a:rPr lang="en-US" altLang="zh-CN" sz="1200" dirty="0" smtClean="0"/>
              <a:t>6</a:t>
            </a:r>
            <a:r>
              <a:rPr lang="zh-CN" altLang="en-US" sz="1200" dirty="0" smtClean="0"/>
              <a:t>条，占比</a:t>
            </a:r>
            <a:r>
              <a:rPr lang="en-US" altLang="zh-CN" sz="1200" dirty="0" smtClean="0"/>
              <a:t>25%</a:t>
            </a:r>
            <a:r>
              <a:rPr lang="zh-CN" altLang="en-US" sz="1200" dirty="0" smtClean="0"/>
              <a:t>，对酒泉影响较大，</a:t>
            </a:r>
            <a:r>
              <a:rPr lang="zh-CN" altLang="en-US" sz="1200" smtClean="0"/>
              <a:t>使得</a:t>
            </a:r>
            <a:r>
              <a:rPr lang="zh-CN" altLang="en-US" sz="1200" smtClean="0"/>
              <a:t>酒泉耗时较高超时）</a:t>
            </a:r>
            <a:r>
              <a:rPr lang="zh-CN" altLang="en-US" sz="1200" dirty="0" smtClean="0"/>
              <a:t>其二是本月稽核人员调整，流程审批适应中。</a:t>
            </a:r>
            <a:endParaRPr lang="en-US" altLang="zh-CN" sz="1200" dirty="0" smtClean="0"/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>
          <a:xfrm>
            <a:off x="886842" y="2600095"/>
            <a:ext cx="10477844" cy="601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7" name="图表 6"/>
          <p:cNvGraphicFramePr/>
          <p:nvPr/>
        </p:nvGraphicFramePr>
        <p:xfrm>
          <a:off x="213757" y="1235033"/>
          <a:ext cx="6745184" cy="413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图表 7"/>
          <p:cNvGraphicFramePr/>
          <p:nvPr/>
        </p:nvGraphicFramePr>
        <p:xfrm>
          <a:off x="6685809" y="1270660"/>
          <a:ext cx="4762006" cy="413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7740731" y="1386444"/>
            <a:ext cx="3196442" cy="47501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dirty="0" smtClean="0"/>
              <a:t>各稽核人员审批耗时（小时）</a:t>
            </a:r>
            <a:endParaRPr lang="zh-CN" altLang="en-US" sz="1800" dirty="0"/>
          </a:p>
        </p:txBody>
      </p:sp>
      <p:sp>
        <p:nvSpPr>
          <p:cNvPr id="13" name="标题 2"/>
          <p:cNvSpPr>
            <a:spLocks noGrp="1"/>
          </p:cNvSpPr>
          <p:nvPr>
            <p:ph type="title"/>
          </p:nvPr>
        </p:nvSpPr>
        <p:spPr>
          <a:xfrm>
            <a:off x="9902536" y="252000"/>
            <a:ext cx="2095500" cy="434975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财务稽核</a:t>
            </a:r>
          </a:p>
        </p:txBody>
      </p:sp>
    </p:spTree>
    <p:extLst>
      <p:ext uri="{BB962C8B-B14F-4D97-AF65-F5344CB8AC3E}">
        <p14:creationId xmlns="" xmlns:p14="http://schemas.microsoft.com/office/powerpoint/2010/main" val="33756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260000" y="252000"/>
            <a:ext cx="1724891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843148" y="5696563"/>
            <a:ext cx="10597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约申请人节点超时为北分公司，其中北京公司异常流程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条，为梁群英申请报销</a:t>
            </a:r>
            <a:r>
              <a:rPr lang="en-US" altLang="zh-CN" sz="1200" dirty="0" smtClean="0"/>
              <a:t>12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30</a:t>
            </a:r>
            <a:r>
              <a:rPr lang="zh-CN" altLang="en-US" sz="1200" dirty="0" smtClean="0"/>
              <a:t>日被退回后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15</a:t>
            </a:r>
            <a:r>
              <a:rPr lang="zh-CN" altLang="en-US" sz="1200" dirty="0" smtClean="0"/>
              <a:t>日才申请发起报销，因北分流程较少，所以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条流程对其节点审批耗时影响也较大。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、阜宁公司申请人节点高于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年该节点平均值</a:t>
            </a:r>
            <a:r>
              <a:rPr lang="en-US" altLang="zh-CN" sz="1200" dirty="0" smtClean="0"/>
              <a:t>16.39</a:t>
            </a:r>
            <a:r>
              <a:rPr lang="zh-CN" altLang="en-US" sz="1200" dirty="0" smtClean="0"/>
              <a:t>小时，已与相关人沟通。</a:t>
            </a:r>
            <a:endParaRPr lang="en-US" altLang="zh-CN" sz="1600" dirty="0"/>
          </a:p>
        </p:txBody>
      </p:sp>
      <p:graphicFrame>
        <p:nvGraphicFramePr>
          <p:cNvPr id="7" name="图表 6"/>
          <p:cNvGraphicFramePr/>
          <p:nvPr/>
        </p:nvGraphicFramePr>
        <p:xfrm>
          <a:off x="534388" y="1140032"/>
          <a:ext cx="11127181" cy="4565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直接连接符 8"/>
          <p:cNvCxnSpPr>
            <a:cxnSpLocks/>
          </p:cNvCxnSpPr>
          <p:nvPr/>
        </p:nvCxnSpPr>
        <p:spPr>
          <a:xfrm>
            <a:off x="1335648" y="2668462"/>
            <a:ext cx="9696529" cy="15361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cxnSpLocks/>
          </p:cNvCxnSpPr>
          <p:nvPr/>
        </p:nvCxnSpPr>
        <p:spPr>
          <a:xfrm>
            <a:off x="1395025" y="3380981"/>
            <a:ext cx="9565900" cy="3487"/>
          </a:xfrm>
          <a:prstGeom prst="line">
            <a:avLst/>
          </a:prstGeom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37174" y="3218213"/>
            <a:ext cx="534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16.39</a:t>
            </a:r>
            <a:endParaRPr lang="zh-CN" altLang="en-US" sz="1100" dirty="0"/>
          </a:p>
        </p:txBody>
      </p:sp>
    </p:spTree>
    <p:extLst>
      <p:ext uri="{BB962C8B-B14F-4D97-AF65-F5344CB8AC3E}">
        <p14:creationId xmlns="" xmlns:p14="http://schemas.microsoft.com/office/powerpoint/2010/main" val="28733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2">
            <a:extLst>
              <a:ext uri="{FF2B5EF4-FFF2-40B4-BE49-F238E27FC236}">
                <a16:creationId xmlns="" xmlns:a16="http://schemas.microsoft.com/office/drawing/2014/main" id="{D443D61A-7E43-4909-811C-A94084CA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0" y="252000"/>
            <a:ext cx="2130137" cy="493463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本地财务</a:t>
            </a:r>
          </a:p>
        </p:txBody>
      </p:sp>
      <p:sp>
        <p:nvSpPr>
          <p:cNvPr id="8" name="文本框 4">
            <a:extLst>
              <a:ext uri="{FF2B5EF4-FFF2-40B4-BE49-F238E27FC236}">
                <a16:creationId xmlns="" xmlns:a16="http://schemas.microsoft.com/office/drawing/2014/main" id="{BE0E76E6-F3B7-4082-84D8-6210C1A5D078}"/>
              </a:ext>
            </a:extLst>
          </p:cNvPr>
          <p:cNvSpPr txBox="1"/>
          <p:nvPr/>
        </p:nvSpPr>
        <p:spPr>
          <a:xfrm>
            <a:off x="931351" y="5667325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月本地财务节点各公司均达成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小时目标值，同比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个公司超时，审批耗时逐步改善中。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月本地财务节点阜宁公司超过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年该节点全年平均值</a:t>
            </a:r>
            <a:r>
              <a:rPr lang="en-US" altLang="zh-CN" sz="1200" dirty="0" smtClean="0"/>
              <a:t>17.78</a:t>
            </a:r>
            <a:r>
              <a:rPr lang="zh-CN" altLang="en-US" sz="1200" dirty="0" smtClean="0"/>
              <a:t>小时。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/>
          <p:nvPr/>
        </p:nvGraphicFramePr>
        <p:xfrm>
          <a:off x="558140" y="1246909"/>
          <a:ext cx="10889672" cy="4500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直接连接符 8"/>
          <p:cNvCxnSpPr>
            <a:cxnSpLocks/>
          </p:cNvCxnSpPr>
          <p:nvPr/>
        </p:nvCxnSpPr>
        <p:spPr>
          <a:xfrm flipV="1">
            <a:off x="1500902" y="2766951"/>
            <a:ext cx="9151264" cy="60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59044" y="3230088"/>
            <a:ext cx="570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17.78</a:t>
            </a:r>
            <a:endParaRPr lang="zh-CN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26260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9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新建 Microsoft PowerPoint 演示文稿.pptx" id="{D011E1EF-2A98-4488-AB23-ABFE891A85A7}" vid="{CED2D216-C104-4063-808C-CD05A95E169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2019LOGO</Template>
  <TotalTime>10159</TotalTime>
  <Words>975</Words>
  <Application>Microsoft Office PowerPoint</Application>
  <PresentationFormat>自定义</PresentationFormat>
  <Paragraphs>88</Paragraphs>
  <Slides>20</Slides>
  <Notes>0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2019LOGO</vt:lpstr>
      <vt:lpstr>幻灯片 1</vt:lpstr>
      <vt:lpstr>幻灯片 2</vt:lpstr>
      <vt:lpstr>全公司报销耗时趋势分析</vt:lpstr>
      <vt:lpstr>全公司报销耗时趋势分析</vt:lpstr>
      <vt:lpstr>幻灯片 5</vt:lpstr>
      <vt:lpstr>幻灯片 6</vt:lpstr>
      <vt:lpstr>6-财务稽核</vt:lpstr>
      <vt:lpstr>1-申请人</vt:lpstr>
      <vt:lpstr>2-本地财务</vt:lpstr>
      <vt:lpstr>3.3-部门经理</vt:lpstr>
      <vt:lpstr>4-财务经理</vt:lpstr>
      <vt:lpstr>5.2-总经理</vt:lpstr>
      <vt:lpstr>6-财务稽核</vt:lpstr>
      <vt:lpstr>7-财务付款</vt:lpstr>
      <vt:lpstr>幻灯片 15</vt:lpstr>
      <vt:lpstr>幻灯片 16</vt:lpstr>
      <vt:lpstr>幻灯片 17</vt:lpstr>
      <vt:lpstr>幻灯片 18</vt:lpstr>
      <vt:lpstr>报销中心</vt:lpstr>
      <vt:lpstr>幻灯片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huangxl</dc:creator>
  <cp:lastModifiedBy>VIVIEN</cp:lastModifiedBy>
  <cp:revision>646</cp:revision>
  <dcterms:created xsi:type="dcterms:W3CDTF">2018-03-14T01:39:59Z</dcterms:created>
  <dcterms:modified xsi:type="dcterms:W3CDTF">2020-02-09T02:31:48Z</dcterms:modified>
</cp:coreProperties>
</file>