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929" r:id="rId2"/>
    <p:sldId id="2885" r:id="rId3"/>
    <p:sldId id="2934" r:id="rId4"/>
    <p:sldId id="2963" r:id="rId5"/>
    <p:sldId id="2964" r:id="rId6"/>
    <p:sldId id="2965" r:id="rId7"/>
    <p:sldId id="2958" r:id="rId8"/>
    <p:sldId id="2935" r:id="rId9"/>
    <p:sldId id="2954" r:id="rId10"/>
    <p:sldId id="2960" r:id="rId11"/>
    <p:sldId id="2961" r:id="rId12"/>
    <p:sldId id="2930" r:id="rId13"/>
    <p:sldId id="2959" r:id="rId14"/>
    <p:sldId id="2955" r:id="rId15"/>
    <p:sldId id="2957" r:id="rId16"/>
    <p:sldId id="2956" r:id="rId17"/>
    <p:sldId id="2962" r:id="rId18"/>
    <p:sldId id="2928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97">
          <p15:clr>
            <a:srgbClr val="A4A3A4"/>
          </p15:clr>
        </p15:guide>
        <p15:guide id="2" orient="horz" pos="4088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 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E2A9"/>
    <a:srgbClr val="E9E3CF"/>
    <a:srgbClr val="E6000E"/>
    <a:srgbClr val="E6000D"/>
    <a:srgbClr val="C52922"/>
    <a:srgbClr val="D52C24"/>
    <a:srgbClr val="F6E1CD"/>
    <a:srgbClr val="B6DBEC"/>
    <a:srgbClr val="E8E3D1"/>
    <a:srgbClr val="FAE1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50" autoAdjust="0"/>
    <p:restoredTop sz="94225" autoAdjust="0"/>
  </p:normalViewPr>
  <p:slideViewPr>
    <p:cSldViewPr snapToGrid="0" showGuides="1">
      <p:cViewPr varScale="1">
        <p:scale>
          <a:sx n="63" d="100"/>
          <a:sy n="63" d="100"/>
        </p:scale>
        <p:origin x="964" y="48"/>
      </p:cViewPr>
      <p:guideLst>
        <p:guide orient="horz" pos="3997"/>
        <p:guide orient="horz" pos="408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notesViewPr>
    <p:cSldViewPr snapToGrid="0">
      <p:cViewPr varScale="1">
        <p:scale>
          <a:sx n="105" d="100"/>
          <a:sy n="105" d="100"/>
        </p:scale>
        <p:origin x="436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9F80EA-39E5-F24A-83F9-2D4C47183AD7}" type="datetime1">
              <a:rPr lang="zh-CN" altLang="en-US" smtClean="0"/>
              <a:t>2024/10/29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0B850C-6127-AE4E-9AF9-D28FE4F4428B}" type="datetime1">
              <a:rPr lang="zh-CN" altLang="en-US" smtClean="0"/>
              <a:t>2024/10/29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5625D-FC14-4EA7-9336-1E258C9418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D0B850C-6127-AE4E-9AF9-D28FE4F4428B}" type="datetime1">
              <a:rPr lang="zh-CN" altLang="en-US" smtClean="0"/>
              <a:t>2024/10/29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5625D-FC14-4EA7-9336-1E258C9418C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88836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5625D-FC14-4EA7-9336-1E258C9418CD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7AC0396-A7E4-EA47-B8FD-9718E4DFEE75}" type="datetime1">
              <a:rPr lang="zh-CN" altLang="en-US" smtClean="0"/>
              <a:t>2024/10/29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79463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5625D-FC14-4EA7-9336-1E258C9418CD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7AC0396-A7E4-EA47-B8FD-9718E4DFEE75}" type="datetime1">
              <a:rPr lang="zh-CN" altLang="en-US" smtClean="0"/>
              <a:t>2024/10/29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5625D-FC14-4EA7-9336-1E258C9418CD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7AC0396-A7E4-EA47-B8FD-9718E4DFEE75}" type="datetime1">
              <a:rPr lang="zh-CN" altLang="en-US" smtClean="0"/>
              <a:t>2024/10/29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87387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5625D-FC14-4EA7-9336-1E258C9418CD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7AC0396-A7E4-EA47-B8FD-9718E4DFEE75}" type="datetime1">
              <a:rPr lang="zh-CN" altLang="en-US" smtClean="0"/>
              <a:t>2024/10/29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66056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5625D-FC14-4EA7-9336-1E258C9418CD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7AC0396-A7E4-EA47-B8FD-9718E4DFEE75}" type="datetime1">
              <a:rPr lang="zh-CN" altLang="en-US" smtClean="0"/>
              <a:t>2024/10/29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54769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5625D-FC14-4EA7-9336-1E258C9418CD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7AC0396-A7E4-EA47-B8FD-9718E4DFEE75}" type="datetime1">
              <a:rPr lang="zh-CN" altLang="en-US" smtClean="0"/>
              <a:t>2024/10/29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82837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5625D-FC14-4EA7-9336-1E258C9418CD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7AC0396-A7E4-EA47-B8FD-9718E4DFEE75}" type="datetime1">
              <a:rPr lang="zh-CN" altLang="en-US" smtClean="0"/>
              <a:t>2024/10/29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0675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5625D-FC14-4EA7-9336-1E258C9418CD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7AC0396-A7E4-EA47-B8FD-9718E4DFEE75}" type="datetime1">
              <a:rPr lang="zh-CN" altLang="en-US" smtClean="0"/>
              <a:t>2024/10/29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5625D-FC14-4EA7-9336-1E258C9418CD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7AC0396-A7E4-EA47-B8FD-9718E4DFEE75}" type="datetime1">
              <a:rPr lang="zh-CN" altLang="en-US" smtClean="0"/>
              <a:t>2024/10/29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4427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5625D-FC14-4EA7-9336-1E258C9418CD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7AC0396-A7E4-EA47-B8FD-9718E4DFEE75}" type="datetime1">
              <a:rPr lang="zh-CN" altLang="en-US" smtClean="0"/>
              <a:t>2024/10/29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3241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5625D-FC14-4EA7-9336-1E258C9418CD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7AC0396-A7E4-EA47-B8FD-9718E4DFEE75}" type="datetime1">
              <a:rPr lang="zh-CN" altLang="en-US" smtClean="0"/>
              <a:t>2024/10/29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728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5625D-FC14-4EA7-9336-1E258C9418CD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7AC0396-A7E4-EA47-B8FD-9718E4DFEE75}" type="datetime1">
              <a:rPr lang="zh-CN" altLang="en-US" smtClean="0"/>
              <a:t>2024/10/29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10381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5625D-FC14-4EA7-9336-1E258C9418CD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7AC0396-A7E4-EA47-B8FD-9718E4DFEE75}" type="datetime1">
              <a:rPr lang="zh-CN" altLang="en-US" smtClean="0"/>
              <a:t>2024/10/29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17520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5625D-FC14-4EA7-9336-1E258C9418CD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7AC0396-A7E4-EA47-B8FD-9718E4DFEE75}" type="datetime1">
              <a:rPr lang="zh-CN" altLang="en-US" smtClean="0"/>
              <a:t>2024/10/29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83296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5625D-FC14-4EA7-9336-1E258C9418CD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7AC0396-A7E4-EA47-B8FD-9718E4DFEE75}" type="datetime1">
              <a:rPr lang="zh-CN" altLang="en-US" smtClean="0"/>
              <a:t>2024/10/29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9663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61047" y="162883"/>
            <a:ext cx="597952" cy="844726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515938" y="6655443"/>
            <a:ext cx="11676062" cy="202557"/>
          </a:xfrm>
          <a:prstGeom prst="rect">
            <a:avLst/>
          </a:prstGeom>
          <a:solidFill>
            <a:srgbClr val="D7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/>
        </p:nvSpPr>
        <p:spPr>
          <a:xfrm>
            <a:off x="5149663" y="2969730"/>
            <a:ext cx="5671933" cy="2487847"/>
          </a:xfrm>
          <a:prstGeom prst="rect">
            <a:avLst/>
          </a:prstGeom>
          <a:ln w="12700">
            <a:miter lim="400000"/>
          </a:ln>
        </p:spPr>
        <p:txBody>
          <a:bodyPr lIns="60959" rIns="60959">
            <a:normAutofit/>
          </a:bodyPr>
          <a:lstStyle/>
          <a:p>
            <a:pPr algn="r">
              <a:lnSpc>
                <a:spcPct val="72000"/>
              </a:lnSpc>
              <a:spcBef>
                <a:spcPts val="935"/>
              </a:spcBef>
              <a:defRPr sz="22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sz="2935"/>
              <a:t>谢谢</a:t>
            </a:r>
            <a:endParaRPr sz="4800"/>
          </a:p>
          <a:p>
            <a:pPr algn="r">
              <a:lnSpc>
                <a:spcPct val="72000"/>
              </a:lnSpc>
              <a:spcBef>
                <a:spcPts val="935"/>
              </a:spcBef>
              <a:defRPr sz="18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sz="2400"/>
              <a:t>TCL集团股份有限公司</a:t>
            </a:r>
            <a:endParaRPr sz="3865"/>
          </a:p>
          <a:p>
            <a:pPr algn="r">
              <a:lnSpc>
                <a:spcPct val="72000"/>
              </a:lnSpc>
              <a:spcBef>
                <a:spcPts val="935"/>
              </a:spcBef>
              <a:defRPr sz="18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sz="2400"/>
              <a:t>www.tcl.com</a:t>
            </a:r>
            <a:endParaRPr sz="3865"/>
          </a:p>
          <a:p>
            <a:pPr algn="r">
              <a:lnSpc>
                <a:spcPct val="72000"/>
              </a:lnSpc>
              <a:spcBef>
                <a:spcPts val="935"/>
              </a:spcBef>
              <a:defRPr sz="18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sz="2400"/>
              <a:t>@TCL创意感动生活</a:t>
            </a:r>
            <a:endParaRPr sz="3865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线连接符 1"/>
          <p:cNvCxnSpPr/>
          <p:nvPr userDrawn="1"/>
        </p:nvCxnSpPr>
        <p:spPr>
          <a:xfrm>
            <a:off x="749066" y="7579210"/>
            <a:ext cx="10109833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/>
          <a:srcRect l="6320" t="75168" b="2343"/>
          <a:stretch>
            <a:fillRect/>
          </a:stretch>
        </p:blipFill>
        <p:spPr>
          <a:xfrm>
            <a:off x="0" y="6475413"/>
            <a:ext cx="12192000" cy="382588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/>
        </p:nvSpPr>
        <p:spPr>
          <a:xfrm>
            <a:off x="7718323" y="6507409"/>
            <a:ext cx="405623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zh-CN" altLang="en-US" sz="1400" b="0" i="0" dirty="0">
                <a:solidFill>
                  <a:schemeClr val="bg1"/>
                </a:solidFill>
                <a:latin typeface="OPPOSans M" charset="0"/>
                <a:ea typeface="OPPOSans M" charset="0"/>
                <a:cs typeface="OPPOSans B" pitchFamily="18" charset="-122"/>
              </a:rPr>
              <a:t>中材科技风电叶片股份有限公司</a:t>
            </a:r>
          </a:p>
        </p:txBody>
      </p:sp>
      <p:sp>
        <p:nvSpPr>
          <p:cNvPr id="12" name="灯片编号占位符 9"/>
          <p:cNvSpPr>
            <a:spLocks noGrp="1"/>
          </p:cNvSpPr>
          <p:nvPr>
            <p:ph type="sldNum" sz="quarter" idx="16"/>
          </p:nvPr>
        </p:nvSpPr>
        <p:spPr>
          <a:xfrm>
            <a:off x="422633" y="6523649"/>
            <a:ext cx="657376" cy="275296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+mn-lt"/>
              </a:defRPr>
            </a:lvl1pPr>
          </a:lstStyle>
          <a:p>
            <a:pPr>
              <a:defRPr/>
            </a:pPr>
            <a:fld id="{3FC71534-0AD7-498F-BC22-20E52B6B36CB}" type="slidenum">
              <a:rPr lang="zh-CN" altLang="en-US" smtClean="0"/>
              <a:t>‹#›</a:t>
            </a:fld>
            <a:endParaRPr lang="en-US" dirty="0"/>
          </a:p>
        </p:txBody>
      </p:sp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18333" y="159735"/>
            <a:ext cx="460628" cy="650726"/>
          </a:xfrm>
          <a:prstGeom prst="rect">
            <a:avLst/>
          </a:prstGeom>
        </p:spPr>
      </p:pic>
      <p:cxnSp>
        <p:nvCxnSpPr>
          <p:cNvPr id="23" name="直线连接符 22"/>
          <p:cNvCxnSpPr/>
          <p:nvPr userDrawn="1"/>
        </p:nvCxnSpPr>
        <p:spPr>
          <a:xfrm>
            <a:off x="515938" y="917717"/>
            <a:ext cx="11163023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标题 9"/>
          <p:cNvSpPr>
            <a:spLocks noGrp="1"/>
          </p:cNvSpPr>
          <p:nvPr>
            <p:ph type="title" hasCustomPrompt="1"/>
          </p:nvPr>
        </p:nvSpPr>
        <p:spPr>
          <a:xfrm>
            <a:off x="422633" y="423042"/>
            <a:ext cx="10054849" cy="444913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chemeClr val="tx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kumimoji="1" lang="zh-CN" altLang="en-US" dirty="0"/>
              <a:t>一级标题</a:t>
            </a:r>
            <a:r>
              <a:rPr kumimoji="1" lang="en-US" altLang="zh-CN" dirty="0"/>
              <a:t>-</a:t>
            </a:r>
            <a:r>
              <a:rPr kumimoji="1" lang="zh-CN" altLang="en-US" dirty="0"/>
              <a:t>微软雅黑</a:t>
            </a:r>
            <a:r>
              <a:rPr kumimoji="1" lang="en-US" altLang="zh-CN" dirty="0"/>
              <a:t>-</a:t>
            </a:r>
            <a:r>
              <a:rPr kumimoji="1" lang="zh-CN" altLang="en-US" dirty="0"/>
              <a:t>加粗体（根据需要调整字号）</a:t>
            </a:r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1" hasCustomPrompt="1"/>
          </p:nvPr>
        </p:nvSpPr>
        <p:spPr>
          <a:xfrm>
            <a:off x="435121" y="1128287"/>
            <a:ext cx="9635311" cy="3033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1">
                    <a:lumMod val="50000"/>
                  </a:schemeClr>
                </a:solidFill>
                <a:latin typeface="FZLanTingHeiS-R-GB" panose="02000000000000000000" pitchFamily="2" charset="-122"/>
                <a:ea typeface="FZLanTingHeiS-R-GB" panose="02000000000000000000" pitchFamily="2" charset="-122"/>
              </a:defRPr>
            </a:lvl1pPr>
          </a:lstStyle>
          <a:p>
            <a:r>
              <a:rPr kumimoji="1" lang="zh-CN" altLang="en-US" dirty="0"/>
              <a:t>二级标题</a:t>
            </a:r>
            <a:r>
              <a:rPr kumimoji="1" lang="en-US" altLang="zh-CN" dirty="0"/>
              <a:t>-</a:t>
            </a:r>
            <a:r>
              <a:rPr kumimoji="1" lang="zh-CN" altLang="en-US" dirty="0"/>
              <a:t>方正兰亭简体（根据需要调整</a:t>
            </a:r>
            <a:r>
              <a:rPr kumimoji="1" lang="zh-CN" altLang="en-US" b="1" dirty="0"/>
              <a:t>位置和</a:t>
            </a:r>
            <a:r>
              <a:rPr kumimoji="1" lang="zh-CN" altLang="en-US" dirty="0"/>
              <a:t>字号）</a:t>
            </a:r>
          </a:p>
        </p:txBody>
      </p:sp>
      <p:sp>
        <p:nvSpPr>
          <p:cNvPr id="21" name="文本占位符 30"/>
          <p:cNvSpPr>
            <a:spLocks noGrp="1"/>
          </p:cNvSpPr>
          <p:nvPr>
            <p:ph type="body" sz="quarter" idx="15" hasCustomPrompt="1"/>
          </p:nvPr>
        </p:nvSpPr>
        <p:spPr>
          <a:xfrm>
            <a:off x="446870" y="1553377"/>
            <a:ext cx="11221460" cy="4987387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1600">
                <a:latin typeface="FZLanTingHeiS-R-GB" panose="02000000000000000000" pitchFamily="2" charset="-122"/>
                <a:ea typeface="FZLanTingHeiS-R-GB" panose="02000000000000000000" pitchFamily="2" charset="-122"/>
              </a:defRPr>
            </a:lvl1pPr>
          </a:lstStyle>
          <a:p>
            <a:r>
              <a:rPr kumimoji="1" lang="zh-CN" altLang="en-US" dirty="0"/>
              <a:t>内容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942" y="547905"/>
            <a:ext cx="534165" cy="754614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714825" y="581266"/>
            <a:ext cx="615151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500" b="1" dirty="0">
                <a:solidFill>
                  <a:schemeClr val="bg2">
                    <a:lumMod val="10000"/>
                  </a:schemeClr>
                </a:solidFill>
                <a:latin typeface="OPPOSans M" pitchFamily="18" charset="-122"/>
                <a:ea typeface="OPPOSans M" pitchFamily="18" charset="-122"/>
                <a:cs typeface="OPPOSans M" pitchFamily="18" charset="-122"/>
              </a:rPr>
              <a:t>中材科技风电叶片股份有限公司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714826" y="967823"/>
            <a:ext cx="2771913" cy="2739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180" dirty="0">
                <a:solidFill>
                  <a:schemeClr val="bg2">
                    <a:lumMod val="10000"/>
                  </a:schemeClr>
                </a:solidFill>
                <a:latin typeface="OPPOSans R" pitchFamily="18" charset="-122"/>
                <a:ea typeface="OPPOSans R" pitchFamily="18" charset="-122"/>
                <a:cs typeface="OPPOSans R" pitchFamily="18" charset="-122"/>
              </a:rPr>
              <a:t>Sinoma</a:t>
            </a:r>
            <a:r>
              <a:rPr kumimoji="1" lang="zh-CN" altLang="en-US" sz="1180" dirty="0">
                <a:solidFill>
                  <a:schemeClr val="bg2">
                    <a:lumMod val="10000"/>
                  </a:schemeClr>
                </a:solidFill>
                <a:latin typeface="OPPOSans R" pitchFamily="18" charset="-122"/>
                <a:ea typeface="OPPOSans R" pitchFamily="18" charset="-122"/>
                <a:cs typeface="OPPOSans R" pitchFamily="18" charset="-122"/>
              </a:rPr>
              <a:t> </a:t>
            </a:r>
            <a:r>
              <a:rPr kumimoji="1" lang="en-US" altLang="zh-CN" sz="1180" dirty="0">
                <a:solidFill>
                  <a:schemeClr val="bg2">
                    <a:lumMod val="10000"/>
                  </a:schemeClr>
                </a:solidFill>
                <a:latin typeface="OPPOSans R" pitchFamily="18" charset="-122"/>
                <a:ea typeface="OPPOSans R" pitchFamily="18" charset="-122"/>
                <a:cs typeface="OPPOSans R" pitchFamily="18" charset="-122"/>
              </a:rPr>
              <a:t>Wind</a:t>
            </a:r>
            <a:r>
              <a:rPr kumimoji="1" lang="zh-CN" altLang="en-US" sz="1180" dirty="0">
                <a:solidFill>
                  <a:schemeClr val="bg2">
                    <a:lumMod val="10000"/>
                  </a:schemeClr>
                </a:solidFill>
                <a:latin typeface="OPPOSans R" pitchFamily="18" charset="-122"/>
                <a:ea typeface="OPPOSans R" pitchFamily="18" charset="-122"/>
                <a:cs typeface="OPPOSans R" pitchFamily="18" charset="-122"/>
              </a:rPr>
              <a:t> </a:t>
            </a:r>
            <a:r>
              <a:rPr kumimoji="1" lang="en-US" altLang="zh-CN" sz="1180" dirty="0">
                <a:solidFill>
                  <a:schemeClr val="bg2">
                    <a:lumMod val="10000"/>
                  </a:schemeClr>
                </a:solidFill>
                <a:latin typeface="OPPOSans R" pitchFamily="18" charset="-122"/>
                <a:ea typeface="OPPOSans R" pitchFamily="18" charset="-122"/>
                <a:cs typeface="OPPOSans R" pitchFamily="18" charset="-122"/>
              </a:rPr>
              <a:t>Power</a:t>
            </a:r>
            <a:r>
              <a:rPr kumimoji="1" lang="zh-CN" altLang="en-US" sz="1180" dirty="0">
                <a:solidFill>
                  <a:schemeClr val="bg2">
                    <a:lumMod val="10000"/>
                  </a:schemeClr>
                </a:solidFill>
                <a:latin typeface="OPPOSans R" pitchFamily="18" charset="-122"/>
                <a:ea typeface="OPPOSans R" pitchFamily="18" charset="-122"/>
                <a:cs typeface="OPPOSans R" pitchFamily="18" charset="-122"/>
              </a:rPr>
              <a:t> </a:t>
            </a:r>
            <a:r>
              <a:rPr kumimoji="1" lang="en-US" altLang="zh-CN" sz="1180" dirty="0">
                <a:solidFill>
                  <a:schemeClr val="bg2">
                    <a:lumMod val="10000"/>
                  </a:schemeClr>
                </a:solidFill>
                <a:latin typeface="OPPOSans R" pitchFamily="18" charset="-122"/>
                <a:ea typeface="OPPOSans R" pitchFamily="18" charset="-122"/>
                <a:cs typeface="OPPOSans R" pitchFamily="18" charset="-122"/>
              </a:rPr>
              <a:t>Blade</a:t>
            </a:r>
            <a:r>
              <a:rPr kumimoji="1" lang="zh-CN" altLang="en-US" sz="1180" dirty="0">
                <a:solidFill>
                  <a:schemeClr val="bg2">
                    <a:lumMod val="10000"/>
                  </a:schemeClr>
                </a:solidFill>
                <a:latin typeface="OPPOSans R" pitchFamily="18" charset="-122"/>
                <a:ea typeface="OPPOSans R" pitchFamily="18" charset="-122"/>
                <a:cs typeface="OPPOSans R" pitchFamily="18" charset="-122"/>
              </a:rPr>
              <a:t> </a:t>
            </a:r>
            <a:r>
              <a:rPr kumimoji="1" lang="en-US" altLang="zh-CN" sz="1180" dirty="0">
                <a:solidFill>
                  <a:schemeClr val="bg2">
                    <a:lumMod val="10000"/>
                  </a:schemeClr>
                </a:solidFill>
                <a:latin typeface="OPPOSans R" pitchFamily="18" charset="-122"/>
                <a:ea typeface="OPPOSans R" pitchFamily="18" charset="-122"/>
                <a:cs typeface="OPPOSans R" pitchFamily="18" charset="-122"/>
              </a:rPr>
              <a:t>Co., Ltd.</a:t>
            </a:r>
            <a:r>
              <a:rPr kumimoji="1" lang="zh-CN" altLang="en-US" sz="1180" dirty="0">
                <a:solidFill>
                  <a:schemeClr val="bg2">
                    <a:lumMod val="10000"/>
                  </a:schemeClr>
                </a:solidFill>
                <a:latin typeface="OPPOSans R" pitchFamily="18" charset="-122"/>
                <a:ea typeface="OPPOSans R" pitchFamily="18" charset="-122"/>
                <a:cs typeface="OPPOSans R" pitchFamily="18" charset="-122"/>
              </a:rPr>
              <a:t> </a:t>
            </a:r>
            <a:endParaRPr kumimoji="1" lang="en-US" altLang="zh-CN" sz="1180" dirty="0">
              <a:solidFill>
                <a:schemeClr val="bg2">
                  <a:lumMod val="10000"/>
                </a:schemeClr>
              </a:solidFill>
              <a:latin typeface="OPPOSans R" pitchFamily="18" charset="-122"/>
              <a:ea typeface="OPPOSans R" pitchFamily="18" charset="-122"/>
              <a:cs typeface="OPPOSans R" pitchFamily="18" charset="-122"/>
            </a:endParaRPr>
          </a:p>
        </p:txBody>
      </p:sp>
      <p:cxnSp>
        <p:nvCxnSpPr>
          <p:cNvPr id="17" name="直线连接符 16"/>
          <p:cNvCxnSpPr/>
          <p:nvPr/>
        </p:nvCxnSpPr>
        <p:spPr>
          <a:xfrm>
            <a:off x="1619250" y="547904"/>
            <a:ext cx="0" cy="754614"/>
          </a:xfrm>
          <a:prstGeom prst="line">
            <a:avLst/>
          </a:prstGeom>
          <a:ln w="190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-33390" y="4203700"/>
            <a:ext cx="9287118" cy="1477505"/>
          </a:xfrm>
          <a:prstGeom prst="rect">
            <a:avLst/>
          </a:prstGeom>
          <a:gradFill>
            <a:gsLst>
              <a:gs pos="100000">
                <a:schemeClr val="bg1">
                  <a:alpha val="0"/>
                  <a:lumMod val="0"/>
                  <a:lumOff val="100000"/>
                </a:schemeClr>
              </a:gs>
              <a:gs pos="73000">
                <a:schemeClr val="bg1">
                  <a:alpha val="61000"/>
                  <a:lumMod val="0"/>
                  <a:lumOff val="10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3441700" y="2884713"/>
            <a:ext cx="8750300" cy="1921749"/>
          </a:xfrm>
          <a:prstGeom prst="rect">
            <a:avLst/>
          </a:prstGeom>
          <a:solidFill>
            <a:srgbClr val="D6000F">
              <a:alpha val="9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2" name="文本框 21"/>
          <p:cNvSpPr txBox="1"/>
          <p:nvPr/>
        </p:nvSpPr>
        <p:spPr>
          <a:xfrm>
            <a:off x="5044094" y="3489374"/>
            <a:ext cx="8236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b="1" dirty="0">
                <a:solidFill>
                  <a:schemeClr val="bg1"/>
                </a:solidFill>
                <a:latin typeface="OPPOSans M" pitchFamily="18" charset="-122"/>
                <a:ea typeface="OPPOSans M" pitchFamily="18" charset="-122"/>
                <a:cs typeface="OPPOSans M" pitchFamily="18" charset="-122"/>
              </a:rPr>
              <a:t>信息化运维流程培训</a:t>
            </a:r>
            <a:endParaRPr kumimoji="1" lang="en-US" altLang="zh-CN" sz="3600" b="1" dirty="0">
              <a:solidFill>
                <a:schemeClr val="bg1"/>
              </a:solidFill>
              <a:latin typeface="OPPOSans M" pitchFamily="18" charset="-122"/>
              <a:ea typeface="OPPOSans M" pitchFamily="18" charset="-122"/>
              <a:cs typeface="OPPOSans M" pitchFamily="18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126381" y="4942452"/>
            <a:ext cx="6679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>
                <a:latin typeface="OPPOSans M" pitchFamily="18" charset="-122"/>
                <a:ea typeface="OPPOSans M" pitchFamily="18" charset="-122"/>
                <a:cs typeface="OPPOSans M" pitchFamily="18" charset="-122"/>
              </a:rPr>
              <a:t>秦凡</a:t>
            </a:r>
            <a:r>
              <a:rPr kumimoji="1" lang="en-US" altLang="zh-CN" dirty="0">
                <a:latin typeface="OPPOSans M" pitchFamily="18" charset="-122"/>
                <a:ea typeface="OPPOSans M" pitchFamily="18" charset="-122"/>
                <a:cs typeface="OPPOSans M" pitchFamily="18" charset="-122"/>
              </a:rPr>
              <a:t>/2024</a:t>
            </a:r>
            <a:r>
              <a:rPr kumimoji="1" lang="zh-CN" altLang="en-US" dirty="0">
                <a:latin typeface="OPPOSans M" pitchFamily="18" charset="-122"/>
                <a:ea typeface="OPPOSans M" pitchFamily="18" charset="-122"/>
                <a:cs typeface="OPPOSans M" pitchFamily="18" charset="-122"/>
              </a:rPr>
              <a:t>年</a:t>
            </a:r>
            <a:r>
              <a:rPr kumimoji="1" lang="en-US" altLang="zh-CN" dirty="0">
                <a:latin typeface="OPPOSans M" pitchFamily="18" charset="-122"/>
                <a:ea typeface="OPPOSans M" pitchFamily="18" charset="-122"/>
                <a:cs typeface="OPPOSans M" pitchFamily="18" charset="-122"/>
              </a:rPr>
              <a:t>10</a:t>
            </a:r>
            <a:r>
              <a:rPr kumimoji="1" lang="zh-CN" altLang="en-US" dirty="0">
                <a:latin typeface="OPPOSans M" pitchFamily="18" charset="-122"/>
                <a:ea typeface="OPPOSans M" pitchFamily="18" charset="-122"/>
                <a:cs typeface="OPPOSans M" pitchFamily="18" charset="-122"/>
              </a:rPr>
              <a:t>月</a:t>
            </a:r>
            <a:r>
              <a:rPr kumimoji="1" lang="en-US" altLang="zh-CN">
                <a:latin typeface="OPPOSans M" pitchFamily="18" charset="-122"/>
                <a:ea typeface="OPPOSans M" pitchFamily="18" charset="-122"/>
                <a:cs typeface="OPPOSans M" pitchFamily="18" charset="-122"/>
              </a:rPr>
              <a:t>29</a:t>
            </a:r>
            <a:r>
              <a:rPr kumimoji="1" lang="zh-CN" altLang="en-US">
                <a:latin typeface="OPPOSans M" pitchFamily="18" charset="-122"/>
                <a:ea typeface="OPPOSans M" pitchFamily="18" charset="-122"/>
                <a:cs typeface="OPPOSans M" pitchFamily="18" charset="-122"/>
              </a:rPr>
              <a:t>日</a:t>
            </a:r>
            <a:endParaRPr kumimoji="1" lang="zh-CN" altLang="en-US" dirty="0">
              <a:latin typeface="OPPOSans M" pitchFamily="18" charset="-122"/>
              <a:ea typeface="OPPOSans M" pitchFamily="18" charset="-122"/>
              <a:cs typeface="OPPOSans M" pitchFamily="18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" name="直线连接符 78"/>
          <p:cNvCxnSpPr/>
          <p:nvPr/>
        </p:nvCxnSpPr>
        <p:spPr>
          <a:xfrm>
            <a:off x="749066" y="7579210"/>
            <a:ext cx="10109833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灯片编号占位符 9"/>
          <p:cNvSpPr>
            <a:spLocks noGrp="1"/>
          </p:cNvSpPr>
          <p:nvPr>
            <p:ph type="sldNum" sz="quarter" idx="16"/>
          </p:nvPr>
        </p:nvSpPr>
        <p:spPr>
          <a:xfrm>
            <a:off x="422633" y="6523649"/>
            <a:ext cx="657376" cy="275296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+mn-lt"/>
              </a:defRPr>
            </a:lvl1pPr>
          </a:lstStyle>
          <a:p>
            <a:pPr>
              <a:defRPr/>
            </a:pPr>
            <a:fld id="{3FC71534-0AD7-498F-BC22-20E52B6B36CB}" type="slidenum">
              <a:rPr lang="zh-CN" altLang="en-US" smtClean="0"/>
              <a:t>10</a:t>
            </a:fld>
            <a:endParaRPr lang="en-US" dirty="0"/>
          </a:p>
        </p:txBody>
      </p:sp>
      <p:sp>
        <p:nvSpPr>
          <p:cNvPr id="17" name="标题 9"/>
          <p:cNvSpPr>
            <a:spLocks noGrp="1"/>
          </p:cNvSpPr>
          <p:nvPr>
            <p:ph type="title" hasCustomPrompt="1"/>
          </p:nvPr>
        </p:nvSpPr>
        <p:spPr>
          <a:xfrm>
            <a:off x="422633" y="423042"/>
            <a:ext cx="10054849" cy="444913"/>
          </a:xfrm>
          <a:prstGeom prst="rect">
            <a:avLst/>
          </a:prstGeom>
        </p:spPr>
        <p:txBody>
          <a:bodyPr/>
          <a:lstStyle>
            <a:lvl1pPr>
              <a:defRPr sz="2400" b="1" i="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kumimoji="1" lang="zh-CN" altLang="en-US" dirty="0">
                <a:solidFill>
                  <a:schemeClr val="tx1">
                    <a:lumMod val="50000"/>
                  </a:schemeClr>
                </a:solidFill>
                <a:latin typeface="OPPOSans M" pitchFamily="18" charset="-122"/>
                <a:ea typeface="OPPOSans M" pitchFamily="18" charset="-122"/>
                <a:cs typeface="OPPOSans M" pitchFamily="18" charset="-122"/>
              </a:rPr>
              <a:t>信息系统业务运维管理流程介绍</a:t>
            </a:r>
          </a:p>
        </p:txBody>
      </p:sp>
      <p:sp>
        <p:nvSpPr>
          <p:cNvPr id="2" name="文本占位符 19">
            <a:extLst>
              <a:ext uri="{FF2B5EF4-FFF2-40B4-BE49-F238E27FC236}">
                <a16:creationId xmlns:a16="http://schemas.microsoft.com/office/drawing/2014/main" id="{A1CA975C-8D44-6D2C-7EAD-3183C75A6FB5}"/>
              </a:ext>
            </a:extLst>
          </p:cNvPr>
          <p:cNvSpPr txBox="1"/>
          <p:nvPr/>
        </p:nvSpPr>
        <p:spPr>
          <a:xfrm>
            <a:off x="591599" y="901170"/>
            <a:ext cx="11315480" cy="33121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FZLanTingHeiS-R-GB" panose="02000000000000000000" pitchFamily="2" charset="-122"/>
                <a:ea typeface="FZLanTingHeiS-R-GB" panose="02000000000000000000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dirty="0">
                <a:solidFill>
                  <a:schemeClr val="tx1">
                    <a:lumMod val="50000"/>
                  </a:schemeClr>
                </a:solidFill>
                <a:latin typeface="OPPOSans M" pitchFamily="18" charset="-122"/>
                <a:ea typeface="OPPOSans M" pitchFamily="18" charset="-122"/>
                <a:cs typeface="OPPOSans M" pitchFamily="18" charset="-122"/>
              </a:rPr>
              <a:t>除去账号类问题，其他问题分类在信息系统业务运维管理流程中流转</a:t>
            </a:r>
            <a:endParaRPr kumimoji="1" lang="en-US" altLang="zh-CN" dirty="0">
              <a:solidFill>
                <a:schemeClr val="tx1">
                  <a:lumMod val="50000"/>
                </a:schemeClr>
              </a:solidFill>
              <a:latin typeface="OPPOSans M" pitchFamily="18" charset="-122"/>
              <a:ea typeface="OPPOSans M" pitchFamily="18" charset="-122"/>
              <a:cs typeface="OPPOSans M" pitchFamily="18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345F7E8-8845-BDE3-5791-134BFB25E766}"/>
              </a:ext>
            </a:extLst>
          </p:cNvPr>
          <p:cNvSpPr txBox="1"/>
          <p:nvPr/>
        </p:nvSpPr>
        <p:spPr>
          <a:xfrm>
            <a:off x="591599" y="1130266"/>
            <a:ext cx="10614881" cy="144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kumimoji="1" lang="zh-CN" altLang="en-US" sz="1800" b="0" dirty="0">
                <a:solidFill>
                  <a:schemeClr val="tx1">
                    <a:lumMod val="50000"/>
                  </a:schemeClr>
                </a:solidFill>
                <a:latin typeface="OPPOSans M" pitchFamily="18" charset="-122"/>
                <a:ea typeface="OPPOSans M" pitchFamily="18" charset="-122"/>
                <a:cs typeface="OPPOSans M" pitchFamily="18" charset="-122"/>
              </a:rPr>
              <a:t>中材叶片以外公司：关键用户、主责部门负责人不设置人员审批，财务共享流程除外</a:t>
            </a:r>
            <a:endParaRPr kumimoji="1" lang="en-US" altLang="zh-CN" dirty="0">
              <a:solidFill>
                <a:schemeClr val="tx1">
                  <a:lumMod val="50000"/>
                </a:schemeClr>
              </a:solidFill>
              <a:latin typeface="OPPOSans M" pitchFamily="18" charset="-122"/>
              <a:ea typeface="OPPOSans M" pitchFamily="18" charset="-122"/>
              <a:cs typeface="OPPOSans M" pitchFamily="18" charset="-122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kumimoji="1" lang="zh-CN" altLang="en-US" sz="1800" b="0" dirty="0">
                <a:solidFill>
                  <a:schemeClr val="tx1">
                    <a:lumMod val="50000"/>
                  </a:schemeClr>
                </a:solidFill>
                <a:latin typeface="OPPOSans M" pitchFamily="18" charset="-122"/>
                <a:ea typeface="OPPOSans M" pitchFamily="18" charset="-122"/>
                <a:cs typeface="OPPOSans M" pitchFamily="18" charset="-122"/>
              </a:rPr>
              <a:t>新增</a:t>
            </a:r>
            <a:r>
              <a:rPr kumimoji="1" lang="en-US" altLang="zh-CN" sz="1800" b="0" dirty="0">
                <a:solidFill>
                  <a:schemeClr val="tx1">
                    <a:lumMod val="50000"/>
                  </a:schemeClr>
                </a:solidFill>
                <a:latin typeface="OPPOSans M" pitchFamily="18" charset="-122"/>
                <a:ea typeface="OPPOSans M" pitchFamily="18" charset="-122"/>
                <a:cs typeface="OPPOSans M" pitchFamily="18" charset="-122"/>
              </a:rPr>
              <a:t>/</a:t>
            </a:r>
            <a:r>
              <a:rPr kumimoji="1" lang="zh-CN" altLang="en-US" sz="1800" b="0" dirty="0">
                <a:solidFill>
                  <a:schemeClr val="tx1">
                    <a:lumMod val="50000"/>
                  </a:schemeClr>
                </a:solidFill>
                <a:latin typeface="OPPOSans M" pitchFamily="18" charset="-122"/>
                <a:ea typeface="OPPOSans M" pitchFamily="18" charset="-122"/>
                <a:cs typeface="OPPOSans M" pitchFamily="18" charset="-122"/>
              </a:rPr>
              <a:t>变更业务</a:t>
            </a:r>
            <a:r>
              <a:rPr kumimoji="1" lang="en-US" altLang="zh-CN" sz="1800" b="0" dirty="0">
                <a:solidFill>
                  <a:schemeClr val="tx1">
                    <a:lumMod val="50000"/>
                  </a:schemeClr>
                </a:solidFill>
                <a:latin typeface="OPPOSans M" pitchFamily="18" charset="-122"/>
                <a:ea typeface="OPPOSans M" pitchFamily="18" charset="-122"/>
                <a:cs typeface="OPPOSans M" pitchFamily="18" charset="-122"/>
              </a:rPr>
              <a:t>-</a:t>
            </a:r>
            <a:r>
              <a:rPr kumimoji="1" lang="zh-CN" altLang="en-US" sz="1800" b="0" dirty="0">
                <a:solidFill>
                  <a:schemeClr val="tx1">
                    <a:lumMod val="50000"/>
                  </a:schemeClr>
                </a:solidFill>
                <a:latin typeface="OPPOSans M" pitchFamily="18" charset="-122"/>
                <a:ea typeface="OPPOSans M" pitchFamily="18" charset="-122"/>
                <a:cs typeface="OPPOSans M" pitchFamily="18" charset="-122"/>
              </a:rPr>
              <a:t>功能调整、报表需求、</a:t>
            </a:r>
            <a:r>
              <a:rPr kumimoji="1" lang="en-US" altLang="zh-CN" sz="1800" b="0" dirty="0">
                <a:solidFill>
                  <a:schemeClr val="tx1">
                    <a:lumMod val="50000"/>
                  </a:schemeClr>
                </a:solidFill>
                <a:latin typeface="OPPOSans M" pitchFamily="18" charset="-122"/>
                <a:ea typeface="OPPOSans M" pitchFamily="18" charset="-122"/>
                <a:cs typeface="OPPOSans M" pitchFamily="18" charset="-122"/>
              </a:rPr>
              <a:t>OA</a:t>
            </a:r>
            <a:r>
              <a:rPr kumimoji="1" lang="zh-CN" altLang="en-US" sz="1800" b="0" dirty="0">
                <a:solidFill>
                  <a:schemeClr val="tx1">
                    <a:lumMod val="50000"/>
                  </a:schemeClr>
                </a:solidFill>
                <a:latin typeface="OPPOSans M" pitchFamily="18" charset="-122"/>
                <a:ea typeface="OPPOSans M" pitchFamily="18" charset="-122"/>
                <a:cs typeface="OPPOSans M" pitchFamily="18" charset="-122"/>
              </a:rPr>
              <a:t>类流程新建</a:t>
            </a:r>
            <a:r>
              <a:rPr kumimoji="1" lang="en-US" altLang="zh-CN" sz="1800" b="0" dirty="0">
                <a:solidFill>
                  <a:schemeClr val="tx1">
                    <a:lumMod val="50000"/>
                  </a:schemeClr>
                </a:solidFill>
                <a:latin typeface="OPPOSans M" pitchFamily="18" charset="-122"/>
                <a:ea typeface="OPPOSans M" pitchFamily="18" charset="-122"/>
                <a:cs typeface="OPPOSans M" pitchFamily="18" charset="-122"/>
              </a:rPr>
              <a:t>/</a:t>
            </a:r>
            <a:r>
              <a:rPr kumimoji="1" lang="zh-CN" altLang="en-US" sz="1800" b="0" dirty="0">
                <a:solidFill>
                  <a:schemeClr val="tx1">
                    <a:lumMod val="50000"/>
                  </a:schemeClr>
                </a:solidFill>
                <a:latin typeface="OPPOSans M" pitchFamily="18" charset="-122"/>
                <a:ea typeface="OPPOSans M" pitchFamily="18" charset="-122"/>
                <a:cs typeface="OPPOSans M" pitchFamily="18" charset="-122"/>
              </a:rPr>
              <a:t>调整增加</a:t>
            </a:r>
            <a:r>
              <a:rPr kumimoji="1" lang="zh-CN" altLang="en-US" u="sng" dirty="0">
                <a:solidFill>
                  <a:srgbClr val="C00000"/>
                </a:solidFill>
                <a:ea typeface="OPPOSans M" pitchFamily="18" charset="-122"/>
              </a:rPr>
              <a:t>分管高管审批、申请人测试节点</a:t>
            </a:r>
            <a:endParaRPr kumimoji="1" lang="en-US" altLang="zh-CN" sz="1800" dirty="0">
              <a:latin typeface="OPPOSans M" pitchFamily="18" charset="-122"/>
              <a:ea typeface="OPPOSans M" pitchFamily="18" charset="-122"/>
              <a:cs typeface="OPPOSans M" pitchFamily="18" charset="-122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kumimoji="1" lang="zh-CN" altLang="en-US" dirty="0">
                <a:solidFill>
                  <a:schemeClr val="tx1">
                    <a:lumMod val="50000"/>
                  </a:schemeClr>
                </a:solidFill>
                <a:latin typeface="OPPOSans M" pitchFamily="18" charset="-122"/>
                <a:ea typeface="OPPOSans M" pitchFamily="18" charset="-122"/>
                <a:cs typeface="OPPOSans M" pitchFamily="18" charset="-122"/>
              </a:rPr>
              <a:t>申请人测试需上传测试报告（通过</a:t>
            </a:r>
            <a:r>
              <a:rPr kumimoji="1" lang="en-US" altLang="zh-CN" dirty="0">
                <a:solidFill>
                  <a:schemeClr val="tx1">
                    <a:lumMod val="50000"/>
                  </a:schemeClr>
                </a:solidFill>
                <a:latin typeface="OPPOSans M" pitchFamily="18" charset="-122"/>
                <a:ea typeface="OPPOSans M" pitchFamily="18" charset="-122"/>
                <a:cs typeface="OPPOSans M" pitchFamily="18" charset="-122"/>
              </a:rPr>
              <a:t>/</a:t>
            </a:r>
            <a:r>
              <a:rPr kumimoji="1" lang="zh-CN" altLang="en-US" dirty="0">
                <a:solidFill>
                  <a:schemeClr val="tx1">
                    <a:lumMod val="50000"/>
                  </a:schemeClr>
                </a:solidFill>
                <a:latin typeface="OPPOSans M" pitchFamily="18" charset="-122"/>
                <a:ea typeface="OPPOSans M" pitchFamily="18" charset="-122"/>
                <a:cs typeface="OPPOSans M" pitchFamily="18" charset="-122"/>
              </a:rPr>
              <a:t>不通过），不通过时，流程流转至顾问再次处理，通过后顾问传输至正式系统，由申请人在正式系统验证并打分</a:t>
            </a:r>
            <a:endParaRPr kumimoji="1" lang="zh-CN" altLang="en-US" dirty="0">
              <a:latin typeface="OPPOSans M" pitchFamily="18" charset="-122"/>
              <a:ea typeface="OPPOSans M" pitchFamily="18" charset="-122"/>
              <a:cs typeface="OPPOSans M" pitchFamily="18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24333399-8BDC-4F3D-352E-4FAD956C7846}"/>
              </a:ext>
            </a:extLst>
          </p:cNvPr>
          <p:cNvSpPr/>
          <p:nvPr/>
        </p:nvSpPr>
        <p:spPr>
          <a:xfrm rot="20603556">
            <a:off x="10602660" y="1633788"/>
            <a:ext cx="1024692" cy="3034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chemeClr val="bg1"/>
                </a:solidFill>
                <a:ea typeface="OPPOSans M" pitchFamily="18" charset="-122"/>
              </a:rPr>
              <a:t>变化点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A566755-1F0F-65B2-E1AD-74ED57F65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826" y="2575983"/>
            <a:ext cx="808391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380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" name="直线连接符 78"/>
          <p:cNvCxnSpPr/>
          <p:nvPr/>
        </p:nvCxnSpPr>
        <p:spPr>
          <a:xfrm>
            <a:off x="749066" y="7579210"/>
            <a:ext cx="10109833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灯片编号占位符 9"/>
          <p:cNvSpPr>
            <a:spLocks noGrp="1"/>
          </p:cNvSpPr>
          <p:nvPr>
            <p:ph type="sldNum" sz="quarter" idx="16"/>
          </p:nvPr>
        </p:nvSpPr>
        <p:spPr>
          <a:xfrm>
            <a:off x="422633" y="6523649"/>
            <a:ext cx="657376" cy="275296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+mn-lt"/>
              </a:defRPr>
            </a:lvl1pPr>
          </a:lstStyle>
          <a:p>
            <a:pPr>
              <a:defRPr/>
            </a:pPr>
            <a:fld id="{3FC71534-0AD7-498F-BC22-20E52B6B36CB}" type="slidenum">
              <a:rPr lang="zh-CN" altLang="en-US" smtClean="0"/>
              <a:t>11</a:t>
            </a:fld>
            <a:endParaRPr lang="en-US" dirty="0"/>
          </a:p>
        </p:txBody>
      </p:sp>
      <p:sp>
        <p:nvSpPr>
          <p:cNvPr id="17" name="标题 9"/>
          <p:cNvSpPr>
            <a:spLocks noGrp="1"/>
          </p:cNvSpPr>
          <p:nvPr>
            <p:ph type="title" hasCustomPrompt="1"/>
          </p:nvPr>
        </p:nvSpPr>
        <p:spPr>
          <a:xfrm>
            <a:off x="422633" y="423042"/>
            <a:ext cx="10054849" cy="444913"/>
          </a:xfrm>
          <a:prstGeom prst="rect">
            <a:avLst/>
          </a:prstGeom>
        </p:spPr>
        <p:txBody>
          <a:bodyPr/>
          <a:lstStyle>
            <a:lvl1pPr>
              <a:defRPr sz="2400" b="1" i="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kumimoji="1" lang="zh-CN" altLang="en-US" dirty="0">
                <a:solidFill>
                  <a:schemeClr val="tx1">
                    <a:lumMod val="50000"/>
                  </a:schemeClr>
                </a:solidFill>
                <a:latin typeface="OPPOSans M" pitchFamily="18" charset="-122"/>
                <a:ea typeface="OPPOSans M" pitchFamily="18" charset="-122"/>
                <a:cs typeface="OPPOSans M" pitchFamily="18" charset="-122"/>
              </a:rPr>
              <a:t>信息系统运维流程介绍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FD0DB9A-9A83-DBBA-A6E0-0A55021102D7}"/>
              </a:ext>
            </a:extLst>
          </p:cNvPr>
          <p:cNvSpPr txBox="1"/>
          <p:nvPr/>
        </p:nvSpPr>
        <p:spPr>
          <a:xfrm>
            <a:off x="422633" y="976280"/>
            <a:ext cx="10844807" cy="75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kumimoji="1" lang="zh-CN" altLang="en-US" sz="1800" b="0" dirty="0">
                <a:solidFill>
                  <a:schemeClr val="tx1">
                    <a:lumMod val="50000"/>
                  </a:schemeClr>
                </a:solidFill>
                <a:latin typeface="OPPOSans M" pitchFamily="18" charset="-122"/>
                <a:ea typeface="OPPOSans M" pitchFamily="18" charset="-122"/>
                <a:cs typeface="OPPOSans M" pitchFamily="18" charset="-122"/>
              </a:rPr>
              <a:t>业务顾问评估：预估工时</a:t>
            </a:r>
            <a:r>
              <a:rPr kumimoji="1" lang="en-US" altLang="zh-CN" sz="1800" b="0" dirty="0">
                <a:solidFill>
                  <a:schemeClr val="tx1">
                    <a:lumMod val="50000"/>
                  </a:schemeClr>
                </a:solidFill>
                <a:latin typeface="OPPOSans M" pitchFamily="18" charset="-122"/>
                <a:ea typeface="OPPOSans M" pitchFamily="18" charset="-122"/>
                <a:cs typeface="OPPOSans M" pitchFamily="18" charset="-122"/>
              </a:rPr>
              <a:t>-</a:t>
            </a:r>
            <a:r>
              <a:rPr kumimoji="1" lang="zh-CN" altLang="en-US" sz="1800" b="0" dirty="0">
                <a:solidFill>
                  <a:schemeClr val="tx1">
                    <a:lumMod val="50000"/>
                  </a:schemeClr>
                </a:solidFill>
                <a:latin typeface="OPPOSans M" pitchFamily="18" charset="-122"/>
                <a:ea typeface="OPPOSans M" pitchFamily="18" charset="-122"/>
                <a:cs typeface="OPPOSans M" pitchFamily="18" charset="-122"/>
              </a:rPr>
              <a:t>业务顾问为所有顾问的</a:t>
            </a:r>
            <a:r>
              <a:rPr kumimoji="1" lang="zh-CN" altLang="en-US" sz="1800" b="1" dirty="0">
                <a:solidFill>
                  <a:srgbClr val="C00000"/>
                </a:solidFill>
                <a:latin typeface="OPPOSans M" pitchFamily="18" charset="-122"/>
                <a:ea typeface="OPPOSans M" pitchFamily="18" charset="-122"/>
                <a:cs typeface="OPPOSans M" pitchFamily="18" charset="-122"/>
              </a:rPr>
              <a:t>总计工时，</a:t>
            </a:r>
            <a:r>
              <a:rPr kumimoji="1" lang="zh-CN" altLang="en-US" sz="1800" dirty="0">
                <a:latin typeface="OPPOSans M" pitchFamily="18" charset="-122"/>
                <a:ea typeface="OPPOSans M" pitchFamily="18" charset="-122"/>
                <a:cs typeface="OPPOSans M" pitchFamily="18" charset="-122"/>
              </a:rPr>
              <a:t>为科技其他公司信息化领导审核依据</a:t>
            </a:r>
            <a:endParaRPr kumimoji="1" lang="en-US" altLang="zh-CN" sz="1800" dirty="0">
              <a:latin typeface="OPPOSans M" pitchFamily="18" charset="-122"/>
              <a:ea typeface="OPPOSans M" pitchFamily="18" charset="-122"/>
              <a:cs typeface="OPPOSans M" pitchFamily="18" charset="-122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kumimoji="1" lang="zh-CN" altLang="en-US" sz="1800" b="0" dirty="0">
                <a:solidFill>
                  <a:schemeClr val="tx1">
                    <a:lumMod val="50000"/>
                  </a:schemeClr>
                </a:solidFill>
                <a:latin typeface="OPPOSans M" pitchFamily="18" charset="-122"/>
                <a:ea typeface="OPPOSans M" pitchFamily="18" charset="-122"/>
                <a:cs typeface="OPPOSans M" pitchFamily="18" charset="-122"/>
              </a:rPr>
              <a:t>问题原因、解决方案、解决方案附件、计划开始日期、计划完成日期、是否传输请求、请求号必填</a:t>
            </a:r>
            <a:endParaRPr kumimoji="1" lang="en-US" altLang="zh-CN" sz="1800" b="0" dirty="0">
              <a:solidFill>
                <a:schemeClr val="tx1">
                  <a:lumMod val="50000"/>
                </a:schemeClr>
              </a:solidFill>
              <a:latin typeface="OPPOSans M" pitchFamily="18" charset="-122"/>
              <a:ea typeface="OPPOSans M" pitchFamily="18" charset="-122"/>
              <a:cs typeface="OPPOSans M" pitchFamily="18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ACB0420-9D7D-0915-D032-BDCC694D46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" y="1909153"/>
            <a:ext cx="10800000" cy="235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168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灯片编号占位符 9"/>
          <p:cNvSpPr>
            <a:spLocks noGrp="1"/>
          </p:cNvSpPr>
          <p:nvPr>
            <p:ph type="sldNum" sz="quarter" idx="16"/>
          </p:nvPr>
        </p:nvSpPr>
        <p:spPr>
          <a:xfrm>
            <a:off x="422633" y="6523649"/>
            <a:ext cx="657376" cy="275296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+mn-lt"/>
              </a:defRPr>
            </a:lvl1pPr>
          </a:lstStyle>
          <a:p>
            <a:pPr>
              <a:defRPr/>
            </a:pPr>
            <a:fld id="{3FC71534-0AD7-498F-BC22-20E52B6B36CB}" type="slidenum">
              <a:rPr lang="zh-CN" altLang="en-US" smtClean="0">
                <a:latin typeface="OPPOSans M" pitchFamily="18" charset="-122"/>
                <a:ea typeface="OPPOSans M" pitchFamily="18" charset="-122"/>
                <a:cs typeface="OPPOSans M" pitchFamily="18" charset="-122"/>
              </a:rPr>
              <a:t>12</a:t>
            </a:fld>
            <a:endParaRPr lang="en-US" dirty="0">
              <a:latin typeface="OPPOSans M" pitchFamily="18" charset="-122"/>
              <a:ea typeface="OPPOSans M" pitchFamily="18" charset="-122"/>
              <a:cs typeface="OPPOSans M" pitchFamily="18" charset="-122"/>
            </a:endParaRPr>
          </a:p>
        </p:txBody>
      </p:sp>
      <p:sp>
        <p:nvSpPr>
          <p:cNvPr id="77" name="标题 9"/>
          <p:cNvSpPr>
            <a:spLocks noGrp="1"/>
          </p:cNvSpPr>
          <p:nvPr>
            <p:ph type="title" hasCustomPrompt="1"/>
          </p:nvPr>
        </p:nvSpPr>
        <p:spPr>
          <a:xfrm>
            <a:off x="422633" y="423042"/>
            <a:ext cx="10054849" cy="444913"/>
          </a:xfrm>
          <a:prstGeom prst="rect">
            <a:avLst/>
          </a:prstGeom>
        </p:spPr>
        <p:txBody>
          <a:bodyPr/>
          <a:lstStyle>
            <a:lvl1pPr>
              <a:defRPr sz="2400" b="1" i="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kumimoji="1" lang="zh-CN" altLang="en-US" dirty="0">
                <a:solidFill>
                  <a:schemeClr val="tx1">
                    <a:lumMod val="50000"/>
                  </a:schemeClr>
                </a:solidFill>
                <a:latin typeface="OPPOSans M" pitchFamily="18" charset="-122"/>
                <a:ea typeface="OPPOSans M" pitchFamily="18" charset="-122"/>
                <a:cs typeface="OPPOSans M" pitchFamily="18" charset="-122"/>
              </a:rPr>
              <a:t>信息系统运维流程介绍</a:t>
            </a:r>
          </a:p>
        </p:txBody>
      </p:sp>
      <p:sp>
        <p:nvSpPr>
          <p:cNvPr id="10" name="文本占位符 19">
            <a:extLst>
              <a:ext uri="{FF2B5EF4-FFF2-40B4-BE49-F238E27FC236}">
                <a16:creationId xmlns:a16="http://schemas.microsoft.com/office/drawing/2014/main" id="{F9D9E51D-9A3C-BFED-F29F-4F6E2DF4C995}"/>
              </a:ext>
            </a:extLst>
          </p:cNvPr>
          <p:cNvSpPr txBox="1"/>
          <p:nvPr/>
        </p:nvSpPr>
        <p:spPr>
          <a:xfrm>
            <a:off x="501802" y="997913"/>
            <a:ext cx="10907279" cy="71912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FZLanTingHeiS-R-GB" panose="02000000000000000000" pitchFamily="2" charset="-122"/>
                <a:ea typeface="FZLanTingHeiS-R-GB" panose="02000000000000000000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dirty="0">
                <a:solidFill>
                  <a:schemeClr val="tx1">
                    <a:lumMod val="50000"/>
                  </a:schemeClr>
                </a:solidFill>
                <a:latin typeface="OPPOSans M" pitchFamily="18" charset="-122"/>
                <a:ea typeface="OPPOSans M" pitchFamily="18" charset="-122"/>
                <a:cs typeface="OPPOSans M" pitchFamily="18" charset="-122"/>
              </a:rPr>
              <a:t>流程表单包含</a:t>
            </a:r>
            <a:r>
              <a:rPr kumimoji="1" lang="zh-CN" altLang="en-US" dirty="0">
                <a:solidFill>
                  <a:schemeClr val="tx1">
                    <a:lumMod val="50000"/>
                  </a:schemeClr>
                </a:solidFill>
                <a:ea typeface="OPPOSans M" pitchFamily="18" charset="-122"/>
              </a:rPr>
              <a:t>基础信息、申请人信息、问题信息、关键用户、业务顾问评估、业务顾问处理、系统管理员、信息化领导审核工时、申请人测试</a:t>
            </a:r>
            <a:r>
              <a:rPr kumimoji="1" lang="en-US" altLang="zh-CN" dirty="0">
                <a:solidFill>
                  <a:schemeClr val="tx1">
                    <a:lumMod val="50000"/>
                  </a:schemeClr>
                </a:solidFill>
                <a:ea typeface="OPPOSans M" pitchFamily="18" charset="-122"/>
              </a:rPr>
              <a:t>9</a:t>
            </a:r>
            <a:r>
              <a:rPr kumimoji="1" lang="zh-CN" altLang="en-US" dirty="0">
                <a:solidFill>
                  <a:schemeClr val="tx1">
                    <a:lumMod val="50000"/>
                  </a:schemeClr>
                </a:solidFill>
                <a:ea typeface="OPPOSans M" pitchFamily="18" charset="-122"/>
              </a:rPr>
              <a:t>个部分。</a:t>
            </a:r>
            <a:endParaRPr lang="en-US" altLang="zh-CN" b="1" i="0" dirty="0">
              <a:solidFill>
                <a:srgbClr val="0070C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kumimoji="1" lang="zh-CN" altLang="en-US" dirty="0">
              <a:solidFill>
                <a:schemeClr val="tx1">
                  <a:lumMod val="50000"/>
                </a:schemeClr>
              </a:solidFill>
              <a:latin typeface="OPPOSans M" pitchFamily="18" charset="-122"/>
              <a:ea typeface="OPPOSans M" pitchFamily="18" charset="-122"/>
              <a:cs typeface="OPPOSans M" pitchFamily="18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E9D3AE2-E51D-2FE0-669D-43AC478A4E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02" y="1846998"/>
            <a:ext cx="10800000" cy="380098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灯片编号占位符 9"/>
          <p:cNvSpPr>
            <a:spLocks noGrp="1"/>
          </p:cNvSpPr>
          <p:nvPr>
            <p:ph type="sldNum" sz="quarter" idx="16"/>
          </p:nvPr>
        </p:nvSpPr>
        <p:spPr>
          <a:xfrm>
            <a:off x="422633" y="6523649"/>
            <a:ext cx="657376" cy="275296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+mn-lt"/>
              </a:defRPr>
            </a:lvl1pPr>
          </a:lstStyle>
          <a:p>
            <a:pPr>
              <a:defRPr/>
            </a:pPr>
            <a:fld id="{3FC71534-0AD7-498F-BC22-20E52B6B36CB}" type="slidenum">
              <a:rPr lang="zh-CN" altLang="en-US" smtClean="0">
                <a:latin typeface="OPPOSans M" pitchFamily="18" charset="-122"/>
                <a:ea typeface="OPPOSans M" pitchFamily="18" charset="-122"/>
                <a:cs typeface="OPPOSans M" pitchFamily="18" charset="-122"/>
              </a:rPr>
              <a:t>13</a:t>
            </a:fld>
            <a:endParaRPr lang="en-US" dirty="0">
              <a:latin typeface="OPPOSans M" pitchFamily="18" charset="-122"/>
              <a:ea typeface="OPPOSans M" pitchFamily="18" charset="-122"/>
              <a:cs typeface="OPPOSans M" pitchFamily="18" charset="-122"/>
            </a:endParaRPr>
          </a:p>
        </p:txBody>
      </p:sp>
      <p:sp>
        <p:nvSpPr>
          <p:cNvPr id="77" name="标题 9"/>
          <p:cNvSpPr>
            <a:spLocks noGrp="1"/>
          </p:cNvSpPr>
          <p:nvPr>
            <p:ph type="title" hasCustomPrompt="1"/>
          </p:nvPr>
        </p:nvSpPr>
        <p:spPr>
          <a:xfrm>
            <a:off x="422633" y="423042"/>
            <a:ext cx="10054849" cy="444913"/>
          </a:xfrm>
          <a:prstGeom prst="rect">
            <a:avLst/>
          </a:prstGeom>
        </p:spPr>
        <p:txBody>
          <a:bodyPr/>
          <a:lstStyle>
            <a:lvl1pPr>
              <a:defRPr sz="2400" b="1" i="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kumimoji="1" lang="zh-CN" altLang="en-US" dirty="0">
                <a:solidFill>
                  <a:schemeClr val="tx1">
                    <a:lumMod val="50000"/>
                  </a:schemeClr>
                </a:solidFill>
                <a:latin typeface="OPPOSans M" pitchFamily="18" charset="-122"/>
                <a:ea typeface="OPPOSans M" pitchFamily="18" charset="-122"/>
                <a:cs typeface="OPPOSans M" pitchFamily="18" charset="-122"/>
              </a:rPr>
              <a:t>信息系统运维流程介绍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A774A20-0343-314E-2E0D-67FACB061E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633" y="1197098"/>
            <a:ext cx="10800000" cy="404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086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灯片编号占位符 9"/>
          <p:cNvSpPr>
            <a:spLocks noGrp="1"/>
          </p:cNvSpPr>
          <p:nvPr>
            <p:ph type="sldNum" sz="quarter" idx="16"/>
          </p:nvPr>
        </p:nvSpPr>
        <p:spPr>
          <a:xfrm>
            <a:off x="422633" y="6523649"/>
            <a:ext cx="657376" cy="275296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+mn-lt"/>
              </a:defRPr>
            </a:lvl1pPr>
          </a:lstStyle>
          <a:p>
            <a:pPr>
              <a:defRPr/>
            </a:pPr>
            <a:fld id="{3FC71534-0AD7-498F-BC22-20E52B6B36CB}" type="slidenum">
              <a:rPr lang="zh-CN" altLang="en-US" smtClean="0">
                <a:latin typeface="OPPOSans M" pitchFamily="18" charset="-122"/>
                <a:ea typeface="OPPOSans M" pitchFamily="18" charset="-122"/>
                <a:cs typeface="OPPOSans M" pitchFamily="18" charset="-122"/>
              </a:rPr>
              <a:t>14</a:t>
            </a:fld>
            <a:endParaRPr lang="en-US" dirty="0">
              <a:latin typeface="OPPOSans M" pitchFamily="18" charset="-122"/>
              <a:ea typeface="OPPOSans M" pitchFamily="18" charset="-122"/>
              <a:cs typeface="OPPOSans M" pitchFamily="18" charset="-122"/>
            </a:endParaRPr>
          </a:p>
        </p:txBody>
      </p:sp>
      <p:sp>
        <p:nvSpPr>
          <p:cNvPr id="77" name="标题 9"/>
          <p:cNvSpPr>
            <a:spLocks noGrp="1"/>
          </p:cNvSpPr>
          <p:nvPr>
            <p:ph type="title" hasCustomPrompt="1"/>
          </p:nvPr>
        </p:nvSpPr>
        <p:spPr>
          <a:xfrm>
            <a:off x="422633" y="423042"/>
            <a:ext cx="10054849" cy="444913"/>
          </a:xfrm>
          <a:prstGeom prst="rect">
            <a:avLst/>
          </a:prstGeom>
        </p:spPr>
        <p:txBody>
          <a:bodyPr/>
          <a:lstStyle>
            <a:lvl1pPr>
              <a:defRPr sz="2400" b="1" i="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kumimoji="1" lang="zh-CN" altLang="en-US" dirty="0">
                <a:solidFill>
                  <a:schemeClr val="tx1">
                    <a:lumMod val="50000"/>
                  </a:schemeClr>
                </a:solidFill>
                <a:latin typeface="OPPOSans M" pitchFamily="18" charset="-122"/>
                <a:ea typeface="OPPOSans M" pitchFamily="18" charset="-122"/>
                <a:cs typeface="OPPOSans M" pitchFamily="18" charset="-122"/>
              </a:rPr>
              <a:t>信息系统运维流程介绍</a:t>
            </a:r>
          </a:p>
        </p:txBody>
      </p:sp>
      <p:sp>
        <p:nvSpPr>
          <p:cNvPr id="78" name="文本占位符 19"/>
          <p:cNvSpPr txBox="1"/>
          <p:nvPr/>
        </p:nvSpPr>
        <p:spPr>
          <a:xfrm>
            <a:off x="562847" y="977347"/>
            <a:ext cx="10907279" cy="44491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FZLanTingHeiS-R-GB" panose="02000000000000000000" pitchFamily="2" charset="-122"/>
                <a:ea typeface="FZLanTingHeiS-R-GB" panose="02000000000000000000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dirty="0">
                <a:solidFill>
                  <a:schemeClr val="tx1">
                    <a:lumMod val="50000"/>
                  </a:schemeClr>
                </a:solidFill>
                <a:latin typeface="OPPOSans M" pitchFamily="18" charset="-122"/>
                <a:ea typeface="OPPOSans M" pitchFamily="18" charset="-122"/>
                <a:cs typeface="OPPOSans M" pitchFamily="18" charset="-122"/>
              </a:rPr>
              <a:t>流程审批节点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699555D1-65FA-3BB7-DE0D-A6D578D499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46442"/>
              </p:ext>
            </p:extLst>
          </p:nvPr>
        </p:nvGraphicFramePr>
        <p:xfrm>
          <a:off x="751321" y="3429000"/>
          <a:ext cx="10678070" cy="2275962"/>
        </p:xfrm>
        <a:graphic>
          <a:graphicData uri="http://schemas.openxmlformats.org/drawingml/2006/table">
            <a:tbl>
              <a:tblPr/>
              <a:tblGrid>
                <a:gridCol w="1665165">
                  <a:extLst>
                    <a:ext uri="{9D8B030D-6E8A-4147-A177-3AD203B41FA5}">
                      <a16:colId xmlns:a16="http://schemas.microsoft.com/office/drawing/2014/main" val="2366158827"/>
                    </a:ext>
                  </a:extLst>
                </a:gridCol>
                <a:gridCol w="461875">
                  <a:extLst>
                    <a:ext uri="{9D8B030D-6E8A-4147-A177-3AD203B41FA5}">
                      <a16:colId xmlns:a16="http://schemas.microsoft.com/office/drawing/2014/main" val="3464601568"/>
                    </a:ext>
                  </a:extLst>
                </a:gridCol>
                <a:gridCol w="702435">
                  <a:extLst>
                    <a:ext uri="{9D8B030D-6E8A-4147-A177-3AD203B41FA5}">
                      <a16:colId xmlns:a16="http://schemas.microsoft.com/office/drawing/2014/main" val="1408303124"/>
                    </a:ext>
                  </a:extLst>
                </a:gridCol>
                <a:gridCol w="750547">
                  <a:extLst>
                    <a:ext uri="{9D8B030D-6E8A-4147-A177-3AD203B41FA5}">
                      <a16:colId xmlns:a16="http://schemas.microsoft.com/office/drawing/2014/main" val="3198754459"/>
                    </a:ext>
                  </a:extLst>
                </a:gridCol>
                <a:gridCol w="885260">
                  <a:extLst>
                    <a:ext uri="{9D8B030D-6E8A-4147-A177-3AD203B41FA5}">
                      <a16:colId xmlns:a16="http://schemas.microsoft.com/office/drawing/2014/main" val="3428702106"/>
                    </a:ext>
                  </a:extLst>
                </a:gridCol>
                <a:gridCol w="798659">
                  <a:extLst>
                    <a:ext uri="{9D8B030D-6E8A-4147-A177-3AD203B41FA5}">
                      <a16:colId xmlns:a16="http://schemas.microsoft.com/office/drawing/2014/main" val="763232230"/>
                    </a:ext>
                  </a:extLst>
                </a:gridCol>
                <a:gridCol w="760169">
                  <a:extLst>
                    <a:ext uri="{9D8B030D-6E8A-4147-A177-3AD203B41FA5}">
                      <a16:colId xmlns:a16="http://schemas.microsoft.com/office/drawing/2014/main" val="3275533446"/>
                    </a:ext>
                  </a:extLst>
                </a:gridCol>
                <a:gridCol w="769791">
                  <a:extLst>
                    <a:ext uri="{9D8B030D-6E8A-4147-A177-3AD203B41FA5}">
                      <a16:colId xmlns:a16="http://schemas.microsoft.com/office/drawing/2014/main" val="458919789"/>
                    </a:ext>
                  </a:extLst>
                </a:gridCol>
                <a:gridCol w="683190">
                  <a:extLst>
                    <a:ext uri="{9D8B030D-6E8A-4147-A177-3AD203B41FA5}">
                      <a16:colId xmlns:a16="http://schemas.microsoft.com/office/drawing/2014/main" val="3691722753"/>
                    </a:ext>
                  </a:extLst>
                </a:gridCol>
                <a:gridCol w="577344">
                  <a:extLst>
                    <a:ext uri="{9D8B030D-6E8A-4147-A177-3AD203B41FA5}">
                      <a16:colId xmlns:a16="http://schemas.microsoft.com/office/drawing/2014/main" val="3790941246"/>
                    </a:ext>
                  </a:extLst>
                </a:gridCol>
                <a:gridCol w="740924">
                  <a:extLst>
                    <a:ext uri="{9D8B030D-6E8A-4147-A177-3AD203B41FA5}">
                      <a16:colId xmlns:a16="http://schemas.microsoft.com/office/drawing/2014/main" val="1657885519"/>
                    </a:ext>
                  </a:extLst>
                </a:gridCol>
                <a:gridCol w="721679">
                  <a:extLst>
                    <a:ext uri="{9D8B030D-6E8A-4147-A177-3AD203B41FA5}">
                      <a16:colId xmlns:a16="http://schemas.microsoft.com/office/drawing/2014/main" val="3522826979"/>
                    </a:ext>
                  </a:extLst>
                </a:gridCol>
                <a:gridCol w="596588">
                  <a:extLst>
                    <a:ext uri="{9D8B030D-6E8A-4147-A177-3AD203B41FA5}">
                      <a16:colId xmlns:a16="http://schemas.microsoft.com/office/drawing/2014/main" val="198324878"/>
                    </a:ext>
                  </a:extLst>
                </a:gridCol>
                <a:gridCol w="564444">
                  <a:extLst>
                    <a:ext uri="{9D8B030D-6E8A-4147-A177-3AD203B41FA5}">
                      <a16:colId xmlns:a16="http://schemas.microsoft.com/office/drawing/2014/main" val="603639021"/>
                    </a:ext>
                  </a:extLst>
                </a:gridCol>
              </a:tblGrid>
              <a:tr h="84409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问题分类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altLang="zh-CN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1</a:t>
                      </a:r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申请人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altLang="zh-CN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2</a:t>
                      </a:r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关键用户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altLang="zh-CN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3</a:t>
                      </a:r>
                      <a:r>
                        <a:rPr kumimoji="1" lang="zh-CN" altLang="en-US" sz="1000" b="0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内部顾问</a:t>
                      </a:r>
                      <a:r>
                        <a:rPr kumimoji="1" lang="en-US" altLang="zh-CN" sz="1000" b="0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/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信息化负责人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altLang="zh-CN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4</a:t>
                      </a:r>
                      <a:r>
                        <a:rPr kumimoji="1" lang="zh-CN" altLang="en-US" sz="1000" b="0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部门负责人</a:t>
                      </a:r>
                      <a:r>
                        <a:rPr kumimoji="1" lang="en-US" altLang="zh-CN" sz="1000" b="0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/</a:t>
                      </a:r>
                      <a:r>
                        <a:rPr kumimoji="1" lang="zh-CN" altLang="en-US" sz="1000" b="0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主责部门负责人</a:t>
                      </a:r>
                      <a:endParaRPr kumimoji="1" lang="zh-CN" altLang="en-US" sz="10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OPPOSans M" pitchFamily="18" charset="-122"/>
                        <a:cs typeface="+mn-cs"/>
                      </a:endParaRP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altLang="zh-CN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5</a:t>
                      </a:r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分管高管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altLang="zh-CN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6</a:t>
                      </a:r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内部顾问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altLang="zh-CN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7</a:t>
                      </a:r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外部顾问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altLang="zh-CN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8</a:t>
                      </a:r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科技顾问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altLang="zh-CN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9</a:t>
                      </a:r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科技信息化经理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altLang="zh-CN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10</a:t>
                      </a:r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科技顾问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altLang="zh-CN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11</a:t>
                      </a:r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申请人测试验证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altLang="zh-CN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12</a:t>
                      </a:r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顾问传输请求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altLang="zh-CN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13</a:t>
                      </a:r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归档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6599630"/>
                  </a:ext>
                </a:extLst>
              </a:tr>
              <a:tr h="22431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操作问题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kumimoji="1" lang="zh-CN" altLang="en-US" sz="10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OPPOSans M" pitchFamily="18" charset="-122"/>
                        <a:cs typeface="+mn-cs"/>
                      </a:endParaRP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　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　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　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　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　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kumimoji="1" lang="zh-CN" altLang="en-US" sz="10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OPPOSans M" pitchFamily="18" charset="-122"/>
                        <a:cs typeface="+mn-cs"/>
                      </a:endParaRP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8749125"/>
                  </a:ext>
                </a:extLst>
              </a:tr>
              <a:tr h="22431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数据问题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kumimoji="1" lang="zh-CN" altLang="en-US" sz="10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OPPOSans M" pitchFamily="18" charset="-122"/>
                        <a:cs typeface="+mn-cs"/>
                      </a:endParaRP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　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　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　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　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　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kumimoji="1" lang="zh-CN" altLang="en-US" sz="10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OPPOSans M" pitchFamily="18" charset="-122"/>
                        <a:cs typeface="+mn-cs"/>
                      </a:endParaRP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7128223"/>
                  </a:ext>
                </a:extLst>
              </a:tr>
              <a:tr h="22431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新增变更业务</a:t>
                      </a:r>
                      <a:r>
                        <a:rPr kumimoji="1" lang="en-US" altLang="zh-CN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/</a:t>
                      </a:r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角色调整</a:t>
                      </a:r>
                      <a:endParaRPr kumimoji="1" lang="en-US" altLang="zh-CN" sz="10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OPPOSans M" pitchFamily="18" charset="-122"/>
                        <a:cs typeface="+mn-cs"/>
                      </a:endParaRP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kumimoji="1" lang="zh-CN" altLang="en-US" sz="10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OPPOSans M" pitchFamily="18" charset="-122"/>
                        <a:cs typeface="+mn-cs"/>
                      </a:endParaRP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1456373"/>
                  </a:ext>
                </a:extLst>
              </a:tr>
              <a:tr h="22431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 dirty="0">
                          <a:solidFill>
                            <a:schemeClr val="accent1"/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新增变更业务</a:t>
                      </a:r>
                      <a:r>
                        <a:rPr kumimoji="1" lang="en-US" altLang="zh-CN" sz="1000" b="0" kern="1200" dirty="0">
                          <a:solidFill>
                            <a:schemeClr val="accent1"/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/</a:t>
                      </a:r>
                      <a:r>
                        <a:rPr kumimoji="1" lang="zh-CN" altLang="en-US" sz="1000" b="0" kern="1200" dirty="0">
                          <a:solidFill>
                            <a:schemeClr val="accent1"/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配置调整</a:t>
                      </a:r>
                      <a:endParaRPr kumimoji="1" lang="en-US" altLang="zh-CN" sz="1000" b="0" kern="1200" dirty="0">
                        <a:solidFill>
                          <a:schemeClr val="accent1"/>
                        </a:solidFill>
                        <a:latin typeface="宋体" panose="02010600030101010101" pitchFamily="2" charset="-122"/>
                        <a:ea typeface="OPPOSans M" pitchFamily="18" charset="-122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 dirty="0">
                          <a:solidFill>
                            <a:schemeClr val="accent1"/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（不涉及开发）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 dirty="0">
                          <a:solidFill>
                            <a:schemeClr val="accent1"/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 dirty="0">
                          <a:solidFill>
                            <a:schemeClr val="accent1"/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 dirty="0">
                          <a:solidFill>
                            <a:schemeClr val="accent1"/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 dirty="0">
                          <a:solidFill>
                            <a:schemeClr val="accent1"/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10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√　</a:t>
                      </a:r>
                      <a:r>
                        <a:rPr kumimoji="1" lang="zh-CN" altLang="en-US" sz="1000" b="0" kern="1200">
                          <a:solidFill>
                            <a:schemeClr val="accent1"/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　</a:t>
                      </a:r>
                      <a:endParaRPr kumimoji="1" lang="zh-CN" altLang="en-US" sz="1000" b="0" kern="1200" dirty="0">
                        <a:solidFill>
                          <a:schemeClr val="accent1"/>
                        </a:solidFill>
                        <a:latin typeface="宋体" panose="02010600030101010101" pitchFamily="2" charset="-122"/>
                        <a:ea typeface="OPPOSans M" pitchFamily="18" charset="-122"/>
                        <a:cs typeface="+mn-cs"/>
                      </a:endParaRP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√　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8060123"/>
                  </a:ext>
                </a:extLst>
              </a:tr>
              <a:tr h="22431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新增变更业务</a:t>
                      </a:r>
                      <a:r>
                        <a:rPr kumimoji="1" lang="en-US" altLang="zh-CN" sz="10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/</a:t>
                      </a:r>
                      <a:r>
                        <a:rPr kumimoji="1" lang="zh-CN" altLang="en-US" sz="10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功能调整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√　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√　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7773752"/>
                  </a:ext>
                </a:extLst>
              </a:tr>
              <a:tr h="22431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报表需求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√　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√　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√　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√　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2990145"/>
                  </a:ext>
                </a:extLst>
              </a:tr>
            </a:tbl>
          </a:graphicData>
        </a:graphic>
      </p:graphicFrame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E1A4A5C0-03AD-E0CF-A323-8DABCAEE7E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452300"/>
              </p:ext>
            </p:extLst>
          </p:nvPr>
        </p:nvGraphicFramePr>
        <p:xfrm>
          <a:off x="736597" y="1848771"/>
          <a:ext cx="10203114" cy="821470"/>
        </p:xfrm>
        <a:graphic>
          <a:graphicData uri="http://schemas.openxmlformats.org/drawingml/2006/table">
            <a:tbl>
              <a:tblPr/>
              <a:tblGrid>
                <a:gridCol w="896975">
                  <a:extLst>
                    <a:ext uri="{9D8B030D-6E8A-4147-A177-3AD203B41FA5}">
                      <a16:colId xmlns:a16="http://schemas.microsoft.com/office/drawing/2014/main" val="758760593"/>
                    </a:ext>
                  </a:extLst>
                </a:gridCol>
                <a:gridCol w="751217">
                  <a:extLst>
                    <a:ext uri="{9D8B030D-6E8A-4147-A177-3AD203B41FA5}">
                      <a16:colId xmlns:a16="http://schemas.microsoft.com/office/drawing/2014/main" val="352493360"/>
                    </a:ext>
                  </a:extLst>
                </a:gridCol>
                <a:gridCol w="958117">
                  <a:extLst>
                    <a:ext uri="{9D8B030D-6E8A-4147-A177-3AD203B41FA5}">
                      <a16:colId xmlns:a16="http://schemas.microsoft.com/office/drawing/2014/main" val="461322312"/>
                    </a:ext>
                  </a:extLst>
                </a:gridCol>
                <a:gridCol w="1112024">
                  <a:extLst>
                    <a:ext uri="{9D8B030D-6E8A-4147-A177-3AD203B41FA5}">
                      <a16:colId xmlns:a16="http://schemas.microsoft.com/office/drawing/2014/main" val="721207080"/>
                    </a:ext>
                  </a:extLst>
                </a:gridCol>
                <a:gridCol w="873733">
                  <a:extLst>
                    <a:ext uri="{9D8B030D-6E8A-4147-A177-3AD203B41FA5}">
                      <a16:colId xmlns:a16="http://schemas.microsoft.com/office/drawing/2014/main" val="1408319011"/>
                    </a:ext>
                  </a:extLst>
                </a:gridCol>
                <a:gridCol w="933306">
                  <a:extLst>
                    <a:ext uri="{9D8B030D-6E8A-4147-A177-3AD203B41FA5}">
                      <a16:colId xmlns:a16="http://schemas.microsoft.com/office/drawing/2014/main" val="3769387604"/>
                    </a:ext>
                  </a:extLst>
                </a:gridCol>
                <a:gridCol w="585799">
                  <a:extLst>
                    <a:ext uri="{9D8B030D-6E8A-4147-A177-3AD203B41FA5}">
                      <a16:colId xmlns:a16="http://schemas.microsoft.com/office/drawing/2014/main" val="2158492111"/>
                    </a:ext>
                  </a:extLst>
                </a:gridCol>
                <a:gridCol w="953676">
                  <a:extLst>
                    <a:ext uri="{9D8B030D-6E8A-4147-A177-3AD203B41FA5}">
                      <a16:colId xmlns:a16="http://schemas.microsoft.com/office/drawing/2014/main" val="1815981308"/>
                    </a:ext>
                  </a:extLst>
                </a:gridCol>
                <a:gridCol w="674064">
                  <a:extLst>
                    <a:ext uri="{9D8B030D-6E8A-4147-A177-3AD203B41FA5}">
                      <a16:colId xmlns:a16="http://schemas.microsoft.com/office/drawing/2014/main" val="2977667120"/>
                    </a:ext>
                  </a:extLst>
                </a:gridCol>
                <a:gridCol w="872967">
                  <a:extLst>
                    <a:ext uri="{9D8B030D-6E8A-4147-A177-3AD203B41FA5}">
                      <a16:colId xmlns:a16="http://schemas.microsoft.com/office/drawing/2014/main" val="842554602"/>
                    </a:ext>
                  </a:extLst>
                </a:gridCol>
                <a:gridCol w="530412">
                  <a:extLst>
                    <a:ext uri="{9D8B030D-6E8A-4147-A177-3AD203B41FA5}">
                      <a16:colId xmlns:a16="http://schemas.microsoft.com/office/drawing/2014/main" val="1907698371"/>
                    </a:ext>
                  </a:extLst>
                </a:gridCol>
                <a:gridCol w="530412">
                  <a:extLst>
                    <a:ext uri="{9D8B030D-6E8A-4147-A177-3AD203B41FA5}">
                      <a16:colId xmlns:a16="http://schemas.microsoft.com/office/drawing/2014/main" val="257619256"/>
                    </a:ext>
                  </a:extLst>
                </a:gridCol>
                <a:gridCol w="530412">
                  <a:extLst>
                    <a:ext uri="{9D8B030D-6E8A-4147-A177-3AD203B41FA5}">
                      <a16:colId xmlns:a16="http://schemas.microsoft.com/office/drawing/2014/main" val="3955803761"/>
                    </a:ext>
                  </a:extLst>
                </a:gridCol>
              </a:tblGrid>
              <a:tr h="82147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altLang="zh-CN" sz="1000" b="0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1</a:t>
                      </a:r>
                      <a:r>
                        <a:rPr kumimoji="1" lang="zh-CN" altLang="en-US" sz="1000" b="0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申请人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altLang="zh-CN" sz="1000" b="0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2</a:t>
                      </a:r>
                      <a:r>
                        <a:rPr kumimoji="1" lang="zh-CN" altLang="en-US" sz="1000" b="0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关键用户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altLang="zh-CN" sz="1000" b="0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3</a:t>
                      </a:r>
                      <a:r>
                        <a:rPr kumimoji="1" lang="zh-CN" altLang="en-US" sz="1000" b="0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内部顾问</a:t>
                      </a:r>
                      <a:r>
                        <a:rPr kumimoji="1" lang="en-US" altLang="zh-CN" sz="1000" b="0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/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信息化负责人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altLang="zh-CN" sz="1000" b="0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4</a:t>
                      </a:r>
                      <a:r>
                        <a:rPr kumimoji="1" lang="zh-CN" altLang="en-US" sz="1000" b="0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部门负责人</a:t>
                      </a:r>
                      <a:r>
                        <a:rPr kumimoji="1" lang="en-US" altLang="zh-CN" sz="1000" b="0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/</a:t>
                      </a:r>
                      <a:r>
                        <a:rPr kumimoji="1" lang="zh-CN" altLang="en-US" sz="1000" b="0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主责部门负责人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altLang="zh-CN" sz="1000" b="0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5</a:t>
                      </a:r>
                      <a:r>
                        <a:rPr kumimoji="1" lang="zh-CN" altLang="en-US" sz="1000" b="0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分管高管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altLang="zh-CN" sz="1000" b="0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6</a:t>
                      </a:r>
                      <a:r>
                        <a:rPr kumimoji="1" lang="zh-CN" altLang="en-US" sz="1000" b="0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内部顾问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altLang="zh-CN" sz="1000" b="0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7</a:t>
                      </a:r>
                      <a:r>
                        <a:rPr kumimoji="1" lang="zh-CN" altLang="en-US" sz="1000" b="0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外部顾问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altLang="zh-CN" sz="1000" b="0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8</a:t>
                      </a:r>
                      <a:r>
                        <a:rPr kumimoji="1" lang="zh-CN" altLang="en-US" sz="1000" b="0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科技顾问</a:t>
                      </a:r>
                      <a:endParaRPr kumimoji="1" lang="en-US" altLang="zh-CN" sz="1000" b="0" kern="12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OPPOSans M" pitchFamily="18" charset="-122"/>
                        <a:cs typeface="+mn-cs"/>
                      </a:endParaRP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altLang="zh-CN" sz="1000" b="0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9</a:t>
                      </a:r>
                      <a:r>
                        <a:rPr kumimoji="1" lang="zh-CN" altLang="en-US" sz="1000" b="0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科技信息化经理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altLang="zh-CN" sz="1000" b="0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10</a:t>
                      </a:r>
                      <a:r>
                        <a:rPr kumimoji="1" lang="zh-CN" altLang="en-US" sz="1000" b="0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科技顾问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altLang="zh-CN" sz="1000" b="0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11</a:t>
                      </a:r>
                      <a:r>
                        <a:rPr kumimoji="1" lang="zh-CN" altLang="en-US" sz="1000" b="0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申请人</a:t>
                      </a:r>
                      <a:endParaRPr kumimoji="1" lang="en-US" altLang="zh-CN" sz="1000" b="0" kern="12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OPPOSans M" pitchFamily="18" charset="-122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测试验证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altLang="zh-CN" sz="1000" b="0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12</a:t>
                      </a:r>
                      <a:r>
                        <a:rPr kumimoji="1" lang="zh-CN" altLang="en-US" sz="1000" b="0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顾问传输请求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altLang="zh-CN" sz="1000" b="0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13</a:t>
                      </a:r>
                      <a:r>
                        <a:rPr kumimoji="1" lang="zh-CN" altLang="en-US" sz="1000" b="0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归档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991983"/>
                  </a:ext>
                </a:extLst>
              </a:tr>
            </a:tbl>
          </a:graphicData>
        </a:graphic>
      </p:graphicFrame>
      <p:sp>
        <p:nvSpPr>
          <p:cNvPr id="9" name="文本框 8">
            <a:extLst>
              <a:ext uri="{FF2B5EF4-FFF2-40B4-BE49-F238E27FC236}">
                <a16:creationId xmlns:a16="http://schemas.microsoft.com/office/drawing/2014/main" id="{651AC30A-1AF3-AEEF-C77A-0990B7AC0DC6}"/>
              </a:ext>
            </a:extLst>
          </p:cNvPr>
          <p:cNvSpPr txBox="1"/>
          <p:nvPr/>
        </p:nvSpPr>
        <p:spPr>
          <a:xfrm>
            <a:off x="751321" y="1366110"/>
            <a:ext cx="8750488" cy="406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5000"/>
              </a:lnSpc>
            </a:pPr>
            <a:r>
              <a:rPr kumimoji="1" lang="zh-CN" altLang="en-US" dirty="0">
                <a:latin typeface="OPPOSans M" pitchFamily="18" charset="-122"/>
                <a:ea typeface="OPPOSans M" pitchFamily="18" charset="-122"/>
                <a:cs typeface="OPPOSans M" pitchFamily="18" charset="-122"/>
              </a:rPr>
              <a:t>信息化运维流程总计</a:t>
            </a:r>
            <a:r>
              <a:rPr kumimoji="1" lang="en-US" altLang="zh-CN" u="sng" dirty="0">
                <a:latin typeface="OPPOSans M" pitchFamily="18" charset="-122"/>
                <a:ea typeface="OPPOSans M" pitchFamily="18" charset="-122"/>
                <a:cs typeface="OPPOSans M" pitchFamily="18" charset="-122"/>
              </a:rPr>
              <a:t>13</a:t>
            </a:r>
            <a:r>
              <a:rPr kumimoji="1" lang="zh-CN" altLang="en-US" dirty="0">
                <a:latin typeface="OPPOSans M" pitchFamily="18" charset="-122"/>
                <a:ea typeface="OPPOSans M" pitchFamily="18" charset="-122"/>
                <a:cs typeface="OPPOSans M" pitchFamily="18" charset="-122"/>
              </a:rPr>
              <a:t>个审批节点。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11F91AC-5C36-FF91-834E-AD687D203C61}"/>
              </a:ext>
            </a:extLst>
          </p:cNvPr>
          <p:cNvSpPr txBox="1"/>
          <p:nvPr/>
        </p:nvSpPr>
        <p:spPr>
          <a:xfrm>
            <a:off x="721503" y="2846135"/>
            <a:ext cx="10983479" cy="406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5000"/>
              </a:lnSpc>
            </a:pPr>
            <a:r>
              <a:rPr kumimoji="1" lang="zh-CN" altLang="en-US" dirty="0">
                <a:latin typeface="OPPOSans M" pitchFamily="18" charset="-122"/>
                <a:ea typeface="OPPOSans M" pitchFamily="18" charset="-122"/>
                <a:cs typeface="OPPOSans M" pitchFamily="18" charset="-122"/>
              </a:rPr>
              <a:t>按照问题分类说明审批流，带√表示经过该节点，未带√表示不经过，流程按照顺序从</a:t>
            </a:r>
            <a:r>
              <a:rPr kumimoji="1" lang="en-US" altLang="zh-CN" dirty="0">
                <a:latin typeface="OPPOSans M" pitchFamily="18" charset="-122"/>
                <a:ea typeface="OPPOSans M" pitchFamily="18" charset="-122"/>
                <a:cs typeface="OPPOSans M" pitchFamily="18" charset="-122"/>
              </a:rPr>
              <a:t>1-14</a:t>
            </a:r>
            <a:r>
              <a:rPr kumimoji="1" lang="zh-CN" altLang="en-US" dirty="0">
                <a:latin typeface="OPPOSans M" pitchFamily="18" charset="-122"/>
                <a:ea typeface="OPPOSans M" pitchFamily="18" charset="-122"/>
                <a:cs typeface="OPPOSans M" pitchFamily="18" charset="-122"/>
              </a:rPr>
              <a:t>流转。</a:t>
            </a:r>
          </a:p>
        </p:txBody>
      </p:sp>
    </p:spTree>
    <p:extLst>
      <p:ext uri="{BB962C8B-B14F-4D97-AF65-F5344CB8AC3E}">
        <p14:creationId xmlns:p14="http://schemas.microsoft.com/office/powerpoint/2010/main" val="470409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灯片编号占位符 9"/>
          <p:cNvSpPr>
            <a:spLocks noGrp="1"/>
          </p:cNvSpPr>
          <p:nvPr>
            <p:ph type="sldNum" sz="quarter" idx="16"/>
          </p:nvPr>
        </p:nvSpPr>
        <p:spPr>
          <a:xfrm>
            <a:off x="422633" y="6523649"/>
            <a:ext cx="657376" cy="275296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+mn-lt"/>
              </a:defRPr>
            </a:lvl1pPr>
          </a:lstStyle>
          <a:p>
            <a:pPr>
              <a:defRPr/>
            </a:pPr>
            <a:fld id="{3FC71534-0AD7-498F-BC22-20E52B6B36CB}" type="slidenum">
              <a:rPr lang="zh-CN" altLang="en-US" smtClean="0">
                <a:latin typeface="OPPOSans M" pitchFamily="18" charset="-122"/>
                <a:ea typeface="OPPOSans M" pitchFamily="18" charset="-122"/>
                <a:cs typeface="OPPOSans M" pitchFamily="18" charset="-122"/>
              </a:rPr>
              <a:t>15</a:t>
            </a:fld>
            <a:endParaRPr lang="en-US" dirty="0">
              <a:latin typeface="OPPOSans M" pitchFamily="18" charset="-122"/>
              <a:ea typeface="OPPOSans M" pitchFamily="18" charset="-122"/>
              <a:cs typeface="OPPOSans M" pitchFamily="18" charset="-122"/>
            </a:endParaRPr>
          </a:p>
        </p:txBody>
      </p:sp>
      <p:sp>
        <p:nvSpPr>
          <p:cNvPr id="77" name="标题 9"/>
          <p:cNvSpPr>
            <a:spLocks noGrp="1"/>
          </p:cNvSpPr>
          <p:nvPr>
            <p:ph type="title" hasCustomPrompt="1"/>
          </p:nvPr>
        </p:nvSpPr>
        <p:spPr>
          <a:xfrm>
            <a:off x="422633" y="423042"/>
            <a:ext cx="10054849" cy="444913"/>
          </a:xfrm>
          <a:prstGeom prst="rect">
            <a:avLst/>
          </a:prstGeom>
        </p:spPr>
        <p:txBody>
          <a:bodyPr/>
          <a:lstStyle>
            <a:lvl1pPr>
              <a:defRPr sz="2400" b="1" i="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kumimoji="1" lang="zh-CN" altLang="en-US" dirty="0">
                <a:solidFill>
                  <a:schemeClr val="tx1">
                    <a:lumMod val="50000"/>
                  </a:schemeClr>
                </a:solidFill>
                <a:latin typeface="OPPOSans M" pitchFamily="18" charset="-122"/>
                <a:ea typeface="OPPOSans M" pitchFamily="18" charset="-122"/>
                <a:cs typeface="OPPOSans M" pitchFamily="18" charset="-122"/>
              </a:rPr>
              <a:t>信息系统运维流程介绍</a:t>
            </a:r>
          </a:p>
        </p:txBody>
      </p:sp>
      <p:sp>
        <p:nvSpPr>
          <p:cNvPr id="78" name="文本占位符 19"/>
          <p:cNvSpPr txBox="1"/>
          <p:nvPr/>
        </p:nvSpPr>
        <p:spPr>
          <a:xfrm>
            <a:off x="422633" y="1041050"/>
            <a:ext cx="10907279" cy="44491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FZLanTingHeiS-R-GB" panose="02000000000000000000" pitchFamily="2" charset="-122"/>
                <a:ea typeface="FZLanTingHeiS-R-GB" panose="02000000000000000000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dirty="0">
                <a:solidFill>
                  <a:schemeClr val="tx1">
                    <a:lumMod val="50000"/>
                  </a:schemeClr>
                </a:solidFill>
                <a:latin typeface="OPPOSans M" pitchFamily="18" charset="-122"/>
                <a:ea typeface="OPPOSans M" pitchFamily="18" charset="-122"/>
                <a:cs typeface="OPPOSans M" pitchFamily="18" charset="-122"/>
              </a:rPr>
              <a:t>流程审批节点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5CBCF7AF-8715-6ECD-8141-089035D761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794566"/>
              </p:ext>
            </p:extLst>
          </p:nvPr>
        </p:nvGraphicFramePr>
        <p:xfrm>
          <a:off x="596816" y="2081129"/>
          <a:ext cx="10596188" cy="2634656"/>
        </p:xfrm>
        <a:graphic>
          <a:graphicData uri="http://schemas.openxmlformats.org/drawingml/2006/table">
            <a:tbl>
              <a:tblPr/>
              <a:tblGrid>
                <a:gridCol w="1604621">
                  <a:extLst>
                    <a:ext uri="{9D8B030D-6E8A-4147-A177-3AD203B41FA5}">
                      <a16:colId xmlns:a16="http://schemas.microsoft.com/office/drawing/2014/main" val="550951829"/>
                    </a:ext>
                  </a:extLst>
                </a:gridCol>
                <a:gridCol w="689450">
                  <a:extLst>
                    <a:ext uri="{9D8B030D-6E8A-4147-A177-3AD203B41FA5}">
                      <a16:colId xmlns:a16="http://schemas.microsoft.com/office/drawing/2014/main" val="1397143618"/>
                    </a:ext>
                  </a:extLst>
                </a:gridCol>
                <a:gridCol w="584117">
                  <a:extLst>
                    <a:ext uri="{9D8B030D-6E8A-4147-A177-3AD203B41FA5}">
                      <a16:colId xmlns:a16="http://schemas.microsoft.com/office/drawing/2014/main" val="1983081574"/>
                    </a:ext>
                  </a:extLst>
                </a:gridCol>
                <a:gridCol w="1110779">
                  <a:extLst>
                    <a:ext uri="{9D8B030D-6E8A-4147-A177-3AD203B41FA5}">
                      <a16:colId xmlns:a16="http://schemas.microsoft.com/office/drawing/2014/main" val="3343474930"/>
                    </a:ext>
                  </a:extLst>
                </a:gridCol>
                <a:gridCol w="1177809">
                  <a:extLst>
                    <a:ext uri="{9D8B030D-6E8A-4147-A177-3AD203B41FA5}">
                      <a16:colId xmlns:a16="http://schemas.microsoft.com/office/drawing/2014/main" val="1811280703"/>
                    </a:ext>
                  </a:extLst>
                </a:gridCol>
                <a:gridCol w="660722">
                  <a:extLst>
                    <a:ext uri="{9D8B030D-6E8A-4147-A177-3AD203B41FA5}">
                      <a16:colId xmlns:a16="http://schemas.microsoft.com/office/drawing/2014/main" val="3955636014"/>
                    </a:ext>
                  </a:extLst>
                </a:gridCol>
                <a:gridCol w="794782">
                  <a:extLst>
                    <a:ext uri="{9D8B030D-6E8A-4147-A177-3AD203B41FA5}">
                      <a16:colId xmlns:a16="http://schemas.microsoft.com/office/drawing/2014/main" val="2987710630"/>
                    </a:ext>
                  </a:extLst>
                </a:gridCol>
                <a:gridCol w="727751">
                  <a:extLst>
                    <a:ext uri="{9D8B030D-6E8A-4147-A177-3AD203B41FA5}">
                      <a16:colId xmlns:a16="http://schemas.microsoft.com/office/drawing/2014/main" val="446263787"/>
                    </a:ext>
                  </a:extLst>
                </a:gridCol>
                <a:gridCol w="421330">
                  <a:extLst>
                    <a:ext uri="{9D8B030D-6E8A-4147-A177-3AD203B41FA5}">
                      <a16:colId xmlns:a16="http://schemas.microsoft.com/office/drawing/2014/main" val="1649083002"/>
                    </a:ext>
                  </a:extLst>
                </a:gridCol>
                <a:gridCol w="651147">
                  <a:extLst>
                    <a:ext uri="{9D8B030D-6E8A-4147-A177-3AD203B41FA5}">
                      <a16:colId xmlns:a16="http://schemas.microsoft.com/office/drawing/2014/main" val="2681603747"/>
                    </a:ext>
                  </a:extLst>
                </a:gridCol>
                <a:gridCol w="842661">
                  <a:extLst>
                    <a:ext uri="{9D8B030D-6E8A-4147-A177-3AD203B41FA5}">
                      <a16:colId xmlns:a16="http://schemas.microsoft.com/office/drawing/2014/main" val="71738656"/>
                    </a:ext>
                  </a:extLst>
                </a:gridCol>
                <a:gridCol w="488359">
                  <a:extLst>
                    <a:ext uri="{9D8B030D-6E8A-4147-A177-3AD203B41FA5}">
                      <a16:colId xmlns:a16="http://schemas.microsoft.com/office/drawing/2014/main" val="1658612707"/>
                    </a:ext>
                  </a:extLst>
                </a:gridCol>
                <a:gridCol w="440482">
                  <a:extLst>
                    <a:ext uri="{9D8B030D-6E8A-4147-A177-3AD203B41FA5}">
                      <a16:colId xmlns:a16="http://schemas.microsoft.com/office/drawing/2014/main" val="3705815771"/>
                    </a:ext>
                  </a:extLst>
                </a:gridCol>
                <a:gridCol w="402178">
                  <a:extLst>
                    <a:ext uri="{9D8B030D-6E8A-4147-A177-3AD203B41FA5}">
                      <a16:colId xmlns:a16="http://schemas.microsoft.com/office/drawing/2014/main" val="4053647145"/>
                    </a:ext>
                  </a:extLst>
                </a:gridCol>
              </a:tblGrid>
              <a:tr h="22474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问题分类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altLang="zh-CN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1</a:t>
                      </a:r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申请人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altLang="zh-CN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2</a:t>
                      </a:r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关键用户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altLang="zh-CN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3</a:t>
                      </a:r>
                      <a:r>
                        <a:rPr kumimoji="1" lang="zh-CN" altLang="en-US" sz="1000" b="0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内部顾问</a:t>
                      </a:r>
                      <a:r>
                        <a:rPr kumimoji="1" lang="en-US" altLang="zh-CN" sz="1000" b="0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/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信息化负责人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altLang="zh-CN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4</a:t>
                      </a:r>
                      <a:r>
                        <a:rPr kumimoji="1" lang="zh-CN" altLang="en-US" sz="1000" b="0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部门负责人</a:t>
                      </a:r>
                      <a:r>
                        <a:rPr kumimoji="1" lang="en-US" altLang="zh-CN" sz="1000" b="0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/</a:t>
                      </a:r>
                      <a:r>
                        <a:rPr kumimoji="1" lang="zh-CN" altLang="en-US" sz="1000" b="0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主责部门负责人</a:t>
                      </a:r>
                      <a:endParaRPr kumimoji="1" lang="zh-CN" altLang="en-US" sz="10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OPPOSans M" pitchFamily="18" charset="-122"/>
                        <a:cs typeface="+mn-cs"/>
                      </a:endParaRP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altLang="zh-CN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5</a:t>
                      </a:r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分管高管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altLang="zh-CN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6</a:t>
                      </a:r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内部顾问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altLang="zh-CN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7</a:t>
                      </a:r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外部顾问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altLang="zh-CN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8</a:t>
                      </a:r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科技顾问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altLang="zh-CN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9</a:t>
                      </a:r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科技信息化经理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altLang="zh-CN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10</a:t>
                      </a:r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科技顾问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altLang="zh-CN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11</a:t>
                      </a:r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申请人测试验证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altLang="zh-CN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12</a:t>
                      </a:r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顾问传输请求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altLang="zh-CN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13</a:t>
                      </a:r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归档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2399330"/>
                  </a:ext>
                </a:extLst>
              </a:tr>
              <a:tr h="22474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系统问题</a:t>
                      </a:r>
                      <a:r>
                        <a:rPr kumimoji="1" lang="en-US" altLang="zh-CN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-</a:t>
                      </a:r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系统报错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　</a:t>
                      </a:r>
                    </a:p>
                  </a:txBody>
                  <a:tcPr marL="5482" marR="5482" marT="54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不到内部顾问</a:t>
                      </a:r>
                      <a:br>
                        <a:rPr kumimoji="1" lang="zh-CN" altLang="en-US" sz="10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</a:br>
                      <a:r>
                        <a:rPr kumimoji="1" lang="zh-CN" altLang="en-US" sz="10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到信息化负责人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　</a:t>
                      </a:r>
                    </a:p>
                  </a:txBody>
                  <a:tcPr marL="5482" marR="5482" marT="54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　</a:t>
                      </a:r>
                    </a:p>
                  </a:txBody>
                  <a:tcPr marL="5482" marR="5482" marT="54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　</a:t>
                      </a:r>
                    </a:p>
                  </a:txBody>
                  <a:tcPr marL="5482" marR="5482" marT="54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kumimoji="1" lang="zh-CN" altLang="en-US" sz="10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OPPOSans M" pitchFamily="18" charset="-122"/>
                        <a:cs typeface="+mn-cs"/>
                      </a:endParaRP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kumimoji="1" lang="zh-CN" altLang="en-US" sz="1000" b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OPPOSans M" pitchFamily="18" charset="-122"/>
                        <a:cs typeface="+mn-cs"/>
                      </a:endParaRP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3686713"/>
                  </a:ext>
                </a:extLst>
              </a:tr>
              <a:tr h="22474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系统问题</a:t>
                      </a:r>
                      <a:r>
                        <a:rPr kumimoji="1" lang="en-US" altLang="zh-CN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-</a:t>
                      </a:r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系统升级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　</a:t>
                      </a:r>
                    </a:p>
                  </a:txBody>
                  <a:tcPr marL="5482" marR="5482" marT="54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不到内部顾问</a:t>
                      </a:r>
                      <a:br>
                        <a:rPr kumimoji="1" lang="zh-CN" altLang="en-US" sz="10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</a:br>
                      <a:r>
                        <a:rPr kumimoji="1" lang="zh-CN" altLang="en-US" sz="10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到信息化负责人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　</a:t>
                      </a:r>
                    </a:p>
                  </a:txBody>
                  <a:tcPr marL="5482" marR="5482" marT="54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　</a:t>
                      </a:r>
                    </a:p>
                  </a:txBody>
                  <a:tcPr marL="5482" marR="5482" marT="54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　</a:t>
                      </a:r>
                    </a:p>
                  </a:txBody>
                  <a:tcPr marL="5482" marR="5482" marT="54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　</a:t>
                      </a:r>
                    </a:p>
                  </a:txBody>
                  <a:tcPr marL="5482" marR="5482" marT="54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kumimoji="1" lang="zh-CN" altLang="en-US" sz="1000" b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OPPOSans M" pitchFamily="18" charset="-122"/>
                        <a:cs typeface="+mn-cs"/>
                      </a:endParaRP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kumimoji="1" lang="zh-CN" altLang="en-US" sz="10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OPPOSans M" pitchFamily="18" charset="-122"/>
                        <a:cs typeface="+mn-cs"/>
                      </a:endParaRP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5702593"/>
                  </a:ext>
                </a:extLst>
              </a:tr>
              <a:tr h="22474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系统问题</a:t>
                      </a:r>
                      <a:r>
                        <a:rPr kumimoji="1" lang="en-US" altLang="zh-CN" sz="10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-</a:t>
                      </a:r>
                      <a:r>
                        <a:rPr kumimoji="1" lang="zh-CN" altLang="en-US" sz="10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网络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　</a:t>
                      </a:r>
                    </a:p>
                  </a:txBody>
                  <a:tcPr marL="5482" marR="5482" marT="54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不到内部顾问</a:t>
                      </a:r>
                      <a:br>
                        <a:rPr kumimoji="1" lang="zh-CN" altLang="en-US" sz="10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</a:br>
                      <a:r>
                        <a:rPr kumimoji="1" lang="zh-CN" altLang="en-US" sz="10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到信息化负责人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　</a:t>
                      </a:r>
                    </a:p>
                  </a:txBody>
                  <a:tcPr marL="5482" marR="5482" marT="54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　</a:t>
                      </a:r>
                    </a:p>
                  </a:txBody>
                  <a:tcPr marL="5482" marR="5482" marT="54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　</a:t>
                      </a:r>
                    </a:p>
                  </a:txBody>
                  <a:tcPr marL="5482" marR="5482" marT="54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　</a:t>
                      </a:r>
                    </a:p>
                  </a:txBody>
                  <a:tcPr marL="5482" marR="5482" marT="54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kumimoji="1" lang="zh-CN" altLang="en-US" sz="1000" b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OPPOSans M" pitchFamily="18" charset="-122"/>
                        <a:cs typeface="+mn-cs"/>
                      </a:endParaRP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kumimoji="1" lang="zh-CN" altLang="en-US" sz="10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OPPOSans M" pitchFamily="18" charset="-122"/>
                        <a:cs typeface="+mn-cs"/>
                      </a:endParaRP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7194751"/>
                  </a:ext>
                </a:extLst>
              </a:tr>
              <a:tr h="22474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系统问题</a:t>
                      </a:r>
                      <a:r>
                        <a:rPr kumimoji="1" lang="en-US" altLang="zh-CN" sz="10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-</a:t>
                      </a:r>
                      <a:r>
                        <a:rPr kumimoji="1" lang="zh-CN" altLang="en-US" sz="10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硬件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　</a:t>
                      </a:r>
                    </a:p>
                  </a:txBody>
                  <a:tcPr marL="5482" marR="5482" marT="54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不到内部顾问</a:t>
                      </a:r>
                      <a:br>
                        <a:rPr kumimoji="1" lang="zh-CN" altLang="en-US" sz="10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</a:br>
                      <a:r>
                        <a:rPr kumimoji="1" lang="zh-CN" altLang="en-US" sz="10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到信息化负责人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　</a:t>
                      </a:r>
                    </a:p>
                  </a:txBody>
                  <a:tcPr marL="5482" marR="5482" marT="54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　</a:t>
                      </a:r>
                    </a:p>
                  </a:txBody>
                  <a:tcPr marL="5482" marR="5482" marT="54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　</a:t>
                      </a:r>
                    </a:p>
                  </a:txBody>
                  <a:tcPr marL="5482" marR="5482" marT="54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　</a:t>
                      </a:r>
                    </a:p>
                  </a:txBody>
                  <a:tcPr marL="5482" marR="5482" marT="54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kumimoji="1" lang="zh-CN" altLang="en-US" sz="10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OPPOSans M" pitchFamily="18" charset="-122"/>
                        <a:cs typeface="+mn-cs"/>
                      </a:endParaRP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kumimoji="1" lang="zh-CN" altLang="en-US" sz="10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OPPOSans M" pitchFamily="18" charset="-122"/>
                        <a:cs typeface="+mn-cs"/>
                      </a:endParaRP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0180892"/>
                  </a:ext>
                </a:extLst>
              </a:tr>
              <a:tr h="22474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系统问题</a:t>
                      </a:r>
                      <a:r>
                        <a:rPr kumimoji="1" lang="en-US" altLang="zh-CN" sz="10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-</a:t>
                      </a:r>
                      <a:r>
                        <a:rPr kumimoji="1" lang="zh-CN" altLang="en-US" sz="10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数据库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　</a:t>
                      </a:r>
                    </a:p>
                  </a:txBody>
                  <a:tcPr marL="5482" marR="5482" marT="54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不到内部顾问</a:t>
                      </a:r>
                      <a:br>
                        <a:rPr kumimoji="1" lang="zh-CN" altLang="en-US" sz="10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</a:br>
                      <a:r>
                        <a:rPr kumimoji="1" lang="zh-CN" altLang="en-US" sz="10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到信息化负责人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　</a:t>
                      </a:r>
                    </a:p>
                  </a:txBody>
                  <a:tcPr marL="5482" marR="5482" marT="54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　</a:t>
                      </a:r>
                    </a:p>
                  </a:txBody>
                  <a:tcPr marL="5482" marR="5482" marT="54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　</a:t>
                      </a:r>
                    </a:p>
                  </a:txBody>
                  <a:tcPr marL="5482" marR="5482" marT="54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　</a:t>
                      </a:r>
                    </a:p>
                  </a:txBody>
                  <a:tcPr marL="5482" marR="5482" marT="54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kumimoji="1" lang="zh-CN" altLang="en-US" sz="1000" b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OPPOSans M" pitchFamily="18" charset="-122"/>
                        <a:cs typeface="+mn-cs"/>
                      </a:endParaRP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kumimoji="1" lang="zh-CN" altLang="en-US" sz="10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OPPOSans M" pitchFamily="18" charset="-122"/>
                        <a:cs typeface="+mn-cs"/>
                      </a:endParaRP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5854816"/>
                  </a:ext>
                </a:extLst>
              </a:tr>
              <a:tr h="22474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系统问题</a:t>
                      </a:r>
                      <a:r>
                        <a:rPr kumimoji="1" lang="en-US" altLang="zh-CN" sz="10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-</a:t>
                      </a:r>
                      <a:r>
                        <a:rPr kumimoji="1" lang="zh-CN" altLang="en-US" sz="10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备份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　</a:t>
                      </a:r>
                    </a:p>
                  </a:txBody>
                  <a:tcPr marL="5482" marR="5482" marT="54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不到内部顾问</a:t>
                      </a:r>
                      <a:br>
                        <a:rPr kumimoji="1" lang="zh-CN" altLang="en-US" sz="10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</a:br>
                      <a:r>
                        <a:rPr kumimoji="1" lang="zh-CN" altLang="en-US" sz="10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到信息化负责人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　</a:t>
                      </a:r>
                    </a:p>
                  </a:txBody>
                  <a:tcPr marL="5482" marR="5482" marT="54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　</a:t>
                      </a:r>
                    </a:p>
                  </a:txBody>
                  <a:tcPr marL="5482" marR="5482" marT="54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　</a:t>
                      </a:r>
                    </a:p>
                  </a:txBody>
                  <a:tcPr marL="5482" marR="5482" marT="54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　</a:t>
                      </a:r>
                    </a:p>
                  </a:txBody>
                  <a:tcPr marL="5482" marR="5482" marT="54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kumimoji="1" lang="zh-CN" altLang="en-US" sz="10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OPPOSans M" pitchFamily="18" charset="-122"/>
                        <a:cs typeface="+mn-cs"/>
                      </a:endParaRP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kumimoji="1" lang="zh-CN" altLang="en-US" sz="10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OPPOSans M" pitchFamily="18" charset="-122"/>
                        <a:cs typeface="+mn-cs"/>
                      </a:endParaRP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8019325"/>
                  </a:ext>
                </a:extLst>
              </a:tr>
              <a:tr h="22474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系统问题</a:t>
                      </a:r>
                      <a:r>
                        <a:rPr kumimoji="1" lang="en-US" altLang="zh-CN" sz="10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-</a:t>
                      </a:r>
                      <a:r>
                        <a:rPr kumimoji="1" lang="zh-CN" altLang="en-US" sz="10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传输请求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　</a:t>
                      </a:r>
                    </a:p>
                  </a:txBody>
                  <a:tcPr marL="5482" marR="5482" marT="54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不到内部顾问</a:t>
                      </a:r>
                      <a:br>
                        <a:rPr kumimoji="1" lang="zh-CN" altLang="en-US" sz="10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</a:br>
                      <a:r>
                        <a:rPr kumimoji="1" lang="zh-CN" altLang="en-US" sz="10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到信息化负责人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　</a:t>
                      </a:r>
                    </a:p>
                  </a:txBody>
                  <a:tcPr marL="5482" marR="5482" marT="54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　</a:t>
                      </a:r>
                    </a:p>
                  </a:txBody>
                  <a:tcPr marL="5482" marR="5482" marT="54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　</a:t>
                      </a:r>
                    </a:p>
                  </a:txBody>
                  <a:tcPr marL="5482" marR="5482" marT="54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　</a:t>
                      </a:r>
                    </a:p>
                  </a:txBody>
                  <a:tcPr marL="5482" marR="5482" marT="54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kumimoji="1" lang="zh-CN" altLang="en-US" sz="10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OPPOSans M" pitchFamily="18" charset="-122"/>
                        <a:cs typeface="+mn-cs"/>
                      </a:endParaRP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kumimoji="1" lang="zh-CN" altLang="en-US" sz="10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OPPOSans M" pitchFamily="18" charset="-122"/>
                        <a:cs typeface="+mn-cs"/>
                      </a:endParaRP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1344278"/>
                  </a:ext>
                </a:extLst>
              </a:tr>
            </a:tbl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id="{7E8F554F-22A9-2322-4700-2A2026DCE70A}"/>
              </a:ext>
            </a:extLst>
          </p:cNvPr>
          <p:cNvSpPr txBox="1"/>
          <p:nvPr/>
        </p:nvSpPr>
        <p:spPr>
          <a:xfrm>
            <a:off x="512781" y="1485964"/>
            <a:ext cx="10983479" cy="406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5000"/>
              </a:lnSpc>
            </a:pPr>
            <a:r>
              <a:rPr kumimoji="1" lang="zh-CN" altLang="en-US" dirty="0">
                <a:latin typeface="OPPOSans M" pitchFamily="18" charset="-122"/>
                <a:ea typeface="OPPOSans M" pitchFamily="18" charset="-122"/>
                <a:cs typeface="OPPOSans M" pitchFamily="18" charset="-122"/>
              </a:rPr>
              <a:t>按照问题分类说明审批流，带√表示经过该节点，未带√表示不经过，流程按照顺序从</a:t>
            </a:r>
            <a:r>
              <a:rPr kumimoji="1" lang="en-US" altLang="zh-CN" dirty="0">
                <a:latin typeface="OPPOSans M" pitchFamily="18" charset="-122"/>
                <a:ea typeface="OPPOSans M" pitchFamily="18" charset="-122"/>
                <a:cs typeface="OPPOSans M" pitchFamily="18" charset="-122"/>
              </a:rPr>
              <a:t>1-14</a:t>
            </a:r>
            <a:r>
              <a:rPr kumimoji="1" lang="zh-CN" altLang="en-US" dirty="0">
                <a:latin typeface="OPPOSans M" pitchFamily="18" charset="-122"/>
                <a:ea typeface="OPPOSans M" pitchFamily="18" charset="-122"/>
                <a:cs typeface="OPPOSans M" pitchFamily="18" charset="-122"/>
              </a:rPr>
              <a:t>流转。</a:t>
            </a:r>
          </a:p>
        </p:txBody>
      </p:sp>
    </p:spTree>
    <p:extLst>
      <p:ext uri="{BB962C8B-B14F-4D97-AF65-F5344CB8AC3E}">
        <p14:creationId xmlns:p14="http://schemas.microsoft.com/office/powerpoint/2010/main" val="3136367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灯片编号占位符 9"/>
          <p:cNvSpPr>
            <a:spLocks noGrp="1"/>
          </p:cNvSpPr>
          <p:nvPr>
            <p:ph type="sldNum" sz="quarter" idx="16"/>
          </p:nvPr>
        </p:nvSpPr>
        <p:spPr>
          <a:xfrm>
            <a:off x="422633" y="6523649"/>
            <a:ext cx="657376" cy="275296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+mn-lt"/>
              </a:defRPr>
            </a:lvl1pPr>
          </a:lstStyle>
          <a:p>
            <a:pPr>
              <a:defRPr/>
            </a:pPr>
            <a:fld id="{3FC71534-0AD7-498F-BC22-20E52B6B36CB}" type="slidenum">
              <a:rPr lang="zh-CN" altLang="en-US" smtClean="0">
                <a:latin typeface="OPPOSans M" pitchFamily="18" charset="-122"/>
                <a:ea typeface="OPPOSans M" pitchFamily="18" charset="-122"/>
                <a:cs typeface="OPPOSans M" pitchFamily="18" charset="-122"/>
              </a:rPr>
              <a:t>16</a:t>
            </a:fld>
            <a:endParaRPr lang="en-US" dirty="0">
              <a:latin typeface="OPPOSans M" pitchFamily="18" charset="-122"/>
              <a:ea typeface="OPPOSans M" pitchFamily="18" charset="-122"/>
              <a:cs typeface="OPPOSans M" pitchFamily="18" charset="-122"/>
            </a:endParaRPr>
          </a:p>
        </p:txBody>
      </p:sp>
      <p:sp>
        <p:nvSpPr>
          <p:cNvPr id="77" name="标题 9"/>
          <p:cNvSpPr>
            <a:spLocks noGrp="1"/>
          </p:cNvSpPr>
          <p:nvPr>
            <p:ph type="title" hasCustomPrompt="1"/>
          </p:nvPr>
        </p:nvSpPr>
        <p:spPr>
          <a:xfrm>
            <a:off x="422633" y="423042"/>
            <a:ext cx="10054849" cy="444913"/>
          </a:xfrm>
          <a:prstGeom prst="rect">
            <a:avLst/>
          </a:prstGeom>
        </p:spPr>
        <p:txBody>
          <a:bodyPr/>
          <a:lstStyle>
            <a:lvl1pPr>
              <a:defRPr sz="2400" b="1" i="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kumimoji="1" lang="zh-CN" altLang="en-US" dirty="0">
                <a:solidFill>
                  <a:schemeClr val="tx1">
                    <a:lumMod val="50000"/>
                  </a:schemeClr>
                </a:solidFill>
                <a:latin typeface="OPPOSans M" pitchFamily="18" charset="-122"/>
                <a:ea typeface="OPPOSans M" pitchFamily="18" charset="-122"/>
                <a:cs typeface="OPPOSans M" pitchFamily="18" charset="-122"/>
              </a:rPr>
              <a:t>信息化运维流程介绍</a:t>
            </a:r>
          </a:p>
        </p:txBody>
      </p:sp>
      <p:sp>
        <p:nvSpPr>
          <p:cNvPr id="78" name="文本占位符 19"/>
          <p:cNvSpPr txBox="1"/>
          <p:nvPr/>
        </p:nvSpPr>
        <p:spPr>
          <a:xfrm>
            <a:off x="422633" y="1041050"/>
            <a:ext cx="10907279" cy="44491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FZLanTingHeiS-R-GB" panose="02000000000000000000" pitchFamily="2" charset="-122"/>
                <a:ea typeface="FZLanTingHeiS-R-GB" panose="02000000000000000000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dirty="0">
                <a:solidFill>
                  <a:schemeClr val="tx1">
                    <a:lumMod val="50000"/>
                  </a:schemeClr>
                </a:solidFill>
                <a:latin typeface="OPPOSans M" pitchFamily="18" charset="-122"/>
                <a:ea typeface="OPPOSans M" pitchFamily="18" charset="-122"/>
                <a:cs typeface="OPPOSans M" pitchFamily="18" charset="-122"/>
              </a:rPr>
              <a:t>流程审批节点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0B429E6C-093C-2084-E702-8BD40B41A6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001266"/>
              </p:ext>
            </p:extLst>
          </p:nvPr>
        </p:nvGraphicFramePr>
        <p:xfrm>
          <a:off x="422633" y="1890300"/>
          <a:ext cx="10907280" cy="2204858"/>
        </p:xfrm>
        <a:graphic>
          <a:graphicData uri="http://schemas.openxmlformats.org/drawingml/2006/table">
            <a:tbl>
              <a:tblPr/>
              <a:tblGrid>
                <a:gridCol w="1346283">
                  <a:extLst>
                    <a:ext uri="{9D8B030D-6E8A-4147-A177-3AD203B41FA5}">
                      <a16:colId xmlns:a16="http://schemas.microsoft.com/office/drawing/2014/main" val="1525988310"/>
                    </a:ext>
                  </a:extLst>
                </a:gridCol>
                <a:gridCol w="639789">
                  <a:extLst>
                    <a:ext uri="{9D8B030D-6E8A-4147-A177-3AD203B41FA5}">
                      <a16:colId xmlns:a16="http://schemas.microsoft.com/office/drawing/2014/main" val="811915747"/>
                    </a:ext>
                  </a:extLst>
                </a:gridCol>
                <a:gridCol w="684845">
                  <a:extLst>
                    <a:ext uri="{9D8B030D-6E8A-4147-A177-3AD203B41FA5}">
                      <a16:colId xmlns:a16="http://schemas.microsoft.com/office/drawing/2014/main" val="895377985"/>
                    </a:ext>
                  </a:extLst>
                </a:gridCol>
                <a:gridCol w="865069">
                  <a:extLst>
                    <a:ext uri="{9D8B030D-6E8A-4147-A177-3AD203B41FA5}">
                      <a16:colId xmlns:a16="http://schemas.microsoft.com/office/drawing/2014/main" val="3078097542"/>
                    </a:ext>
                  </a:extLst>
                </a:gridCol>
                <a:gridCol w="1225514">
                  <a:extLst>
                    <a:ext uri="{9D8B030D-6E8A-4147-A177-3AD203B41FA5}">
                      <a16:colId xmlns:a16="http://schemas.microsoft.com/office/drawing/2014/main" val="142380077"/>
                    </a:ext>
                  </a:extLst>
                </a:gridCol>
                <a:gridCol w="675835">
                  <a:extLst>
                    <a:ext uri="{9D8B030D-6E8A-4147-A177-3AD203B41FA5}">
                      <a16:colId xmlns:a16="http://schemas.microsoft.com/office/drawing/2014/main" val="4209941139"/>
                    </a:ext>
                  </a:extLst>
                </a:gridCol>
                <a:gridCol w="666824">
                  <a:extLst>
                    <a:ext uri="{9D8B030D-6E8A-4147-A177-3AD203B41FA5}">
                      <a16:colId xmlns:a16="http://schemas.microsoft.com/office/drawing/2014/main" val="2046676779"/>
                    </a:ext>
                  </a:extLst>
                </a:gridCol>
                <a:gridCol w="693856">
                  <a:extLst>
                    <a:ext uri="{9D8B030D-6E8A-4147-A177-3AD203B41FA5}">
                      <a16:colId xmlns:a16="http://schemas.microsoft.com/office/drawing/2014/main" val="3054105656"/>
                    </a:ext>
                  </a:extLst>
                </a:gridCol>
                <a:gridCol w="522645">
                  <a:extLst>
                    <a:ext uri="{9D8B030D-6E8A-4147-A177-3AD203B41FA5}">
                      <a16:colId xmlns:a16="http://schemas.microsoft.com/office/drawing/2014/main" val="3912323135"/>
                    </a:ext>
                  </a:extLst>
                </a:gridCol>
                <a:gridCol w="603746">
                  <a:extLst>
                    <a:ext uri="{9D8B030D-6E8A-4147-A177-3AD203B41FA5}">
                      <a16:colId xmlns:a16="http://schemas.microsoft.com/office/drawing/2014/main" val="3025899971"/>
                    </a:ext>
                  </a:extLst>
                </a:gridCol>
                <a:gridCol w="594735">
                  <a:extLst>
                    <a:ext uri="{9D8B030D-6E8A-4147-A177-3AD203B41FA5}">
                      <a16:colId xmlns:a16="http://schemas.microsoft.com/office/drawing/2014/main" val="929248445"/>
                    </a:ext>
                  </a:extLst>
                </a:gridCol>
                <a:gridCol w="486601">
                  <a:extLst>
                    <a:ext uri="{9D8B030D-6E8A-4147-A177-3AD203B41FA5}">
                      <a16:colId xmlns:a16="http://schemas.microsoft.com/office/drawing/2014/main" val="1770836358"/>
                    </a:ext>
                  </a:extLst>
                </a:gridCol>
                <a:gridCol w="432534">
                  <a:extLst>
                    <a:ext uri="{9D8B030D-6E8A-4147-A177-3AD203B41FA5}">
                      <a16:colId xmlns:a16="http://schemas.microsoft.com/office/drawing/2014/main" val="1041283630"/>
                    </a:ext>
                  </a:extLst>
                </a:gridCol>
                <a:gridCol w="734502">
                  <a:extLst>
                    <a:ext uri="{9D8B030D-6E8A-4147-A177-3AD203B41FA5}">
                      <a16:colId xmlns:a16="http://schemas.microsoft.com/office/drawing/2014/main" val="2703079393"/>
                    </a:ext>
                  </a:extLst>
                </a:gridCol>
                <a:gridCol w="734502">
                  <a:extLst>
                    <a:ext uri="{9D8B030D-6E8A-4147-A177-3AD203B41FA5}">
                      <a16:colId xmlns:a16="http://schemas.microsoft.com/office/drawing/2014/main" val="397213792"/>
                    </a:ext>
                  </a:extLst>
                </a:gridCol>
              </a:tblGrid>
              <a:tr h="87415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问题分类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altLang="zh-CN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1</a:t>
                      </a:r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申请人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altLang="zh-CN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2</a:t>
                      </a:r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关键用户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altLang="zh-CN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3</a:t>
                      </a:r>
                      <a:r>
                        <a:rPr kumimoji="1" lang="zh-CN" altLang="en-US" sz="1000" b="0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内部顾问</a:t>
                      </a:r>
                      <a:r>
                        <a:rPr kumimoji="1" lang="en-US" altLang="zh-CN" sz="1000" b="0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/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信息化负责人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altLang="zh-CN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4</a:t>
                      </a:r>
                      <a:r>
                        <a:rPr kumimoji="1" lang="zh-CN" altLang="en-US" sz="1000" b="0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部门负责人</a:t>
                      </a:r>
                      <a:r>
                        <a:rPr kumimoji="1" lang="en-US" altLang="zh-CN" sz="1000" b="0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/</a:t>
                      </a:r>
                      <a:r>
                        <a:rPr kumimoji="1" lang="zh-CN" altLang="en-US" sz="1000" b="0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主责部门负责人</a:t>
                      </a:r>
                      <a:endParaRPr kumimoji="1" lang="zh-CN" altLang="en-US" sz="10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OPPOSans M" pitchFamily="18" charset="-122"/>
                        <a:cs typeface="+mn-cs"/>
                      </a:endParaRP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altLang="zh-CN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5</a:t>
                      </a:r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分管高管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altLang="zh-CN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6</a:t>
                      </a:r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内部顾问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altLang="zh-CN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7</a:t>
                      </a:r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外部顾问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altLang="zh-CN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8</a:t>
                      </a:r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科技顾问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altLang="zh-CN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9</a:t>
                      </a:r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科技信息化经理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altLang="zh-CN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10</a:t>
                      </a:r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科技顾问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altLang="zh-CN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11</a:t>
                      </a:r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申请人测试验证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altLang="zh-CN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12</a:t>
                      </a:r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顾问传输请求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altLang="zh-CN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13</a:t>
                      </a:r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申请人</a:t>
                      </a:r>
                      <a:endParaRPr kumimoji="1" lang="en-US" altLang="zh-CN" sz="10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OPPOSans M" pitchFamily="18" charset="-122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打分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altLang="zh-CN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14</a:t>
                      </a:r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归档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2268958"/>
                  </a:ext>
                </a:extLst>
              </a:tr>
              <a:tr h="65756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OA-</a:t>
                      </a:r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新建流程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到部门负责人</a:t>
                      </a:r>
                      <a:b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</a:br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不到主责部门负责人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√　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kumimoji="1" lang="zh-CN" altLang="en-US" sz="10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OPPOSans M" pitchFamily="18" charset="-122"/>
                        <a:cs typeface="+mn-cs"/>
                      </a:endParaRP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　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　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　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6837851"/>
                  </a:ext>
                </a:extLst>
              </a:tr>
              <a:tr h="22438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sz="10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OA-</a:t>
                      </a:r>
                      <a:r>
                        <a:rPr kumimoji="1" lang="zh-CN" altLang="en-US" sz="10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变更流程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√　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kumimoji="1" lang="zh-CN" altLang="en-US" sz="10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OPPOSans M" pitchFamily="18" charset="-122"/>
                        <a:cs typeface="+mn-cs"/>
                      </a:endParaRP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　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　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　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3874178"/>
                  </a:ext>
                </a:extLst>
              </a:tr>
              <a:tr h="22438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sz="1000" b="0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OA-</a:t>
                      </a:r>
                      <a:r>
                        <a:rPr kumimoji="1" lang="zh-CN" altLang="en-US" sz="1000" b="0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干预流程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1000" b="0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kumimoji="1" lang="zh-CN" altLang="en-US" sz="1000" b="0" kern="12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OPPOSans M" pitchFamily="18" charset="-122"/>
                        <a:cs typeface="+mn-cs"/>
                      </a:endParaRP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　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　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　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kumimoji="1" lang="zh-CN" altLang="en-US" sz="1000" b="0" kern="12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OPPOSans M" pitchFamily="18" charset="-122"/>
                        <a:cs typeface="+mn-cs"/>
                      </a:endParaRP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kumimoji="1" lang="zh-CN" altLang="en-US" sz="1000" b="0" kern="12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OPPOSans M" pitchFamily="18" charset="-122"/>
                        <a:cs typeface="+mn-cs"/>
                      </a:endParaRP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3675471"/>
                  </a:ext>
                </a:extLst>
              </a:tr>
              <a:tr h="22438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sz="1000" b="0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OA-</a:t>
                      </a:r>
                      <a:r>
                        <a:rPr kumimoji="1" lang="zh-CN" altLang="en-US" sz="1000" b="0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删除流程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1000" b="0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kumimoji="1" lang="zh-CN" altLang="en-US" sz="1000" b="0" kern="12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OPPOSans M" pitchFamily="18" charset="-122"/>
                        <a:cs typeface="+mn-cs"/>
                      </a:endParaRP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　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　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　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kumimoji="1" lang="zh-CN" altLang="en-US" sz="1000" b="0" kern="12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OPPOSans M" pitchFamily="18" charset="-122"/>
                        <a:cs typeface="+mn-cs"/>
                      </a:endParaRP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kumimoji="1" lang="zh-CN" altLang="en-US" sz="1000" b="0" kern="12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OPPOSans M" pitchFamily="18" charset="-122"/>
                        <a:cs typeface="+mn-cs"/>
                      </a:endParaRP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7354777"/>
                  </a:ext>
                </a:extLst>
              </a:tr>
            </a:tbl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id="{D5B14344-6AA2-5D3F-A299-9D501D86DBB1}"/>
              </a:ext>
            </a:extLst>
          </p:cNvPr>
          <p:cNvSpPr txBox="1"/>
          <p:nvPr/>
        </p:nvSpPr>
        <p:spPr>
          <a:xfrm>
            <a:off x="422633" y="1418365"/>
            <a:ext cx="10983479" cy="406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5000"/>
              </a:lnSpc>
            </a:pPr>
            <a:r>
              <a:rPr kumimoji="1" lang="zh-CN" altLang="en-US" dirty="0">
                <a:latin typeface="OPPOSans M" pitchFamily="18" charset="-122"/>
                <a:ea typeface="OPPOSans M" pitchFamily="18" charset="-122"/>
                <a:cs typeface="OPPOSans M" pitchFamily="18" charset="-122"/>
              </a:rPr>
              <a:t>按照问题分类说明审批流，带√表示经过该节点，未带√表示不经过，流程按照顺序从</a:t>
            </a:r>
            <a:r>
              <a:rPr kumimoji="1" lang="en-US" altLang="zh-CN" dirty="0">
                <a:latin typeface="OPPOSans M" pitchFamily="18" charset="-122"/>
                <a:ea typeface="OPPOSans M" pitchFamily="18" charset="-122"/>
                <a:cs typeface="OPPOSans M" pitchFamily="18" charset="-122"/>
              </a:rPr>
              <a:t>1-14</a:t>
            </a:r>
            <a:r>
              <a:rPr kumimoji="1" lang="zh-CN" altLang="en-US" dirty="0">
                <a:latin typeface="OPPOSans M" pitchFamily="18" charset="-122"/>
                <a:ea typeface="OPPOSans M" pitchFamily="18" charset="-122"/>
                <a:cs typeface="OPPOSans M" pitchFamily="18" charset="-122"/>
              </a:rPr>
              <a:t>流转。</a:t>
            </a:r>
          </a:p>
        </p:txBody>
      </p:sp>
    </p:spTree>
    <p:extLst>
      <p:ext uri="{BB962C8B-B14F-4D97-AF65-F5344CB8AC3E}">
        <p14:creationId xmlns:p14="http://schemas.microsoft.com/office/powerpoint/2010/main" val="2484030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灯片编号占位符 9"/>
          <p:cNvSpPr>
            <a:spLocks noGrp="1"/>
          </p:cNvSpPr>
          <p:nvPr>
            <p:ph type="sldNum" sz="quarter" idx="16"/>
          </p:nvPr>
        </p:nvSpPr>
        <p:spPr>
          <a:xfrm>
            <a:off x="422633" y="6523649"/>
            <a:ext cx="657376" cy="275296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+mn-lt"/>
              </a:defRPr>
            </a:lvl1pPr>
          </a:lstStyle>
          <a:p>
            <a:pPr>
              <a:defRPr/>
            </a:pPr>
            <a:fld id="{3FC71534-0AD7-498F-BC22-20E52B6B36CB}" type="slidenum">
              <a:rPr lang="zh-CN" altLang="en-US" smtClean="0">
                <a:latin typeface="OPPOSans M" pitchFamily="18" charset="-122"/>
                <a:ea typeface="OPPOSans M" pitchFamily="18" charset="-122"/>
                <a:cs typeface="OPPOSans M" pitchFamily="18" charset="-122"/>
              </a:rPr>
              <a:t>17</a:t>
            </a:fld>
            <a:endParaRPr lang="en-US" dirty="0">
              <a:latin typeface="OPPOSans M" pitchFamily="18" charset="-122"/>
              <a:ea typeface="OPPOSans M" pitchFamily="18" charset="-122"/>
              <a:cs typeface="OPPOSans M" pitchFamily="18" charset="-122"/>
            </a:endParaRPr>
          </a:p>
        </p:txBody>
      </p:sp>
      <p:sp>
        <p:nvSpPr>
          <p:cNvPr id="77" name="标题 9"/>
          <p:cNvSpPr>
            <a:spLocks noGrp="1"/>
          </p:cNvSpPr>
          <p:nvPr>
            <p:ph type="title" hasCustomPrompt="1"/>
          </p:nvPr>
        </p:nvSpPr>
        <p:spPr>
          <a:xfrm>
            <a:off x="422633" y="423042"/>
            <a:ext cx="10054849" cy="444913"/>
          </a:xfrm>
          <a:prstGeom prst="rect">
            <a:avLst/>
          </a:prstGeom>
        </p:spPr>
        <p:txBody>
          <a:bodyPr/>
          <a:lstStyle>
            <a:lvl1pPr>
              <a:defRPr sz="2400" b="1" i="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kumimoji="1" lang="zh-CN" altLang="en-US" dirty="0">
                <a:solidFill>
                  <a:schemeClr val="tx1">
                    <a:lumMod val="50000"/>
                  </a:schemeClr>
                </a:solidFill>
                <a:latin typeface="OPPOSans M" pitchFamily="18" charset="-122"/>
                <a:ea typeface="OPPOSans M" pitchFamily="18" charset="-122"/>
                <a:cs typeface="OPPOSans M" pitchFamily="18" charset="-122"/>
              </a:rPr>
              <a:t>信息化运维流程遗留问题</a:t>
            </a:r>
          </a:p>
        </p:txBody>
      </p:sp>
      <p:sp>
        <p:nvSpPr>
          <p:cNvPr id="78" name="文本占位符 19"/>
          <p:cNvSpPr txBox="1"/>
          <p:nvPr/>
        </p:nvSpPr>
        <p:spPr>
          <a:xfrm>
            <a:off x="422633" y="1041050"/>
            <a:ext cx="10907279" cy="25657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FZLanTingHeiS-R-GB" panose="02000000000000000000" pitchFamily="2" charset="-122"/>
                <a:ea typeface="FZLanTingHeiS-R-GB" panose="02000000000000000000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zh-CN" sz="1800" b="0" kern="100" dirty="0">
                <a:effectLst/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zh-CN" sz="1800" b="0" kern="100" dirty="0">
                <a:effectLst/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1800" b="0" kern="100" dirty="0">
                <a:effectLst/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SAP</a:t>
            </a:r>
            <a:r>
              <a:rPr lang="zh-CN" altLang="zh-CN" sz="1800" b="0" kern="100" dirty="0">
                <a:effectLst/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系统解锁、</a:t>
            </a:r>
            <a:r>
              <a:rPr lang="zh-CN" altLang="zh-CN" sz="1800" b="0" u="sng" kern="100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重置密码</a:t>
            </a:r>
            <a:r>
              <a:rPr lang="zh-CN" altLang="zh-CN" sz="1800" b="0" u="sng" kern="100" dirty="0">
                <a:effectLst/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zh-CN" altLang="zh-CN" sz="1800" b="0" kern="100" dirty="0">
                <a:effectLst/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使用接口实现</a:t>
            </a:r>
            <a:endParaRPr lang="zh-CN" altLang="zh-CN" sz="1800" b="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1800" b="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zh-CN" sz="1800" b="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、在表单中体现是包干还是工时核算，如果是包干，在超过</a:t>
            </a:r>
            <a:r>
              <a:rPr lang="en-US" altLang="zh-CN" sz="1800" b="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16H</a:t>
            </a:r>
            <a:r>
              <a:rPr lang="zh-CN" altLang="zh-CN" sz="1800" b="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后，流程流转到商务进行合同签订</a:t>
            </a:r>
          </a:p>
          <a:p>
            <a:pPr algn="just"/>
            <a:r>
              <a:rPr lang="en-US" altLang="zh-CN" sz="1800" b="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zh-CN" sz="1800" b="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、预估工时与实际工时不一致时，流程是否再次流转至信息化负责人</a:t>
            </a:r>
          </a:p>
          <a:p>
            <a:pPr algn="just"/>
            <a:r>
              <a:rPr lang="en-US" altLang="zh-CN" sz="1800" b="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lang="zh-CN" altLang="zh-CN" sz="1800" b="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、紧急问题未到顾问，用户联系顾问，怎么处理</a:t>
            </a:r>
          </a:p>
          <a:p>
            <a:pPr algn="just"/>
            <a:r>
              <a:rPr lang="en-US" altLang="zh-CN" sz="1800" b="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</a:t>
            </a:r>
            <a:r>
              <a:rPr lang="zh-CN" altLang="zh-CN" sz="1800" b="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、行项目里面加入</a:t>
            </a:r>
            <a:r>
              <a:rPr lang="en-US" altLang="zh-CN" sz="1800" b="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zh-CN" sz="1800" b="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个字段：</a:t>
            </a:r>
            <a:r>
              <a:rPr lang="zh-CN" altLang="zh-CN" sz="1800" b="0" u="sng" kern="100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实际开始时间、实际结束时间、实际工时</a:t>
            </a:r>
            <a:endParaRPr lang="zh-CN" altLang="zh-CN" sz="1800" b="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1800" b="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6</a:t>
            </a:r>
            <a:r>
              <a:rPr lang="zh-CN" altLang="zh-CN" sz="1800" b="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、线下的流程数据导入</a:t>
            </a:r>
            <a:r>
              <a:rPr lang="en-US" altLang="zh-CN" sz="1800" b="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OA</a:t>
            </a:r>
            <a:r>
              <a:rPr lang="zh-CN" altLang="zh-CN" sz="1800" b="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系统？？（补录及其他公司线上确认流程）</a:t>
            </a:r>
            <a:endParaRPr kumimoji="1" lang="zh-CN" altLang="en-US" dirty="0">
              <a:solidFill>
                <a:schemeClr val="tx1">
                  <a:lumMod val="50000"/>
                </a:schemeClr>
              </a:solidFill>
              <a:latin typeface="OPPOSans M" pitchFamily="18" charset="-122"/>
              <a:ea typeface="OPPOSans M" pitchFamily="18" charset="-122"/>
              <a:cs typeface="OPPOSans M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690699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29" y="535130"/>
            <a:ext cx="7418414" cy="578774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10670526" y="6064494"/>
            <a:ext cx="1038747" cy="2590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algn="r" defTabSz="457200" hangingPunct="1">
              <a:lnSpc>
                <a:spcPct val="150000"/>
              </a:lnSpc>
            </a:pPr>
            <a:r>
              <a:rPr lang="zh-CN" altLang="en-US" sz="900" kern="1200" dirty="0">
                <a:solidFill>
                  <a:schemeClr val="tx1">
                    <a:lumMod val="50000"/>
                  </a:schemeClr>
                </a:solidFill>
                <a:latin typeface="OPPOSans M" pitchFamily="18" charset="-122"/>
                <a:ea typeface="OPPOSans M" pitchFamily="18" charset="-122"/>
                <a:cs typeface="OPPOSans M" pitchFamily="18" charset="-122"/>
              </a:rPr>
              <a:t>内部资料  严禁外传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4924044" y="3917339"/>
            <a:ext cx="30550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400" b="1" dirty="0">
                <a:solidFill>
                  <a:schemeClr val="bg1">
                    <a:lumMod val="95000"/>
                  </a:schemeClr>
                </a:solidFill>
                <a:latin typeface="OPPOSans B" pitchFamily="18" charset="-122"/>
                <a:ea typeface="OPPOSans B" pitchFamily="18" charset="-122"/>
                <a:cs typeface="OPPOSans B" pitchFamily="18" charset="-122"/>
              </a:rPr>
              <a:t>Thanks</a:t>
            </a:r>
            <a:endParaRPr kumimoji="1" lang="zh-CN" altLang="en-US" sz="4400" b="1" dirty="0">
              <a:solidFill>
                <a:schemeClr val="bg1">
                  <a:lumMod val="95000"/>
                </a:schemeClr>
              </a:solidFill>
              <a:latin typeface="OPPOSans B" pitchFamily="18" charset="-122"/>
              <a:ea typeface="OPPOSans B" pitchFamily="18" charset="-122"/>
              <a:cs typeface="OPPOSans B" pitchFamily="18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" y="6714000"/>
            <a:ext cx="12192000" cy="144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/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9758" y="264297"/>
            <a:ext cx="589204" cy="832367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50B55EDE-9B27-5558-CF84-6CD6EC69C0BD}"/>
              </a:ext>
            </a:extLst>
          </p:cNvPr>
          <p:cNvSpPr txBox="1"/>
          <p:nvPr/>
        </p:nvSpPr>
        <p:spPr>
          <a:xfrm>
            <a:off x="7262368" y="2543389"/>
            <a:ext cx="4416594" cy="636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3000" dirty="0">
                <a:solidFill>
                  <a:schemeClr val="tx1">
                    <a:lumMod val="75000"/>
                  </a:schemeClr>
                </a:solidFill>
                <a:latin typeface="OPPOSans M" pitchFamily="18" charset="-122"/>
                <a:ea typeface="OPPOSans M" pitchFamily="18" charset="-122"/>
                <a:cs typeface="OPPOSans M" pitchFamily="18" charset="-122"/>
              </a:rPr>
              <a:t>诚信、尊重、创新、高效</a:t>
            </a:r>
            <a:endParaRPr kumimoji="1" lang="zh-CN" altLang="en-US" sz="3000" dirty="0">
              <a:solidFill>
                <a:schemeClr val="tx1">
                  <a:lumMod val="75000"/>
                </a:schemeClr>
              </a:solidFill>
              <a:latin typeface="OPPOSans M" pitchFamily="18" charset="-122"/>
              <a:ea typeface="OPPOSans M" pitchFamily="18" charset="-122"/>
              <a:cs typeface="OPPOSans M" pitchFamily="18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"/>
          <p:cNvSpPr>
            <a:spLocks noGrp="1" noChangeArrowheads="1"/>
          </p:cNvSpPr>
          <p:nvPr/>
        </p:nvSpPr>
        <p:spPr bwMode="auto">
          <a:xfrm>
            <a:off x="110067" y="389981"/>
            <a:ext cx="1809751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zh-CN" altLang="en-US" sz="3400" b="1" dirty="0">
                <a:solidFill>
                  <a:srgbClr val="D6000F"/>
                </a:solidFill>
                <a:latin typeface="+mj-ea"/>
                <a:ea typeface="+mj-ea"/>
                <a:cs typeface="+mn-ea"/>
                <a:sym typeface="+mn-lt"/>
              </a:rPr>
              <a:t>目 录</a:t>
            </a:r>
          </a:p>
        </p:txBody>
      </p:sp>
      <p:sp>
        <p:nvSpPr>
          <p:cNvPr id="19" name="矩形 18"/>
          <p:cNvSpPr/>
          <p:nvPr/>
        </p:nvSpPr>
        <p:spPr>
          <a:xfrm>
            <a:off x="6035423" y="2783347"/>
            <a:ext cx="5342158" cy="513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450"/>
              </a:spcAft>
            </a:pPr>
            <a:r>
              <a:rPr lang="zh-CN" altLang="en-US" sz="2000" dirty="0">
                <a:latin typeface="OPPOSans M" pitchFamily="18" charset="-122"/>
                <a:ea typeface="OPPOSans M" pitchFamily="18" charset="-122"/>
                <a:cs typeface="OPPOSans M" pitchFamily="18" charset="-122"/>
                <a:sym typeface="+mn-lt"/>
              </a:rPr>
              <a:t>一、信息系统账号管理流程介绍</a:t>
            </a:r>
            <a:endParaRPr lang="en-US" altLang="zh-CN" sz="2000" dirty="0">
              <a:latin typeface="OPPOSans M" pitchFamily="18" charset="-122"/>
              <a:ea typeface="OPPOSans M" pitchFamily="18" charset="-122"/>
              <a:cs typeface="OPPOSans M" pitchFamily="18" charset="-122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035423" y="4088565"/>
            <a:ext cx="5459068" cy="499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450"/>
              </a:spcAft>
            </a:pPr>
            <a:r>
              <a:rPr lang="zh-CN" altLang="en-US" sz="2000" dirty="0">
                <a:latin typeface="OPPOSans M" pitchFamily="18" charset="-122"/>
                <a:ea typeface="OPPOSans M" pitchFamily="18" charset="-122"/>
                <a:cs typeface="OPPOSans M" pitchFamily="18" charset="-122"/>
                <a:sym typeface="+mn-lt"/>
              </a:rPr>
              <a:t>二、</a:t>
            </a:r>
            <a:r>
              <a:rPr kumimoji="1" lang="zh-CN" altLang="en-US" sz="2000" b="0" dirty="0">
                <a:solidFill>
                  <a:schemeClr val="tx1">
                    <a:lumMod val="50000"/>
                  </a:schemeClr>
                </a:solidFill>
                <a:latin typeface="OPPOSans M" pitchFamily="18" charset="-122"/>
                <a:ea typeface="OPPOSans M" pitchFamily="18" charset="-122"/>
                <a:cs typeface="OPPOSans M" pitchFamily="18" charset="-122"/>
              </a:rPr>
              <a:t>信息系统业务运维管理流程介绍</a:t>
            </a:r>
            <a:endParaRPr kumimoji="1" lang="en-US" altLang="zh-CN" sz="2000" b="0" dirty="0">
              <a:solidFill>
                <a:schemeClr val="tx1">
                  <a:lumMod val="50000"/>
                </a:schemeClr>
              </a:solidFill>
              <a:latin typeface="OPPOSans M" pitchFamily="18" charset="-122"/>
              <a:ea typeface="OPPOSans M" pitchFamily="18" charset="-122"/>
              <a:cs typeface="OPPOSans M" pitchFamily="18" charset="-122"/>
            </a:endParaRPr>
          </a:p>
        </p:txBody>
      </p:sp>
      <p:sp>
        <p:nvSpPr>
          <p:cNvPr id="28" name="灯片编号占位符 9"/>
          <p:cNvSpPr txBox="1"/>
          <p:nvPr/>
        </p:nvSpPr>
        <p:spPr>
          <a:xfrm>
            <a:off x="422633" y="6523649"/>
            <a:ext cx="657376" cy="275296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FC71534-0AD7-498F-BC22-20E52B6B36CB}" type="slidenum">
              <a:rPr lang="zh-CN" altLang="en-US" smtClean="0"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" name="直线连接符 78"/>
          <p:cNvCxnSpPr/>
          <p:nvPr/>
        </p:nvCxnSpPr>
        <p:spPr>
          <a:xfrm>
            <a:off x="749066" y="7579210"/>
            <a:ext cx="10109833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灯片编号占位符 9"/>
          <p:cNvSpPr>
            <a:spLocks noGrp="1"/>
          </p:cNvSpPr>
          <p:nvPr>
            <p:ph type="sldNum" sz="quarter" idx="16"/>
          </p:nvPr>
        </p:nvSpPr>
        <p:spPr>
          <a:xfrm>
            <a:off x="422633" y="6523649"/>
            <a:ext cx="657376" cy="275296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+mn-lt"/>
              </a:defRPr>
            </a:lvl1pPr>
          </a:lstStyle>
          <a:p>
            <a:pPr>
              <a:defRPr/>
            </a:pPr>
            <a:fld id="{3FC71534-0AD7-498F-BC22-20E52B6B36CB}" type="slidenum">
              <a:rPr lang="zh-CN" altLang="en-US" smtClean="0"/>
              <a:t>3</a:t>
            </a:fld>
            <a:endParaRPr lang="en-US" dirty="0"/>
          </a:p>
        </p:txBody>
      </p:sp>
      <p:sp>
        <p:nvSpPr>
          <p:cNvPr id="17" name="标题 9"/>
          <p:cNvSpPr>
            <a:spLocks noGrp="1"/>
          </p:cNvSpPr>
          <p:nvPr>
            <p:ph type="title" hasCustomPrompt="1"/>
          </p:nvPr>
        </p:nvSpPr>
        <p:spPr>
          <a:xfrm>
            <a:off x="422633" y="423042"/>
            <a:ext cx="10054849" cy="444913"/>
          </a:xfrm>
          <a:prstGeom prst="rect">
            <a:avLst/>
          </a:prstGeom>
        </p:spPr>
        <p:txBody>
          <a:bodyPr/>
          <a:lstStyle>
            <a:lvl1pPr>
              <a:defRPr sz="2400" b="1" i="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kumimoji="1" lang="zh-CN" altLang="en-US" dirty="0">
                <a:solidFill>
                  <a:schemeClr val="tx1">
                    <a:lumMod val="50000"/>
                  </a:schemeClr>
                </a:solidFill>
                <a:latin typeface="OPPOSans M" pitchFamily="18" charset="-122"/>
                <a:ea typeface="OPPOSans M" pitchFamily="18" charset="-122"/>
                <a:cs typeface="OPPOSans M" pitchFamily="18" charset="-122"/>
              </a:rPr>
              <a:t>信息化运维流程介绍</a:t>
            </a:r>
          </a:p>
        </p:txBody>
      </p:sp>
      <p:sp>
        <p:nvSpPr>
          <p:cNvPr id="19" name="文本占位符 19"/>
          <p:cNvSpPr txBox="1"/>
          <p:nvPr/>
        </p:nvSpPr>
        <p:spPr>
          <a:xfrm>
            <a:off x="591599" y="951354"/>
            <a:ext cx="11275281" cy="55852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FZLanTingHeiS-R-GB" panose="02000000000000000000" pitchFamily="2" charset="-122"/>
                <a:ea typeface="FZLanTingHeiS-R-GB" panose="02000000000000000000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b="0" dirty="0">
                <a:solidFill>
                  <a:schemeClr val="tx1">
                    <a:lumMod val="50000"/>
                  </a:schemeClr>
                </a:solidFill>
                <a:latin typeface="OPPOSans M" pitchFamily="18" charset="-122"/>
                <a:ea typeface="OPPOSans M" pitchFamily="18" charset="-122"/>
                <a:cs typeface="OPPOSans M" pitchFamily="18" charset="-122"/>
              </a:rPr>
              <a:t>根据管理需要，将现有的信息化运维流程中的账号类问题独立成</a:t>
            </a:r>
            <a:r>
              <a:rPr kumimoji="1" lang="zh-CN" altLang="en-US" b="0" u="sng" dirty="0">
                <a:solidFill>
                  <a:srgbClr val="C00000"/>
                </a:solidFill>
                <a:latin typeface="OPPOSans M" pitchFamily="18" charset="-122"/>
                <a:ea typeface="OPPOSans M" pitchFamily="18" charset="-122"/>
                <a:cs typeface="OPPOSans M" pitchFamily="18" charset="-122"/>
              </a:rPr>
              <a:t>信息系统账号管理流程</a:t>
            </a:r>
            <a:r>
              <a:rPr kumimoji="1" lang="zh-CN" altLang="en-US" b="0" dirty="0">
                <a:solidFill>
                  <a:schemeClr val="tx1">
                    <a:lumMod val="50000"/>
                  </a:schemeClr>
                </a:solidFill>
                <a:latin typeface="OPPOSans M" pitchFamily="18" charset="-122"/>
                <a:ea typeface="OPPOSans M" pitchFamily="18" charset="-122"/>
                <a:cs typeface="OPPOSans M" pitchFamily="18" charset="-122"/>
              </a:rPr>
              <a:t>，未来存在信息系统账号管理流程、信息系统业务运维管理流程</a:t>
            </a:r>
          </a:p>
        </p:txBody>
      </p:sp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2EF42154-A82F-DD1B-57D9-A58863C49B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477532"/>
              </p:ext>
            </p:extLst>
          </p:nvPr>
        </p:nvGraphicFramePr>
        <p:xfrm>
          <a:off x="1080009" y="1646950"/>
          <a:ext cx="9171245" cy="4016339"/>
        </p:xfrm>
        <a:graphic>
          <a:graphicData uri="http://schemas.openxmlformats.org/drawingml/2006/table">
            <a:tbl>
              <a:tblPr/>
              <a:tblGrid>
                <a:gridCol w="1860150">
                  <a:extLst>
                    <a:ext uri="{9D8B030D-6E8A-4147-A177-3AD203B41FA5}">
                      <a16:colId xmlns:a16="http://schemas.microsoft.com/office/drawing/2014/main" val="1025382700"/>
                    </a:ext>
                  </a:extLst>
                </a:gridCol>
                <a:gridCol w="1295041">
                  <a:extLst>
                    <a:ext uri="{9D8B030D-6E8A-4147-A177-3AD203B41FA5}">
                      <a16:colId xmlns:a16="http://schemas.microsoft.com/office/drawing/2014/main" val="1217047075"/>
                    </a:ext>
                  </a:extLst>
                </a:gridCol>
                <a:gridCol w="2472351">
                  <a:extLst>
                    <a:ext uri="{9D8B030D-6E8A-4147-A177-3AD203B41FA5}">
                      <a16:colId xmlns:a16="http://schemas.microsoft.com/office/drawing/2014/main" val="3712824460"/>
                    </a:ext>
                  </a:extLst>
                </a:gridCol>
                <a:gridCol w="1436318">
                  <a:extLst>
                    <a:ext uri="{9D8B030D-6E8A-4147-A177-3AD203B41FA5}">
                      <a16:colId xmlns:a16="http://schemas.microsoft.com/office/drawing/2014/main" val="2081887254"/>
                    </a:ext>
                  </a:extLst>
                </a:gridCol>
                <a:gridCol w="2107385">
                  <a:extLst>
                    <a:ext uri="{9D8B030D-6E8A-4147-A177-3AD203B41FA5}">
                      <a16:colId xmlns:a16="http://schemas.microsoft.com/office/drawing/2014/main" val="13716254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流程名称</a:t>
                      </a:r>
                    </a:p>
                  </a:txBody>
                  <a:tcPr marL="7064" marR="7064" marT="7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提交人</a:t>
                      </a:r>
                    </a:p>
                  </a:txBody>
                  <a:tcPr marL="7064" marR="7064" marT="7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问题分类</a:t>
                      </a:r>
                    </a:p>
                  </a:txBody>
                  <a:tcPr marL="7064" marR="7064" marT="7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信息系统</a:t>
                      </a:r>
                    </a:p>
                  </a:txBody>
                  <a:tcPr marL="7064" marR="7064" marT="7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场景</a:t>
                      </a:r>
                    </a:p>
                  </a:txBody>
                  <a:tcPr marL="7064" marR="7064" marT="7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1492478"/>
                  </a:ext>
                </a:extLst>
              </a:tr>
              <a:tr h="162469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信息系统账号管理流程</a:t>
                      </a:r>
                    </a:p>
                  </a:txBody>
                  <a:tcPr marL="7064" marR="7064" marT="7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用户</a:t>
                      </a:r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/</a:t>
                      </a:r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信息中心</a:t>
                      </a:r>
                    </a:p>
                  </a:txBody>
                  <a:tcPr marL="7064" marR="7064" marT="7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系统账号类</a:t>
                      </a: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新增账号</a:t>
                      </a:r>
                    </a:p>
                  </a:txBody>
                  <a:tcPr marL="7064" marR="7064" marT="7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已上线系统</a:t>
                      </a:r>
                    </a:p>
                  </a:txBody>
                  <a:tcPr marL="7064" marR="7064" marT="7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新入职</a:t>
                      </a:r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/</a:t>
                      </a:r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调岗</a:t>
                      </a:r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/</a:t>
                      </a:r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身兼数职等</a:t>
                      </a:r>
                    </a:p>
                  </a:txBody>
                  <a:tcPr marL="7064" marR="7064" marT="7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7018926"/>
                  </a:ext>
                </a:extLst>
              </a:tr>
              <a:tr h="16246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用户</a:t>
                      </a:r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/</a:t>
                      </a:r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信息中心</a:t>
                      </a:r>
                    </a:p>
                  </a:txBody>
                  <a:tcPr marL="7064" marR="7064" marT="7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系统账号类</a:t>
                      </a: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权限分配</a:t>
                      </a:r>
                    </a:p>
                  </a:txBody>
                  <a:tcPr marL="7064" marR="7064" marT="7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已有账号增加权限</a:t>
                      </a:r>
                    </a:p>
                  </a:txBody>
                  <a:tcPr marL="7064" marR="7064" marT="7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9029420"/>
                  </a:ext>
                </a:extLst>
              </a:tr>
              <a:tr h="16246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用户</a:t>
                      </a: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/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信息中心</a:t>
                      </a:r>
                    </a:p>
                  </a:txBody>
                  <a:tcPr marL="7064" marR="7064" marT="7064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系统账号类</a:t>
                      </a: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解锁</a:t>
                      </a:r>
                    </a:p>
                  </a:txBody>
                  <a:tcPr marL="7064" marR="7064" marT="7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对账号进行解锁</a:t>
                      </a:r>
                    </a:p>
                  </a:txBody>
                  <a:tcPr marL="7064" marR="7064" marT="7064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3813686"/>
                  </a:ext>
                </a:extLst>
              </a:tr>
              <a:tr h="16246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用户</a:t>
                      </a: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/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信息中心</a:t>
                      </a:r>
                    </a:p>
                  </a:txBody>
                  <a:tcPr marL="7064" marR="7064" marT="7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系统账号类</a:t>
                      </a: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重置密码</a:t>
                      </a:r>
                    </a:p>
                  </a:txBody>
                  <a:tcPr marL="7064" marR="7064" marT="7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用户忘记密码，重置</a:t>
                      </a:r>
                    </a:p>
                  </a:txBody>
                  <a:tcPr marL="7064" marR="7064" marT="7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3301518"/>
                  </a:ext>
                </a:extLst>
              </a:tr>
              <a:tr h="16246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用户</a:t>
                      </a: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/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信息中心</a:t>
                      </a:r>
                    </a:p>
                  </a:txBody>
                  <a:tcPr marL="7064" marR="7064" marT="7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系统账号类</a:t>
                      </a: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删除账号</a:t>
                      </a:r>
                    </a:p>
                  </a:txBody>
                  <a:tcPr marL="7064" marR="7064" marT="7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不再使用系统时</a:t>
                      </a:r>
                    </a:p>
                  </a:txBody>
                  <a:tcPr marL="7064" marR="7064" marT="7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1115405"/>
                  </a:ext>
                </a:extLst>
              </a:tr>
              <a:tr h="16246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信息中心</a:t>
                      </a:r>
                    </a:p>
                  </a:txBody>
                  <a:tcPr marL="7064" marR="7064" marT="7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系统账号类</a:t>
                      </a: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账号清理</a:t>
                      </a:r>
                    </a:p>
                  </a:txBody>
                  <a:tcPr marL="7064" marR="7064" marT="7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定期清理不使用账号</a:t>
                      </a:r>
                    </a:p>
                  </a:txBody>
                  <a:tcPr marL="7064" marR="7064" marT="7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9110836"/>
                  </a:ext>
                </a:extLst>
              </a:tr>
              <a:tr h="169533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信息系统业务运维管理流程</a:t>
                      </a:r>
                    </a:p>
                  </a:txBody>
                  <a:tcPr marL="7064" marR="7064" marT="7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用户</a:t>
                      </a:r>
                    </a:p>
                  </a:txBody>
                  <a:tcPr marL="7064" marR="7064" marT="7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操作问题</a:t>
                      </a:r>
                    </a:p>
                  </a:txBody>
                  <a:tcPr marL="7064" marR="7064" marT="7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已上线系统</a:t>
                      </a:r>
                    </a:p>
                  </a:txBody>
                  <a:tcPr marL="7064" marR="7064" marT="7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操作报错</a:t>
                      </a:r>
                    </a:p>
                  </a:txBody>
                  <a:tcPr marL="7064" marR="7064" marT="7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3736744"/>
                  </a:ext>
                </a:extLst>
              </a:tr>
              <a:tr h="16953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用户</a:t>
                      </a:r>
                    </a:p>
                  </a:txBody>
                  <a:tcPr marL="7064" marR="7064" marT="7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数据问题</a:t>
                      </a:r>
                    </a:p>
                  </a:txBody>
                  <a:tcPr marL="7064" marR="7064" marT="7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已上线系统</a:t>
                      </a:r>
                    </a:p>
                  </a:txBody>
                  <a:tcPr marL="7064" marR="7064" marT="7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业务数据导致业务无法进行</a:t>
                      </a:r>
                    </a:p>
                  </a:txBody>
                  <a:tcPr marL="7064" marR="7064" marT="7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215033"/>
                  </a:ext>
                </a:extLst>
              </a:tr>
              <a:tr h="16953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用户</a:t>
                      </a:r>
                    </a:p>
                  </a:txBody>
                  <a:tcPr marL="7064" marR="7064" marT="7064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新增变更业务</a:t>
                      </a: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/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配置调整（不涉及开发）</a:t>
                      </a:r>
                    </a:p>
                  </a:txBody>
                  <a:tcPr marL="7064" marR="7064" marT="7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已上线系统</a:t>
                      </a:r>
                    </a:p>
                  </a:txBody>
                  <a:tcPr marL="7064" marR="7064" marT="7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配置调整</a:t>
                      </a:r>
                    </a:p>
                  </a:txBody>
                  <a:tcPr marL="7064" marR="7064" marT="7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7419438"/>
                  </a:ext>
                </a:extLst>
              </a:tr>
              <a:tr h="16953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关键用户</a:t>
                      </a:r>
                    </a:p>
                  </a:txBody>
                  <a:tcPr marL="7064" marR="7064" marT="7064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新增</a:t>
                      </a:r>
                      <a:r>
                        <a:rPr lang="en-US" altLang="zh-CN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/</a:t>
                      </a:r>
                      <a:r>
                        <a:rPr lang="zh-CN" alt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变更业务</a:t>
                      </a:r>
                      <a:r>
                        <a:rPr lang="en-US" altLang="zh-CN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-</a:t>
                      </a:r>
                      <a:r>
                        <a:rPr lang="zh-CN" alt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角色调整</a:t>
                      </a:r>
                    </a:p>
                  </a:txBody>
                  <a:tcPr marL="7064" marR="7064" marT="7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已上线系统</a:t>
                      </a:r>
                    </a:p>
                  </a:txBody>
                  <a:tcPr marL="7064" marR="7064" marT="7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新增角色或对已经存在的角色调整</a:t>
                      </a:r>
                    </a:p>
                  </a:txBody>
                  <a:tcPr marL="7064" marR="7064" marT="7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4231795"/>
                  </a:ext>
                </a:extLst>
              </a:tr>
              <a:tr h="16953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用户</a:t>
                      </a:r>
                    </a:p>
                  </a:txBody>
                  <a:tcPr marL="7064" marR="7064" marT="7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新增变更业务</a:t>
                      </a: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/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功能调整</a:t>
                      </a:r>
                    </a:p>
                  </a:txBody>
                  <a:tcPr marL="7064" marR="7064" marT="7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已上线系统</a:t>
                      </a:r>
                    </a:p>
                  </a:txBody>
                  <a:tcPr marL="7064" marR="7064" marT="7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对程序调整</a:t>
                      </a:r>
                    </a:p>
                  </a:txBody>
                  <a:tcPr marL="7064" marR="7064" marT="7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4693879"/>
                  </a:ext>
                </a:extLst>
              </a:tr>
              <a:tr h="16953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用户</a:t>
                      </a:r>
                    </a:p>
                  </a:txBody>
                  <a:tcPr marL="7064" marR="7064" marT="7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报表需求</a:t>
                      </a:r>
                    </a:p>
                  </a:txBody>
                  <a:tcPr marL="7064" marR="7064" marT="7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已上线系统</a:t>
                      </a:r>
                    </a:p>
                  </a:txBody>
                  <a:tcPr marL="7064" marR="7064" marT="7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新增报表</a:t>
                      </a:r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/</a:t>
                      </a:r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报表优化</a:t>
                      </a:r>
                    </a:p>
                  </a:txBody>
                  <a:tcPr marL="7064" marR="7064" marT="7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5742818"/>
                  </a:ext>
                </a:extLst>
              </a:tr>
              <a:tr h="16953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用户</a:t>
                      </a:r>
                    </a:p>
                  </a:txBody>
                  <a:tcPr marL="7064" marR="7064" marT="7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OA-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新建流程</a:t>
                      </a:r>
                    </a:p>
                  </a:txBody>
                  <a:tcPr marL="7064" marR="7064" marT="7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OA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系统</a:t>
                      </a:r>
                    </a:p>
                  </a:txBody>
                  <a:tcPr marL="7064" marR="7064" marT="7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根据数据治理结果，新建流程</a:t>
                      </a:r>
                    </a:p>
                  </a:txBody>
                  <a:tcPr marL="7064" marR="7064" marT="7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1663333"/>
                  </a:ext>
                </a:extLst>
              </a:tr>
              <a:tr h="16953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用户</a:t>
                      </a:r>
                    </a:p>
                  </a:txBody>
                  <a:tcPr marL="7064" marR="7064" marT="7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OA-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变更流程</a:t>
                      </a:r>
                    </a:p>
                  </a:txBody>
                  <a:tcPr marL="7064" marR="7064" marT="7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OA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系统</a:t>
                      </a:r>
                    </a:p>
                  </a:txBody>
                  <a:tcPr marL="7064" marR="7064" marT="7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变更流程表单，审批节点等</a:t>
                      </a:r>
                    </a:p>
                  </a:txBody>
                  <a:tcPr marL="7064" marR="7064" marT="7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8332193"/>
                  </a:ext>
                </a:extLst>
              </a:tr>
              <a:tr h="16953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用户</a:t>
                      </a: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/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信息中心</a:t>
                      </a:r>
                    </a:p>
                  </a:txBody>
                  <a:tcPr marL="7064" marR="7064" marT="7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OA-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干预流程</a:t>
                      </a:r>
                    </a:p>
                  </a:txBody>
                  <a:tcPr marL="7064" marR="7064" marT="7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OA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系统</a:t>
                      </a:r>
                    </a:p>
                  </a:txBody>
                  <a:tcPr marL="7064" marR="7064" marT="7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干预流程节点</a:t>
                      </a:r>
                    </a:p>
                  </a:txBody>
                  <a:tcPr marL="7064" marR="7064" marT="7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0855503"/>
                  </a:ext>
                </a:extLst>
              </a:tr>
              <a:tr h="16953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用户</a:t>
                      </a: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/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信息中心</a:t>
                      </a:r>
                    </a:p>
                  </a:txBody>
                  <a:tcPr marL="7064" marR="7064" marT="7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OA-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删除流程</a:t>
                      </a:r>
                    </a:p>
                  </a:txBody>
                  <a:tcPr marL="7064" marR="7064" marT="7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OA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系统</a:t>
                      </a:r>
                    </a:p>
                  </a:txBody>
                  <a:tcPr marL="7064" marR="7064" marT="7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删除流程</a:t>
                      </a:r>
                    </a:p>
                  </a:txBody>
                  <a:tcPr marL="7064" marR="7064" marT="7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9758628"/>
                  </a:ext>
                </a:extLst>
              </a:tr>
              <a:tr h="169533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信息系统业务运维管理流程</a:t>
                      </a:r>
                    </a:p>
                  </a:txBody>
                  <a:tcPr marL="7064" marR="7064" marT="7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信息中心</a:t>
                      </a:r>
                    </a:p>
                  </a:txBody>
                  <a:tcPr marL="7064" marR="7064" marT="7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系统问题</a:t>
                      </a: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系统报错</a:t>
                      </a:r>
                    </a:p>
                  </a:txBody>
                  <a:tcPr marL="7064" marR="7064" marT="7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已上线及正在实施系统</a:t>
                      </a:r>
                    </a:p>
                  </a:txBody>
                  <a:tcPr marL="7064" marR="7064" marT="7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系统异常</a:t>
                      </a:r>
                    </a:p>
                  </a:txBody>
                  <a:tcPr marL="7064" marR="7064" marT="7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5904280"/>
                  </a:ext>
                </a:extLst>
              </a:tr>
              <a:tr h="16953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信息中心</a:t>
                      </a:r>
                    </a:p>
                  </a:txBody>
                  <a:tcPr marL="7064" marR="7064" marT="7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系统问题</a:t>
                      </a: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系统升级</a:t>
                      </a:r>
                    </a:p>
                  </a:txBody>
                  <a:tcPr marL="7064" marR="7064" marT="7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已上线系统</a:t>
                      </a:r>
                    </a:p>
                  </a:txBody>
                  <a:tcPr marL="7064" marR="7064" marT="7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系统优化升级</a:t>
                      </a:r>
                    </a:p>
                  </a:txBody>
                  <a:tcPr marL="7064" marR="7064" marT="7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8396166"/>
                  </a:ext>
                </a:extLst>
              </a:tr>
              <a:tr h="16953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信息中心</a:t>
                      </a:r>
                    </a:p>
                  </a:txBody>
                  <a:tcPr marL="7064" marR="7064" marT="7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系统问题</a:t>
                      </a:r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</a:t>
                      </a:r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网络</a:t>
                      </a:r>
                    </a:p>
                  </a:txBody>
                  <a:tcPr marL="7064" marR="7064" marT="7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已上线及正在实施系统</a:t>
                      </a:r>
                    </a:p>
                  </a:txBody>
                  <a:tcPr marL="7064" marR="7064" marT="7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开通网络或网络异常</a:t>
                      </a:r>
                    </a:p>
                  </a:txBody>
                  <a:tcPr marL="7064" marR="7064" marT="7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7429517"/>
                  </a:ext>
                </a:extLst>
              </a:tr>
              <a:tr h="16953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信息中心</a:t>
                      </a:r>
                    </a:p>
                  </a:txBody>
                  <a:tcPr marL="7064" marR="7064" marT="7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系统问题</a:t>
                      </a: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硬件</a:t>
                      </a:r>
                    </a:p>
                  </a:txBody>
                  <a:tcPr marL="7064" marR="7064" marT="7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已上线及正在实施系统</a:t>
                      </a:r>
                    </a:p>
                  </a:txBody>
                  <a:tcPr marL="7064" marR="7064" marT="7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服务器等资源申请</a:t>
                      </a:r>
                    </a:p>
                  </a:txBody>
                  <a:tcPr marL="7064" marR="7064" marT="7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10463"/>
                  </a:ext>
                </a:extLst>
              </a:tr>
              <a:tr h="16953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信息中心</a:t>
                      </a:r>
                    </a:p>
                  </a:txBody>
                  <a:tcPr marL="7064" marR="7064" marT="7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系统问题</a:t>
                      </a: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数据库</a:t>
                      </a:r>
                    </a:p>
                  </a:txBody>
                  <a:tcPr marL="7064" marR="7064" marT="7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已上线及正在实施系统</a:t>
                      </a:r>
                    </a:p>
                  </a:txBody>
                  <a:tcPr marL="7064" marR="7064" marT="7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数据库问题排查</a:t>
                      </a:r>
                    </a:p>
                  </a:txBody>
                  <a:tcPr marL="7064" marR="7064" marT="7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0222826"/>
                  </a:ext>
                </a:extLst>
              </a:tr>
              <a:tr h="16953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信息中心</a:t>
                      </a:r>
                    </a:p>
                  </a:txBody>
                  <a:tcPr marL="7064" marR="7064" marT="7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系统问题</a:t>
                      </a: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备份</a:t>
                      </a:r>
                    </a:p>
                  </a:txBody>
                  <a:tcPr marL="7064" marR="7064" marT="7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已上线及正在实施系统</a:t>
                      </a:r>
                    </a:p>
                  </a:txBody>
                  <a:tcPr marL="7064" marR="7064" marT="7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数据库备份</a:t>
                      </a:r>
                    </a:p>
                  </a:txBody>
                  <a:tcPr marL="7064" marR="7064" marT="7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6035676"/>
                  </a:ext>
                </a:extLst>
              </a:tr>
              <a:tr h="16953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信息中心</a:t>
                      </a:r>
                    </a:p>
                  </a:txBody>
                  <a:tcPr marL="7064" marR="7064" marT="7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系统问题</a:t>
                      </a: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传输请求</a:t>
                      </a:r>
                    </a:p>
                  </a:txBody>
                  <a:tcPr marL="7064" marR="7064" marT="7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已上线及正在实施系统</a:t>
                      </a:r>
                    </a:p>
                  </a:txBody>
                  <a:tcPr marL="7064" marR="7064" marT="7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传输请求</a:t>
                      </a:r>
                    </a:p>
                  </a:txBody>
                  <a:tcPr marL="7064" marR="7064" marT="7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12875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" name="直线连接符 78"/>
          <p:cNvCxnSpPr/>
          <p:nvPr/>
        </p:nvCxnSpPr>
        <p:spPr>
          <a:xfrm>
            <a:off x="749066" y="7579210"/>
            <a:ext cx="10109833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灯片编号占位符 9"/>
          <p:cNvSpPr>
            <a:spLocks noGrp="1"/>
          </p:cNvSpPr>
          <p:nvPr>
            <p:ph type="sldNum" sz="quarter" idx="16"/>
          </p:nvPr>
        </p:nvSpPr>
        <p:spPr>
          <a:xfrm>
            <a:off x="422633" y="6523649"/>
            <a:ext cx="657376" cy="275296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+mn-lt"/>
              </a:defRPr>
            </a:lvl1pPr>
          </a:lstStyle>
          <a:p>
            <a:pPr>
              <a:defRPr/>
            </a:pPr>
            <a:fld id="{3FC71534-0AD7-498F-BC22-20E52B6B36CB}" type="slidenum">
              <a:rPr lang="zh-CN" altLang="en-US" smtClean="0"/>
              <a:t>4</a:t>
            </a:fld>
            <a:endParaRPr lang="en-US" dirty="0"/>
          </a:p>
        </p:txBody>
      </p:sp>
      <p:sp>
        <p:nvSpPr>
          <p:cNvPr id="17" name="标题 9"/>
          <p:cNvSpPr>
            <a:spLocks noGrp="1"/>
          </p:cNvSpPr>
          <p:nvPr>
            <p:ph type="title" hasCustomPrompt="1"/>
          </p:nvPr>
        </p:nvSpPr>
        <p:spPr>
          <a:xfrm>
            <a:off x="422633" y="423042"/>
            <a:ext cx="10054849" cy="444913"/>
          </a:xfrm>
          <a:prstGeom prst="rect">
            <a:avLst/>
          </a:prstGeom>
        </p:spPr>
        <p:txBody>
          <a:bodyPr/>
          <a:lstStyle>
            <a:lvl1pPr>
              <a:defRPr sz="2400" b="1" i="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kumimoji="1" lang="zh-CN" altLang="en-US" dirty="0">
                <a:solidFill>
                  <a:schemeClr val="tx1">
                    <a:lumMod val="50000"/>
                  </a:schemeClr>
                </a:solidFill>
                <a:latin typeface="OPPOSans M" pitchFamily="18" charset="-122"/>
                <a:ea typeface="OPPOSans M" pitchFamily="18" charset="-122"/>
                <a:cs typeface="OPPOSans M" pitchFamily="18" charset="-122"/>
              </a:rPr>
              <a:t>信息化运维流程配置表</a:t>
            </a:r>
          </a:p>
        </p:txBody>
      </p:sp>
      <p:sp>
        <p:nvSpPr>
          <p:cNvPr id="19" name="文本占位符 19"/>
          <p:cNvSpPr txBox="1"/>
          <p:nvPr/>
        </p:nvSpPr>
        <p:spPr>
          <a:xfrm>
            <a:off x="591599" y="951354"/>
            <a:ext cx="11275281" cy="43789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FZLanTingHeiS-R-GB" panose="02000000000000000000" pitchFamily="2" charset="-122"/>
                <a:ea typeface="FZLanTingHeiS-R-GB" panose="02000000000000000000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b="0" dirty="0">
                <a:solidFill>
                  <a:schemeClr val="tx1">
                    <a:lumMod val="50000"/>
                  </a:schemeClr>
                </a:solidFill>
                <a:latin typeface="OPPOSans M" pitchFamily="18" charset="-122"/>
                <a:ea typeface="OPPOSans M" pitchFamily="18" charset="-122"/>
                <a:cs typeface="OPPOSans M" pitchFamily="18" charset="-122"/>
              </a:rPr>
              <a:t>1</a:t>
            </a:r>
            <a:r>
              <a:rPr kumimoji="1" lang="zh-CN" altLang="en-US" b="0" dirty="0">
                <a:solidFill>
                  <a:schemeClr val="tx1">
                    <a:lumMod val="50000"/>
                  </a:schemeClr>
                </a:solidFill>
                <a:latin typeface="OPPOSans M" pitchFamily="18" charset="-122"/>
                <a:ea typeface="OPPOSans M" pitchFamily="18" charset="-122"/>
                <a:cs typeface="OPPOSans M" pitchFamily="18" charset="-122"/>
              </a:rPr>
              <a:t>、系统模块对照表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5DCEEA16-6EB6-03C5-35ED-D01741CF69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599" y="1389249"/>
            <a:ext cx="10800000" cy="470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894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" name="直线连接符 78"/>
          <p:cNvCxnSpPr/>
          <p:nvPr/>
        </p:nvCxnSpPr>
        <p:spPr>
          <a:xfrm>
            <a:off x="749066" y="7579210"/>
            <a:ext cx="10109833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灯片编号占位符 9"/>
          <p:cNvSpPr>
            <a:spLocks noGrp="1"/>
          </p:cNvSpPr>
          <p:nvPr>
            <p:ph type="sldNum" sz="quarter" idx="16"/>
          </p:nvPr>
        </p:nvSpPr>
        <p:spPr>
          <a:xfrm>
            <a:off x="422633" y="6523649"/>
            <a:ext cx="657376" cy="275296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+mn-lt"/>
              </a:defRPr>
            </a:lvl1pPr>
          </a:lstStyle>
          <a:p>
            <a:pPr>
              <a:defRPr/>
            </a:pPr>
            <a:fld id="{3FC71534-0AD7-498F-BC22-20E52B6B36CB}" type="slidenum">
              <a:rPr lang="zh-CN" altLang="en-US" smtClean="0"/>
              <a:t>5</a:t>
            </a:fld>
            <a:endParaRPr lang="en-US" dirty="0"/>
          </a:p>
        </p:txBody>
      </p:sp>
      <p:sp>
        <p:nvSpPr>
          <p:cNvPr id="17" name="标题 9"/>
          <p:cNvSpPr>
            <a:spLocks noGrp="1"/>
          </p:cNvSpPr>
          <p:nvPr>
            <p:ph type="title" hasCustomPrompt="1"/>
          </p:nvPr>
        </p:nvSpPr>
        <p:spPr>
          <a:xfrm>
            <a:off x="422633" y="423042"/>
            <a:ext cx="10054849" cy="444913"/>
          </a:xfrm>
          <a:prstGeom prst="rect">
            <a:avLst/>
          </a:prstGeom>
        </p:spPr>
        <p:txBody>
          <a:bodyPr/>
          <a:lstStyle>
            <a:lvl1pPr>
              <a:defRPr sz="2400" b="1" i="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kumimoji="1" lang="zh-CN" altLang="en-US" dirty="0">
                <a:solidFill>
                  <a:schemeClr val="tx1">
                    <a:lumMod val="50000"/>
                  </a:schemeClr>
                </a:solidFill>
                <a:latin typeface="OPPOSans M" pitchFamily="18" charset="-122"/>
                <a:ea typeface="OPPOSans M" pitchFamily="18" charset="-122"/>
                <a:cs typeface="OPPOSans M" pitchFamily="18" charset="-122"/>
              </a:rPr>
              <a:t>信息化运维流程配置表</a:t>
            </a:r>
          </a:p>
        </p:txBody>
      </p:sp>
      <p:sp>
        <p:nvSpPr>
          <p:cNvPr id="19" name="文本占位符 19"/>
          <p:cNvSpPr txBox="1"/>
          <p:nvPr/>
        </p:nvSpPr>
        <p:spPr>
          <a:xfrm>
            <a:off x="591599" y="951354"/>
            <a:ext cx="11275281" cy="43789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FZLanTingHeiS-R-GB" panose="02000000000000000000" pitchFamily="2" charset="-122"/>
                <a:ea typeface="FZLanTingHeiS-R-GB" panose="02000000000000000000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b="0" dirty="0">
                <a:solidFill>
                  <a:schemeClr val="tx1">
                    <a:lumMod val="50000"/>
                  </a:schemeClr>
                </a:solidFill>
                <a:latin typeface="OPPOSans M" pitchFamily="18" charset="-122"/>
                <a:ea typeface="OPPOSans M" pitchFamily="18" charset="-122"/>
                <a:cs typeface="OPPOSans M" pitchFamily="18" charset="-122"/>
              </a:rPr>
              <a:t>2</a:t>
            </a:r>
            <a:r>
              <a:rPr kumimoji="1" lang="zh-CN" altLang="en-US" b="0" dirty="0">
                <a:solidFill>
                  <a:schemeClr val="tx1">
                    <a:lumMod val="50000"/>
                  </a:schemeClr>
                </a:solidFill>
                <a:latin typeface="OPPOSans M" pitchFamily="18" charset="-122"/>
                <a:ea typeface="OPPOSans M" pitchFamily="18" charset="-122"/>
                <a:cs typeface="OPPOSans M" pitchFamily="18" charset="-122"/>
              </a:rPr>
              <a:t>、岗位角色对照表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FFA86B4-8C71-96B8-CDE8-2B724A0C65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599" y="1318007"/>
            <a:ext cx="10800000" cy="460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337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" name="直线连接符 78"/>
          <p:cNvCxnSpPr/>
          <p:nvPr/>
        </p:nvCxnSpPr>
        <p:spPr>
          <a:xfrm>
            <a:off x="749066" y="7579210"/>
            <a:ext cx="10109833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灯片编号占位符 9"/>
          <p:cNvSpPr>
            <a:spLocks noGrp="1"/>
          </p:cNvSpPr>
          <p:nvPr>
            <p:ph type="sldNum" sz="quarter" idx="16"/>
          </p:nvPr>
        </p:nvSpPr>
        <p:spPr>
          <a:xfrm>
            <a:off x="422633" y="6523649"/>
            <a:ext cx="657376" cy="275296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+mn-lt"/>
              </a:defRPr>
            </a:lvl1pPr>
          </a:lstStyle>
          <a:p>
            <a:pPr>
              <a:defRPr/>
            </a:pPr>
            <a:fld id="{3FC71534-0AD7-498F-BC22-20E52B6B36CB}" type="slidenum">
              <a:rPr lang="zh-CN" altLang="en-US" smtClean="0"/>
              <a:t>6</a:t>
            </a:fld>
            <a:endParaRPr lang="en-US" dirty="0"/>
          </a:p>
        </p:txBody>
      </p:sp>
      <p:sp>
        <p:nvSpPr>
          <p:cNvPr id="17" name="标题 9"/>
          <p:cNvSpPr>
            <a:spLocks noGrp="1"/>
          </p:cNvSpPr>
          <p:nvPr>
            <p:ph type="title" hasCustomPrompt="1"/>
          </p:nvPr>
        </p:nvSpPr>
        <p:spPr>
          <a:xfrm>
            <a:off x="422633" y="423042"/>
            <a:ext cx="10054849" cy="444913"/>
          </a:xfrm>
          <a:prstGeom prst="rect">
            <a:avLst/>
          </a:prstGeom>
        </p:spPr>
        <p:txBody>
          <a:bodyPr/>
          <a:lstStyle>
            <a:lvl1pPr>
              <a:defRPr sz="2400" b="1" i="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kumimoji="1" lang="zh-CN" altLang="en-US" dirty="0">
                <a:solidFill>
                  <a:schemeClr val="tx1">
                    <a:lumMod val="50000"/>
                  </a:schemeClr>
                </a:solidFill>
                <a:latin typeface="OPPOSans M" pitchFamily="18" charset="-122"/>
                <a:ea typeface="OPPOSans M" pitchFamily="18" charset="-122"/>
                <a:cs typeface="OPPOSans M" pitchFamily="18" charset="-122"/>
              </a:rPr>
              <a:t>信息化运维流程配置表</a:t>
            </a:r>
          </a:p>
        </p:txBody>
      </p:sp>
      <p:sp>
        <p:nvSpPr>
          <p:cNvPr id="19" name="文本占位符 19"/>
          <p:cNvSpPr txBox="1"/>
          <p:nvPr/>
        </p:nvSpPr>
        <p:spPr>
          <a:xfrm>
            <a:off x="591599" y="951354"/>
            <a:ext cx="11275281" cy="43789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FZLanTingHeiS-R-GB" panose="02000000000000000000" pitchFamily="2" charset="-122"/>
                <a:ea typeface="FZLanTingHeiS-R-GB" panose="02000000000000000000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b="0" dirty="0">
                <a:solidFill>
                  <a:schemeClr val="tx1">
                    <a:lumMod val="50000"/>
                  </a:schemeClr>
                </a:solidFill>
                <a:latin typeface="OPPOSans M" pitchFamily="18" charset="-122"/>
                <a:ea typeface="OPPOSans M" pitchFamily="18" charset="-122"/>
                <a:cs typeface="OPPOSans M" pitchFamily="18" charset="-122"/>
              </a:rPr>
              <a:t>3</a:t>
            </a:r>
            <a:r>
              <a:rPr kumimoji="1" lang="zh-CN" altLang="en-US" b="0" dirty="0">
                <a:solidFill>
                  <a:schemeClr val="tx1">
                    <a:lumMod val="50000"/>
                  </a:schemeClr>
                </a:solidFill>
                <a:latin typeface="OPPOSans M" pitchFamily="18" charset="-122"/>
                <a:ea typeface="OPPOSans M" pitchFamily="18" charset="-122"/>
                <a:cs typeface="OPPOSans M" pitchFamily="18" charset="-122"/>
              </a:rPr>
              <a:t>、系统模块流程审批人员对照表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7EE7458-B28A-9D5D-4B46-063B3B9B71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599" y="1296971"/>
            <a:ext cx="10800000" cy="46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817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" name="直线连接符 78"/>
          <p:cNvCxnSpPr/>
          <p:nvPr/>
        </p:nvCxnSpPr>
        <p:spPr>
          <a:xfrm>
            <a:off x="749066" y="7579210"/>
            <a:ext cx="10109833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灯片编号占位符 9"/>
          <p:cNvSpPr>
            <a:spLocks noGrp="1"/>
          </p:cNvSpPr>
          <p:nvPr>
            <p:ph type="sldNum" sz="quarter" idx="16"/>
          </p:nvPr>
        </p:nvSpPr>
        <p:spPr>
          <a:xfrm>
            <a:off x="422633" y="6523649"/>
            <a:ext cx="657376" cy="275296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+mn-lt"/>
              </a:defRPr>
            </a:lvl1pPr>
          </a:lstStyle>
          <a:p>
            <a:pPr>
              <a:defRPr/>
            </a:pPr>
            <a:fld id="{3FC71534-0AD7-498F-BC22-20E52B6B36CB}" type="slidenum">
              <a:rPr lang="zh-CN" altLang="en-US" smtClean="0"/>
              <a:t>7</a:t>
            </a:fld>
            <a:endParaRPr lang="en-US" dirty="0"/>
          </a:p>
        </p:txBody>
      </p:sp>
      <p:sp>
        <p:nvSpPr>
          <p:cNvPr id="17" name="标题 9"/>
          <p:cNvSpPr>
            <a:spLocks noGrp="1"/>
          </p:cNvSpPr>
          <p:nvPr>
            <p:ph type="title" hasCustomPrompt="1"/>
          </p:nvPr>
        </p:nvSpPr>
        <p:spPr>
          <a:xfrm>
            <a:off x="422633" y="423042"/>
            <a:ext cx="10054849" cy="444913"/>
          </a:xfrm>
          <a:prstGeom prst="rect">
            <a:avLst/>
          </a:prstGeom>
        </p:spPr>
        <p:txBody>
          <a:bodyPr/>
          <a:lstStyle>
            <a:lvl1pPr>
              <a:defRPr sz="2400" b="1" i="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kumimoji="1" lang="zh-CN" altLang="en-US" dirty="0">
                <a:solidFill>
                  <a:schemeClr val="tx1">
                    <a:lumMod val="50000"/>
                  </a:schemeClr>
                </a:solidFill>
                <a:latin typeface="OPPOSans M" pitchFamily="18" charset="-122"/>
                <a:ea typeface="OPPOSans M" pitchFamily="18" charset="-122"/>
                <a:cs typeface="OPPOSans M" pitchFamily="18" charset="-122"/>
              </a:rPr>
              <a:t>信息系统账号管理流程介绍</a:t>
            </a:r>
          </a:p>
        </p:txBody>
      </p:sp>
      <p:sp>
        <p:nvSpPr>
          <p:cNvPr id="2" name="文本占位符 19">
            <a:extLst>
              <a:ext uri="{FF2B5EF4-FFF2-40B4-BE49-F238E27FC236}">
                <a16:creationId xmlns:a16="http://schemas.microsoft.com/office/drawing/2014/main" id="{A1CA975C-8D44-6D2C-7EAD-3183C75A6FB5}"/>
              </a:ext>
            </a:extLst>
          </p:cNvPr>
          <p:cNvSpPr txBox="1"/>
          <p:nvPr/>
        </p:nvSpPr>
        <p:spPr>
          <a:xfrm>
            <a:off x="591598" y="957000"/>
            <a:ext cx="11315480" cy="33121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FZLanTingHeiS-R-GB" panose="02000000000000000000" pitchFamily="2" charset="-122"/>
                <a:ea typeface="FZLanTingHeiS-R-GB" panose="02000000000000000000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dirty="0">
                <a:solidFill>
                  <a:schemeClr val="tx1">
                    <a:lumMod val="50000"/>
                  </a:schemeClr>
                </a:solidFill>
                <a:latin typeface="OPPOSans M" pitchFamily="18" charset="-122"/>
                <a:ea typeface="OPPOSans M" pitchFamily="18" charset="-122"/>
                <a:cs typeface="OPPOSans M" pitchFamily="18" charset="-122"/>
              </a:rPr>
              <a:t>账号类问题独立成信息系统账号管理流程</a:t>
            </a:r>
            <a:endParaRPr kumimoji="1" lang="en-US" altLang="zh-CN" dirty="0">
              <a:solidFill>
                <a:schemeClr val="tx1">
                  <a:lumMod val="50000"/>
                </a:schemeClr>
              </a:solidFill>
              <a:latin typeface="OPPOSans M" pitchFamily="18" charset="-122"/>
              <a:ea typeface="OPPOSans M" pitchFamily="18" charset="-122"/>
              <a:cs typeface="OPPOSans M" pitchFamily="18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345F7E8-8845-BDE3-5791-134BFB25E766}"/>
              </a:ext>
            </a:extLst>
          </p:cNvPr>
          <p:cNvSpPr txBox="1"/>
          <p:nvPr/>
        </p:nvSpPr>
        <p:spPr>
          <a:xfrm>
            <a:off x="591598" y="1254366"/>
            <a:ext cx="11158014" cy="406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kumimoji="1" lang="zh-CN" altLang="en-US" sz="1800" b="0" dirty="0">
                <a:solidFill>
                  <a:schemeClr val="tx1">
                    <a:lumMod val="50000"/>
                  </a:schemeClr>
                </a:solidFill>
                <a:latin typeface="OPPOSans M" pitchFamily="18" charset="-122"/>
                <a:ea typeface="OPPOSans M" pitchFamily="18" charset="-122"/>
                <a:cs typeface="OPPOSans M" pitchFamily="18" charset="-122"/>
              </a:rPr>
              <a:t>由每次只可申请</a:t>
            </a:r>
            <a:r>
              <a:rPr kumimoji="1" lang="zh-CN" altLang="en-US" sz="1800" b="0" u="sng" dirty="0">
                <a:solidFill>
                  <a:srgbClr val="C00000"/>
                </a:solidFill>
                <a:latin typeface="OPPOSans M" pitchFamily="18" charset="-122"/>
                <a:ea typeface="OPPOSans M" pitchFamily="18" charset="-122"/>
                <a:cs typeface="OPPOSans M" pitchFamily="18" charset="-122"/>
              </a:rPr>
              <a:t>一个系统</a:t>
            </a:r>
            <a:r>
              <a:rPr kumimoji="1" lang="zh-CN" altLang="en-US" sz="1800" b="0" dirty="0">
                <a:solidFill>
                  <a:schemeClr val="tx1">
                    <a:lumMod val="50000"/>
                  </a:schemeClr>
                </a:solidFill>
                <a:latin typeface="OPPOSans M" pitchFamily="18" charset="-122"/>
                <a:ea typeface="OPPOSans M" pitchFamily="18" charset="-122"/>
                <a:cs typeface="OPPOSans M" pitchFamily="18" charset="-122"/>
              </a:rPr>
              <a:t>账号调整成可以一次可申请</a:t>
            </a:r>
            <a:r>
              <a:rPr kumimoji="1" lang="zh-CN" altLang="en-US" sz="1800" b="0" u="sng" dirty="0">
                <a:solidFill>
                  <a:srgbClr val="C00000"/>
                </a:solidFill>
                <a:latin typeface="OPPOSans M" pitchFamily="18" charset="-122"/>
                <a:ea typeface="OPPOSans M" pitchFamily="18" charset="-122"/>
                <a:cs typeface="OPPOSans M" pitchFamily="18" charset="-122"/>
              </a:rPr>
              <a:t>多个</a:t>
            </a:r>
            <a:r>
              <a:rPr kumimoji="1" lang="zh-CN" altLang="en-US" sz="1800" b="0" dirty="0">
                <a:solidFill>
                  <a:schemeClr val="tx1">
                    <a:lumMod val="50000"/>
                  </a:schemeClr>
                </a:solidFill>
                <a:latin typeface="OPPOSans M" pitchFamily="18" charset="-122"/>
                <a:ea typeface="OPPOSans M" pitchFamily="18" charset="-122"/>
                <a:cs typeface="OPPOSans M" pitchFamily="18" charset="-122"/>
              </a:rPr>
              <a:t>系统账号</a:t>
            </a:r>
            <a:endParaRPr kumimoji="1" lang="en-US" altLang="zh-CN" sz="1800" b="0" dirty="0">
              <a:solidFill>
                <a:schemeClr val="tx1">
                  <a:lumMod val="50000"/>
                </a:schemeClr>
              </a:solidFill>
              <a:latin typeface="OPPOSans M" pitchFamily="18" charset="-122"/>
              <a:ea typeface="OPPOSans M" pitchFamily="18" charset="-122"/>
              <a:cs typeface="OPPOSans M" pitchFamily="18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A632893-F19A-F458-DF1B-82263EA640EC}"/>
              </a:ext>
            </a:extLst>
          </p:cNvPr>
          <p:cNvSpPr/>
          <p:nvPr/>
        </p:nvSpPr>
        <p:spPr>
          <a:xfrm rot="20603556">
            <a:off x="7756439" y="1078427"/>
            <a:ext cx="1024692" cy="3034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chemeClr val="bg1"/>
                </a:solidFill>
                <a:ea typeface="OPPOSans M" pitchFamily="18" charset="-122"/>
              </a:rPr>
              <a:t>变化点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2F82D82-D5A9-6EDB-52CF-12C2BBF2ACBD}"/>
              </a:ext>
            </a:extLst>
          </p:cNvPr>
          <p:cNvSpPr txBox="1"/>
          <p:nvPr/>
        </p:nvSpPr>
        <p:spPr>
          <a:xfrm>
            <a:off x="512865" y="3052390"/>
            <a:ext cx="11394213" cy="75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kumimoji="1" lang="zh-CN" altLang="en-US" dirty="0">
                <a:solidFill>
                  <a:schemeClr val="tx1">
                    <a:lumMod val="50000"/>
                  </a:schemeClr>
                </a:solidFill>
                <a:latin typeface="OPPOSans M" pitchFamily="18" charset="-122"/>
                <a:ea typeface="OPPOSans M" pitchFamily="18" charset="-122"/>
                <a:cs typeface="OPPOSans M" pitchFamily="18" charset="-122"/>
              </a:rPr>
              <a:t>预置岗位角色矩阵表，顾问不再接收信息系统账号申请流程</a:t>
            </a:r>
            <a:endParaRPr kumimoji="1" lang="en-US" altLang="zh-CN" dirty="0">
              <a:solidFill>
                <a:schemeClr val="tx1">
                  <a:lumMod val="50000"/>
                </a:schemeClr>
              </a:solidFill>
              <a:latin typeface="OPPOSans M" pitchFamily="18" charset="-122"/>
              <a:ea typeface="OPPOSans M" pitchFamily="18" charset="-122"/>
              <a:cs typeface="OPPOSans M" pitchFamily="18" charset="-122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kumimoji="1" lang="zh-CN" altLang="en-US" dirty="0">
                <a:solidFill>
                  <a:schemeClr val="tx1">
                    <a:lumMod val="50000"/>
                  </a:schemeClr>
                </a:solidFill>
                <a:latin typeface="OPPOSans M" pitchFamily="18" charset="-122"/>
                <a:ea typeface="OPPOSans M" pitchFamily="18" charset="-122"/>
                <a:cs typeface="OPPOSans M" pitchFamily="18" charset="-122"/>
              </a:rPr>
              <a:t>系统账号类</a:t>
            </a:r>
            <a:r>
              <a:rPr kumimoji="1" lang="en-US" altLang="zh-CN" dirty="0">
                <a:solidFill>
                  <a:schemeClr val="tx1">
                    <a:lumMod val="50000"/>
                  </a:schemeClr>
                </a:solidFill>
                <a:latin typeface="OPPOSans M" pitchFamily="18" charset="-122"/>
                <a:ea typeface="OPPOSans M" pitchFamily="18" charset="-122"/>
                <a:cs typeface="OPPOSans M" pitchFamily="18" charset="-122"/>
              </a:rPr>
              <a:t>-</a:t>
            </a:r>
            <a:r>
              <a:rPr kumimoji="1" lang="zh-CN" altLang="en-US" dirty="0">
                <a:solidFill>
                  <a:schemeClr val="tx1">
                    <a:lumMod val="50000"/>
                  </a:schemeClr>
                </a:solidFill>
                <a:latin typeface="OPPOSans M" pitchFamily="18" charset="-122"/>
                <a:ea typeface="OPPOSans M" pitchFamily="18" charset="-122"/>
                <a:cs typeface="OPPOSans M" pitchFamily="18" charset="-122"/>
              </a:rPr>
              <a:t>角色调整不在信息系统账号类申请流程，归类为</a:t>
            </a:r>
            <a:r>
              <a:rPr kumimoji="1" lang="zh-CN" altLang="en-US" b="1" dirty="0">
                <a:solidFill>
                  <a:srgbClr val="C00000"/>
                </a:solidFill>
                <a:latin typeface="OPPOSans M" pitchFamily="18" charset="-122"/>
                <a:ea typeface="OPPOSans M" pitchFamily="18" charset="-122"/>
                <a:cs typeface="OPPOSans M" pitchFamily="18" charset="-122"/>
              </a:rPr>
              <a:t>新增变更业务</a:t>
            </a:r>
            <a:r>
              <a:rPr kumimoji="1" lang="en-US" altLang="zh-CN" b="1" dirty="0">
                <a:solidFill>
                  <a:srgbClr val="C00000"/>
                </a:solidFill>
                <a:latin typeface="OPPOSans M" pitchFamily="18" charset="-122"/>
                <a:ea typeface="OPPOSans M" pitchFamily="18" charset="-122"/>
                <a:cs typeface="OPPOSans M" pitchFamily="18" charset="-122"/>
              </a:rPr>
              <a:t>/</a:t>
            </a:r>
            <a:r>
              <a:rPr kumimoji="1" lang="zh-CN" altLang="en-US" b="1" dirty="0">
                <a:solidFill>
                  <a:srgbClr val="C00000"/>
                </a:solidFill>
                <a:latin typeface="OPPOSans M" pitchFamily="18" charset="-122"/>
                <a:ea typeface="OPPOSans M" pitchFamily="18" charset="-122"/>
                <a:cs typeface="OPPOSans M" pitchFamily="18" charset="-122"/>
              </a:rPr>
              <a:t>角色调整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81CD3B3F-D7F9-27D7-F805-4BAAC93FF5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865" y="3740249"/>
            <a:ext cx="10800000" cy="264312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07E28BCD-9138-4B05-4019-DA582EB985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865" y="1722376"/>
            <a:ext cx="10800000" cy="122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945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灯片编号占位符 9"/>
          <p:cNvSpPr>
            <a:spLocks noGrp="1"/>
          </p:cNvSpPr>
          <p:nvPr>
            <p:ph type="sldNum" sz="quarter" idx="16"/>
          </p:nvPr>
        </p:nvSpPr>
        <p:spPr>
          <a:xfrm>
            <a:off x="422633" y="6523649"/>
            <a:ext cx="657376" cy="275296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+mn-lt"/>
              </a:defRPr>
            </a:lvl1pPr>
          </a:lstStyle>
          <a:p>
            <a:pPr>
              <a:defRPr/>
            </a:pPr>
            <a:fld id="{3FC71534-0AD7-498F-BC22-20E52B6B36CB}" type="slidenum">
              <a:rPr lang="zh-CN" altLang="en-US" smtClean="0">
                <a:latin typeface="OPPOSans M" pitchFamily="18" charset="-122"/>
                <a:ea typeface="OPPOSans M" pitchFamily="18" charset="-122"/>
                <a:cs typeface="OPPOSans M" pitchFamily="18" charset="-122"/>
              </a:rPr>
              <a:t>8</a:t>
            </a:fld>
            <a:endParaRPr lang="en-US" dirty="0">
              <a:latin typeface="OPPOSans M" pitchFamily="18" charset="-122"/>
              <a:ea typeface="OPPOSans M" pitchFamily="18" charset="-122"/>
              <a:cs typeface="OPPOSans M" pitchFamily="18" charset="-122"/>
            </a:endParaRPr>
          </a:p>
        </p:txBody>
      </p:sp>
      <p:sp>
        <p:nvSpPr>
          <p:cNvPr id="77" name="标题 9"/>
          <p:cNvSpPr>
            <a:spLocks noGrp="1"/>
          </p:cNvSpPr>
          <p:nvPr>
            <p:ph type="title" hasCustomPrompt="1"/>
          </p:nvPr>
        </p:nvSpPr>
        <p:spPr>
          <a:xfrm>
            <a:off x="422633" y="423042"/>
            <a:ext cx="10054849" cy="444913"/>
          </a:xfrm>
          <a:prstGeom prst="rect">
            <a:avLst/>
          </a:prstGeom>
        </p:spPr>
        <p:txBody>
          <a:bodyPr/>
          <a:lstStyle>
            <a:lvl1pPr>
              <a:defRPr sz="2400" b="1" i="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kumimoji="1" lang="zh-CN" altLang="en-US" dirty="0">
                <a:solidFill>
                  <a:schemeClr val="tx1">
                    <a:lumMod val="50000"/>
                  </a:schemeClr>
                </a:solidFill>
                <a:latin typeface="OPPOSans M" pitchFamily="18" charset="-122"/>
                <a:ea typeface="OPPOSans M" pitchFamily="18" charset="-122"/>
                <a:cs typeface="OPPOSans M" pitchFamily="18" charset="-122"/>
              </a:rPr>
              <a:t>信息系统账号管理流程介绍</a:t>
            </a:r>
          </a:p>
        </p:txBody>
      </p:sp>
      <p:sp>
        <p:nvSpPr>
          <p:cNvPr id="78" name="文本占位符 19"/>
          <p:cNvSpPr txBox="1"/>
          <p:nvPr/>
        </p:nvSpPr>
        <p:spPr>
          <a:xfrm>
            <a:off x="562847" y="977346"/>
            <a:ext cx="10907279" cy="40351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FZLanTingHeiS-R-GB" panose="02000000000000000000" pitchFamily="2" charset="-122"/>
                <a:ea typeface="FZLanTingHeiS-R-GB" panose="02000000000000000000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dirty="0">
                <a:solidFill>
                  <a:schemeClr val="tx1">
                    <a:lumMod val="50000"/>
                  </a:schemeClr>
                </a:solidFill>
                <a:latin typeface="OPPOSans M" pitchFamily="18" charset="-122"/>
                <a:ea typeface="OPPOSans M" pitchFamily="18" charset="-122"/>
                <a:cs typeface="OPPOSans M" pitchFamily="18" charset="-122"/>
              </a:rPr>
              <a:t>流程表单包含</a:t>
            </a:r>
            <a:r>
              <a:rPr kumimoji="1" lang="zh-CN" altLang="en-US" dirty="0">
                <a:solidFill>
                  <a:schemeClr val="tx1">
                    <a:lumMod val="50000"/>
                  </a:schemeClr>
                </a:solidFill>
                <a:ea typeface="OPPOSans M" pitchFamily="18" charset="-122"/>
              </a:rPr>
              <a:t>基础信息、申请人信息、问题信息、申请人验证、签字意见</a:t>
            </a:r>
            <a:r>
              <a:rPr kumimoji="1" lang="en-US" altLang="zh-CN" dirty="0">
                <a:solidFill>
                  <a:schemeClr val="tx1">
                    <a:lumMod val="50000"/>
                  </a:schemeClr>
                </a:solidFill>
                <a:ea typeface="OPPOSans M" pitchFamily="18" charset="-122"/>
              </a:rPr>
              <a:t>5</a:t>
            </a:r>
            <a:r>
              <a:rPr kumimoji="1" lang="zh-CN" altLang="en-US" dirty="0">
                <a:solidFill>
                  <a:schemeClr val="tx1">
                    <a:lumMod val="50000"/>
                  </a:schemeClr>
                </a:solidFill>
                <a:ea typeface="OPPOSans M" pitchFamily="18" charset="-122"/>
              </a:rPr>
              <a:t>个部分。</a:t>
            </a:r>
            <a:endParaRPr lang="en-US" altLang="zh-CN" b="1" i="0" dirty="0">
              <a:solidFill>
                <a:srgbClr val="0070C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kumimoji="1" lang="zh-CN" altLang="en-US" dirty="0">
              <a:solidFill>
                <a:schemeClr val="tx1">
                  <a:lumMod val="50000"/>
                </a:schemeClr>
              </a:solidFill>
              <a:latin typeface="OPPOSans M" pitchFamily="18" charset="-122"/>
              <a:ea typeface="OPPOSans M" pitchFamily="18" charset="-122"/>
              <a:cs typeface="OPPOSans M" pitchFamily="18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2F80DDB-4E99-9469-C857-C807E0683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486" y="1406401"/>
            <a:ext cx="10800000" cy="457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906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灯片编号占位符 9"/>
          <p:cNvSpPr>
            <a:spLocks noGrp="1"/>
          </p:cNvSpPr>
          <p:nvPr>
            <p:ph type="sldNum" sz="quarter" idx="16"/>
          </p:nvPr>
        </p:nvSpPr>
        <p:spPr>
          <a:xfrm>
            <a:off x="422633" y="6523649"/>
            <a:ext cx="657376" cy="275296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+mn-lt"/>
              </a:defRPr>
            </a:lvl1pPr>
          </a:lstStyle>
          <a:p>
            <a:pPr>
              <a:defRPr/>
            </a:pPr>
            <a:fld id="{3FC71534-0AD7-498F-BC22-20E52B6B36CB}" type="slidenum">
              <a:rPr lang="zh-CN" altLang="en-US" smtClean="0">
                <a:latin typeface="OPPOSans M" pitchFamily="18" charset="-122"/>
                <a:ea typeface="OPPOSans M" pitchFamily="18" charset="-122"/>
                <a:cs typeface="OPPOSans M" pitchFamily="18" charset="-122"/>
              </a:rPr>
              <a:t>9</a:t>
            </a:fld>
            <a:endParaRPr lang="en-US" dirty="0">
              <a:latin typeface="OPPOSans M" pitchFamily="18" charset="-122"/>
              <a:ea typeface="OPPOSans M" pitchFamily="18" charset="-122"/>
              <a:cs typeface="OPPOSans M" pitchFamily="18" charset="-122"/>
            </a:endParaRPr>
          </a:p>
        </p:txBody>
      </p:sp>
      <p:sp>
        <p:nvSpPr>
          <p:cNvPr id="77" name="标题 9"/>
          <p:cNvSpPr>
            <a:spLocks noGrp="1"/>
          </p:cNvSpPr>
          <p:nvPr>
            <p:ph type="title" hasCustomPrompt="1"/>
          </p:nvPr>
        </p:nvSpPr>
        <p:spPr>
          <a:xfrm>
            <a:off x="422633" y="423042"/>
            <a:ext cx="10054849" cy="444913"/>
          </a:xfrm>
          <a:prstGeom prst="rect">
            <a:avLst/>
          </a:prstGeom>
        </p:spPr>
        <p:txBody>
          <a:bodyPr/>
          <a:lstStyle>
            <a:lvl1pPr>
              <a:defRPr sz="2400" b="1" i="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kumimoji="1" lang="zh-CN" altLang="en-US" dirty="0">
                <a:solidFill>
                  <a:schemeClr val="tx1">
                    <a:lumMod val="50000"/>
                  </a:schemeClr>
                </a:solidFill>
                <a:latin typeface="OPPOSans M" pitchFamily="18" charset="-122"/>
                <a:ea typeface="OPPOSans M" pitchFamily="18" charset="-122"/>
                <a:cs typeface="OPPOSans M" pitchFamily="18" charset="-122"/>
              </a:rPr>
              <a:t>信息系统账号管理流程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7A80A381-604D-9365-31F9-4EA461CA10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531867"/>
              </p:ext>
            </p:extLst>
          </p:nvPr>
        </p:nvGraphicFramePr>
        <p:xfrm>
          <a:off x="453701" y="2637183"/>
          <a:ext cx="10582598" cy="3391989"/>
        </p:xfrm>
        <a:graphic>
          <a:graphicData uri="http://schemas.openxmlformats.org/drawingml/2006/table">
            <a:tbl>
              <a:tblPr/>
              <a:tblGrid>
                <a:gridCol w="2820440">
                  <a:extLst>
                    <a:ext uri="{9D8B030D-6E8A-4147-A177-3AD203B41FA5}">
                      <a16:colId xmlns:a16="http://schemas.microsoft.com/office/drawing/2014/main" val="3519538990"/>
                    </a:ext>
                  </a:extLst>
                </a:gridCol>
                <a:gridCol w="826220">
                  <a:extLst>
                    <a:ext uri="{9D8B030D-6E8A-4147-A177-3AD203B41FA5}">
                      <a16:colId xmlns:a16="http://schemas.microsoft.com/office/drawing/2014/main" val="760399433"/>
                    </a:ext>
                  </a:extLst>
                </a:gridCol>
                <a:gridCol w="1000773">
                  <a:extLst>
                    <a:ext uri="{9D8B030D-6E8A-4147-A177-3AD203B41FA5}">
                      <a16:colId xmlns:a16="http://schemas.microsoft.com/office/drawing/2014/main" val="3379758179"/>
                    </a:ext>
                  </a:extLst>
                </a:gridCol>
                <a:gridCol w="1175328">
                  <a:extLst>
                    <a:ext uri="{9D8B030D-6E8A-4147-A177-3AD203B41FA5}">
                      <a16:colId xmlns:a16="http://schemas.microsoft.com/office/drawing/2014/main" val="3782855480"/>
                    </a:ext>
                  </a:extLst>
                </a:gridCol>
                <a:gridCol w="1233509">
                  <a:extLst>
                    <a:ext uri="{9D8B030D-6E8A-4147-A177-3AD203B41FA5}">
                      <a16:colId xmlns:a16="http://schemas.microsoft.com/office/drawing/2014/main" val="3717473179"/>
                    </a:ext>
                  </a:extLst>
                </a:gridCol>
                <a:gridCol w="768035">
                  <a:extLst>
                    <a:ext uri="{9D8B030D-6E8A-4147-A177-3AD203B41FA5}">
                      <a16:colId xmlns:a16="http://schemas.microsoft.com/office/drawing/2014/main" val="989941075"/>
                    </a:ext>
                  </a:extLst>
                </a:gridCol>
                <a:gridCol w="895818">
                  <a:extLst>
                    <a:ext uri="{9D8B030D-6E8A-4147-A177-3AD203B41FA5}">
                      <a16:colId xmlns:a16="http://schemas.microsoft.com/office/drawing/2014/main" val="3335341297"/>
                    </a:ext>
                  </a:extLst>
                </a:gridCol>
                <a:gridCol w="756621">
                  <a:extLst>
                    <a:ext uri="{9D8B030D-6E8A-4147-A177-3AD203B41FA5}">
                      <a16:colId xmlns:a16="http://schemas.microsoft.com/office/drawing/2014/main" val="2411789352"/>
                    </a:ext>
                  </a:extLst>
                </a:gridCol>
                <a:gridCol w="552927">
                  <a:extLst>
                    <a:ext uri="{9D8B030D-6E8A-4147-A177-3AD203B41FA5}">
                      <a16:colId xmlns:a16="http://schemas.microsoft.com/office/drawing/2014/main" val="1842817707"/>
                    </a:ext>
                  </a:extLst>
                </a:gridCol>
                <a:gridCol w="552927">
                  <a:extLst>
                    <a:ext uri="{9D8B030D-6E8A-4147-A177-3AD203B41FA5}">
                      <a16:colId xmlns:a16="http://schemas.microsoft.com/office/drawing/2014/main" val="3457426113"/>
                    </a:ext>
                  </a:extLst>
                </a:gridCol>
              </a:tblGrid>
              <a:tr h="606584"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</a:rPr>
                        <a:t>问题分类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1" lang="en-US" altLang="zh-CN" sz="10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</a:rPr>
                        <a:t>1</a:t>
                      </a:r>
                      <a:r>
                        <a:rPr kumimoji="1" lang="zh-CN" altLang="en-US" sz="10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</a:rPr>
                        <a:t>申请人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1" lang="en-US" altLang="zh-CN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</a:rPr>
                        <a:t>2</a:t>
                      </a:r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</a:rPr>
                        <a:t>关键用户</a:t>
                      </a:r>
                      <a:endParaRPr kumimoji="1" lang="en-US" altLang="zh-CN" sz="10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OPPOSans M" pitchFamily="18" charset="-122"/>
                      </a:endParaRPr>
                    </a:p>
                    <a:p>
                      <a:pPr algn="ctr" rtl="0" fontAlgn="ctr"/>
                      <a:r>
                        <a:rPr kumimoji="1" lang="zh-CN" altLang="en-US" sz="1000" b="1" kern="1200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OPPOSans M" pitchFamily="18" charset="-122"/>
                        </a:rPr>
                        <a:t>多个</a:t>
                      </a:r>
                      <a:endParaRPr kumimoji="1" lang="en-US" altLang="zh-CN" sz="1000" b="1" kern="1200" dirty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OPPOSans M" pitchFamily="18" charset="-122"/>
                      </a:endParaRPr>
                    </a:p>
                    <a:p>
                      <a:pPr algn="ctr" rtl="0" fontAlgn="ctr"/>
                      <a:r>
                        <a:rPr kumimoji="1" lang="zh-CN" altLang="en-US" sz="1000" b="1" kern="1200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OPPOSans M" pitchFamily="18" charset="-122"/>
                        </a:rPr>
                        <a:t>并行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1" lang="en-US" altLang="zh-CN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</a:rPr>
                        <a:t>3</a:t>
                      </a:r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</a:rPr>
                        <a:t>申请人</a:t>
                      </a:r>
                      <a:endParaRPr kumimoji="1" lang="en-US" altLang="zh-CN" sz="10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OPPOSans M" pitchFamily="18" charset="-122"/>
                      </a:endParaRPr>
                    </a:p>
                    <a:p>
                      <a:pPr algn="ctr" rtl="0" fontAlgn="ctr"/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</a:rPr>
                        <a:t>部门负责人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1" lang="en-US" altLang="zh-CN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</a:rPr>
                        <a:t>4</a:t>
                      </a:r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</a:rPr>
                        <a:t>信息化负责人</a:t>
                      </a:r>
                      <a:b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</a:rPr>
                      </a:br>
                      <a:r>
                        <a:rPr kumimoji="1" lang="en-US" altLang="zh-CN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</a:rPr>
                        <a:t>/</a:t>
                      </a:r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</a:rPr>
                        <a:t>主责部门负责人</a:t>
                      </a:r>
                      <a:endParaRPr kumimoji="1" lang="en-US" altLang="zh-CN" sz="10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OPPOSans M" pitchFamily="18" charset="-122"/>
                      </a:endParaRPr>
                    </a:p>
                    <a:p>
                      <a:pPr algn="ctr" rtl="0" fontAlgn="ctr"/>
                      <a:r>
                        <a:rPr kumimoji="1" lang="zh-CN" altLang="en-US" sz="1000" b="1" kern="1200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OPPOSans M" pitchFamily="18" charset="-122"/>
                        </a:rPr>
                        <a:t>多个</a:t>
                      </a:r>
                      <a:endParaRPr kumimoji="1" lang="en-US" altLang="zh-CN" sz="1000" b="1" kern="1200" dirty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OPPOSans M" pitchFamily="18" charset="-122"/>
                      </a:endParaRPr>
                    </a:p>
                    <a:p>
                      <a:pPr algn="ctr" rtl="0" fontAlgn="ctr"/>
                      <a:r>
                        <a:rPr kumimoji="1" lang="zh-CN" altLang="en-US" sz="1000" b="1" kern="1200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OPPOSans M" pitchFamily="18" charset="-122"/>
                        </a:rPr>
                        <a:t>并行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1" lang="en-US" altLang="zh-CN" sz="10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</a:rPr>
                        <a:t>5</a:t>
                      </a:r>
                      <a:r>
                        <a:rPr kumimoji="1" lang="zh-CN" altLang="en-US" sz="10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</a:rPr>
                        <a:t>人力专员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1" lang="en-US" altLang="zh-CN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</a:rPr>
                        <a:t>6</a:t>
                      </a:r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</a:rPr>
                        <a:t>人力资源部</a:t>
                      </a:r>
                      <a:endParaRPr kumimoji="1" lang="en-US" altLang="zh-CN" sz="10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OPPOSans M" pitchFamily="18" charset="-122"/>
                      </a:endParaRPr>
                    </a:p>
                    <a:p>
                      <a:pPr algn="ctr" rtl="0" fontAlgn="ctr"/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</a:rPr>
                        <a:t>经理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1" lang="en-US" altLang="zh-CN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</a:rPr>
                        <a:t>7</a:t>
                      </a:r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</a:rPr>
                        <a:t>系统管理员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1" lang="en-US" altLang="zh-CN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</a:rPr>
                        <a:t>8</a:t>
                      </a:r>
                    </a:p>
                    <a:p>
                      <a:pPr algn="ctr" rtl="0" fontAlgn="ctr"/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</a:rPr>
                        <a:t>申请人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1" lang="en-US" altLang="zh-CN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</a:rPr>
                        <a:t>9</a:t>
                      </a:r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</a:rPr>
                        <a:t>归档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4708846"/>
                  </a:ext>
                </a:extLst>
              </a:tr>
              <a:tr h="868824"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</a:rPr>
                        <a:t>系统账号类</a:t>
                      </a:r>
                      <a:r>
                        <a:rPr kumimoji="1" lang="en-US" altLang="zh-CN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</a:rPr>
                        <a:t>-</a:t>
                      </a:r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</a:rPr>
                        <a:t>新增账号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等线" panose="02010600030101010101" pitchFamily="2" charset="-122"/>
                          <a:ea typeface="OPPOSans M" pitchFamily="18" charset="-122"/>
                        </a:rPr>
                        <a:t>　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等线" panose="02010600030101010101" pitchFamily="2" charset="-122"/>
                          <a:ea typeface="OPPOSans M" pitchFamily="18" charset="-122"/>
                        </a:rPr>
                        <a:t>　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</a:rPr>
                        <a:t>√</a:t>
                      </a:r>
                    </a:p>
                    <a:p>
                      <a:pPr algn="ctr" fontAlgn="b"/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等线" panose="02010600030101010101" pitchFamily="2" charset="-122"/>
                          <a:ea typeface="OPPOSans M" pitchFamily="18" charset="-122"/>
                        </a:rPr>
                        <a:t>　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1" lang="zh-CN" altLang="en-US" sz="10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1" lang="zh-CN" altLang="en-US" sz="10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3695691"/>
                  </a:ext>
                </a:extLst>
              </a:tr>
              <a:tr h="583963"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</a:rPr>
                        <a:t>系统账号类</a:t>
                      </a:r>
                      <a:r>
                        <a:rPr kumimoji="1" lang="en-US" altLang="zh-CN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</a:rPr>
                        <a:t>-</a:t>
                      </a:r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</a:rPr>
                        <a:t>权限分配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1" lang="zh-CN" altLang="en-US" sz="10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1" lang="zh-CN" altLang="en-US" sz="10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1" lang="zh-CN" altLang="en-US" sz="10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等线" panose="02010600030101010101" pitchFamily="2" charset="-122"/>
                          <a:ea typeface="OPPOSans M" pitchFamily="18" charset="-122"/>
                        </a:rPr>
                        <a:t>　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等线" panose="02010600030101010101" pitchFamily="2" charset="-122"/>
                          <a:ea typeface="OPPOSans M" pitchFamily="18" charset="-122"/>
                        </a:rPr>
                        <a:t>　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</a:rPr>
                        <a:t>√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zh-CN" altLang="en-US" sz="10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OPPOSans M" pitchFamily="18" charset="-122"/>
                      </a:endParaRP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1" lang="zh-CN" altLang="en-US" sz="10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6177412"/>
                  </a:ext>
                </a:extLst>
              </a:tr>
              <a:tr h="331030"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</a:rPr>
                        <a:t>系统账号类</a:t>
                      </a:r>
                      <a:r>
                        <a:rPr kumimoji="1" lang="en-US" altLang="zh-CN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</a:rPr>
                        <a:t>-</a:t>
                      </a:r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</a:rPr>
                        <a:t>解锁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等线" panose="02010600030101010101" pitchFamily="2" charset="-122"/>
                          <a:ea typeface="OPPOSans M" pitchFamily="18" charset="-122"/>
                        </a:rPr>
                        <a:t>　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等线" panose="02010600030101010101" pitchFamily="2" charset="-122"/>
                          <a:ea typeface="OPPOSans M" pitchFamily="18" charset="-122"/>
                        </a:rPr>
                        <a:t>　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等线" panose="02010600030101010101" pitchFamily="2" charset="-122"/>
                          <a:ea typeface="OPPOSans M" pitchFamily="18" charset="-122"/>
                        </a:rPr>
                        <a:t>　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等线" panose="02010600030101010101" pitchFamily="2" charset="-122"/>
                          <a:ea typeface="OPPOSans M" pitchFamily="18" charset="-122"/>
                        </a:rPr>
                        <a:t>　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√　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7738108"/>
                  </a:ext>
                </a:extLst>
              </a:tr>
              <a:tr h="331030"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1" lang="zh-CN" altLang="en-US" sz="10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</a:rPr>
                        <a:t>系统账号类</a:t>
                      </a:r>
                      <a:r>
                        <a:rPr kumimoji="1" lang="en-US" altLang="zh-CN" sz="10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</a:rPr>
                        <a:t>-</a:t>
                      </a:r>
                      <a:r>
                        <a:rPr kumimoji="1" lang="zh-CN" altLang="en-US" sz="10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</a:rPr>
                        <a:t>重置密码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等线" panose="02010600030101010101" pitchFamily="2" charset="-122"/>
                          <a:ea typeface="OPPOSans M" pitchFamily="18" charset="-122"/>
                        </a:rPr>
                        <a:t>　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等线" panose="02010600030101010101" pitchFamily="2" charset="-122"/>
                          <a:ea typeface="OPPOSans M" pitchFamily="18" charset="-122"/>
                        </a:rPr>
                        <a:t>　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等线" panose="02010600030101010101" pitchFamily="2" charset="-122"/>
                          <a:ea typeface="OPPOSans M" pitchFamily="18" charset="-122"/>
                        </a:rPr>
                        <a:t>　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等线" panose="02010600030101010101" pitchFamily="2" charset="-122"/>
                          <a:ea typeface="OPPOSans M" pitchFamily="18" charset="-122"/>
                        </a:rPr>
                        <a:t>　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1" lang="zh-CN" altLang="en-US" sz="10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5757939"/>
                  </a:ext>
                </a:extLst>
              </a:tr>
              <a:tr h="331030"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</a:rPr>
                        <a:t>系统账号类</a:t>
                      </a:r>
                      <a:r>
                        <a:rPr kumimoji="1" lang="en-US" altLang="zh-CN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</a:rPr>
                        <a:t>-</a:t>
                      </a:r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</a:rPr>
                        <a:t>删除账号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1" lang="zh-CN" altLang="en-US" sz="10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1" lang="zh-CN" altLang="en-US" sz="10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等线" panose="02010600030101010101" pitchFamily="2" charset="-122"/>
                          <a:ea typeface="OPPOSans M" pitchFamily="18" charset="-122"/>
                        </a:rPr>
                        <a:t>　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1" lang="zh-CN" altLang="en-US" sz="10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等线" panose="02010600030101010101" pitchFamily="2" charset="-122"/>
                          <a:ea typeface="OPPOSans M" pitchFamily="18" charset="-122"/>
                        </a:rPr>
                        <a:t>　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1" lang="zh-CN" altLang="en-US" sz="10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等线" panose="02010600030101010101" pitchFamily="2" charset="-122"/>
                          <a:ea typeface="OPPOSans M" pitchFamily="18" charset="-122"/>
                        </a:rPr>
                        <a:t>　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619574"/>
                  </a:ext>
                </a:extLst>
              </a:tr>
              <a:tr h="331030"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</a:rPr>
                        <a:t>系统账号类</a:t>
                      </a:r>
                      <a:r>
                        <a:rPr kumimoji="1" lang="en-US" altLang="zh-CN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</a:rPr>
                        <a:t>-</a:t>
                      </a:r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</a:rPr>
                        <a:t>账号清理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1" lang="zh-CN" altLang="en-US" sz="10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等线" panose="02010600030101010101" pitchFamily="2" charset="-122"/>
                          <a:ea typeface="OPPOSans M" pitchFamily="18" charset="-122"/>
                        </a:rPr>
                        <a:t>　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等线" panose="02010600030101010101" pitchFamily="2" charset="-122"/>
                          <a:ea typeface="OPPOSans M" pitchFamily="18" charset="-122"/>
                        </a:rPr>
                        <a:t>　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1" lang="zh-CN" altLang="en-US" sz="1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OPPOSans M" pitchFamily="18" charset="-122"/>
                        </a:rPr>
                        <a:t>√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5740428"/>
                  </a:ext>
                </a:extLst>
              </a:tr>
            </a:tbl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id="{54D90397-0375-8E47-2D79-FE55037BEE96}"/>
              </a:ext>
            </a:extLst>
          </p:cNvPr>
          <p:cNvSpPr txBox="1"/>
          <p:nvPr/>
        </p:nvSpPr>
        <p:spPr>
          <a:xfrm>
            <a:off x="389151" y="2200617"/>
            <a:ext cx="9801330" cy="406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5000"/>
              </a:lnSpc>
            </a:pPr>
            <a:r>
              <a:rPr kumimoji="1" lang="zh-CN" altLang="en-US" dirty="0">
                <a:latin typeface="OPPOSans M" pitchFamily="18" charset="-122"/>
                <a:ea typeface="OPPOSans M" pitchFamily="18" charset="-122"/>
                <a:cs typeface="OPPOSans M" pitchFamily="18" charset="-122"/>
              </a:rPr>
              <a:t>按照问题分类说明审批流，带√表示经过该节点，未带√表示不经过，流程按照顺序从</a:t>
            </a:r>
            <a:r>
              <a:rPr kumimoji="1" lang="en-US" altLang="zh-CN" dirty="0">
                <a:latin typeface="OPPOSans M" pitchFamily="18" charset="-122"/>
                <a:ea typeface="OPPOSans M" pitchFamily="18" charset="-122"/>
                <a:cs typeface="OPPOSans M" pitchFamily="18" charset="-122"/>
              </a:rPr>
              <a:t>1-12</a:t>
            </a:r>
            <a:r>
              <a:rPr kumimoji="1" lang="zh-CN" altLang="en-US" dirty="0">
                <a:latin typeface="OPPOSans M" pitchFamily="18" charset="-122"/>
                <a:ea typeface="OPPOSans M" pitchFamily="18" charset="-122"/>
                <a:cs typeface="OPPOSans M" pitchFamily="18" charset="-122"/>
              </a:rPr>
              <a:t>流转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577D952-68D0-6F2E-9406-2B7C82172263}"/>
              </a:ext>
            </a:extLst>
          </p:cNvPr>
          <p:cNvSpPr txBox="1"/>
          <p:nvPr/>
        </p:nvSpPr>
        <p:spPr>
          <a:xfrm>
            <a:off x="389151" y="6027987"/>
            <a:ext cx="8385498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5000"/>
              </a:lnSpc>
            </a:pPr>
            <a:r>
              <a:rPr kumimoji="1" lang="en-US" altLang="zh-CN" dirty="0">
                <a:solidFill>
                  <a:srgbClr val="C00000"/>
                </a:solidFill>
                <a:latin typeface="OPPOSans M" pitchFamily="18" charset="-122"/>
                <a:ea typeface="OPPOSans M" pitchFamily="18" charset="-122"/>
                <a:cs typeface="OPPOSans M" pitchFamily="18" charset="-122"/>
              </a:rPr>
              <a:t>*</a:t>
            </a:r>
            <a:r>
              <a:rPr kumimoji="1" lang="zh-CN" altLang="en-US" sz="1400" dirty="0">
                <a:solidFill>
                  <a:srgbClr val="C00000"/>
                </a:solidFill>
                <a:latin typeface="OPPOSans M" pitchFamily="18" charset="-122"/>
                <a:ea typeface="OPPOSans M" pitchFamily="18" charset="-122"/>
                <a:cs typeface="OPPOSans M" pitchFamily="18" charset="-122"/>
              </a:rPr>
              <a:t>涉及科技处理的，科技顾问</a:t>
            </a:r>
            <a:r>
              <a:rPr kumimoji="1" lang="en-US" altLang="zh-CN" sz="1400" dirty="0">
                <a:solidFill>
                  <a:srgbClr val="C00000"/>
                </a:solidFill>
                <a:latin typeface="OPPOSans M" pitchFamily="18" charset="-122"/>
                <a:ea typeface="OPPOSans M" pitchFamily="18" charset="-122"/>
                <a:cs typeface="OPPOSans M" pitchFamily="18" charset="-122"/>
              </a:rPr>
              <a:t>+</a:t>
            </a:r>
            <a:r>
              <a:rPr kumimoji="1" lang="zh-CN" altLang="en-US" sz="1400" dirty="0">
                <a:solidFill>
                  <a:srgbClr val="C00000"/>
                </a:solidFill>
                <a:latin typeface="OPPOSans M" pitchFamily="18" charset="-122"/>
                <a:ea typeface="OPPOSans M" pitchFamily="18" charset="-122"/>
                <a:cs typeface="OPPOSans M" pitchFamily="18" charset="-122"/>
              </a:rPr>
              <a:t>科技信息化经理均在</a:t>
            </a:r>
            <a:r>
              <a:rPr kumimoji="1" lang="en-US" altLang="zh-CN" sz="1400" dirty="0">
                <a:solidFill>
                  <a:srgbClr val="C00000"/>
                </a:solidFill>
                <a:latin typeface="OPPOSans M" pitchFamily="18" charset="-122"/>
                <a:ea typeface="OPPOSans M" pitchFamily="18" charset="-122"/>
                <a:cs typeface="OPPOSans M" pitchFamily="18" charset="-122"/>
              </a:rPr>
              <a:t>7</a:t>
            </a:r>
            <a:r>
              <a:rPr kumimoji="1" lang="zh-CN" altLang="en-US" sz="1400" dirty="0">
                <a:solidFill>
                  <a:srgbClr val="C00000"/>
                </a:solidFill>
                <a:latin typeface="OPPOSans M" pitchFamily="18" charset="-122"/>
                <a:ea typeface="OPPOSans M" pitchFamily="18" charset="-122"/>
                <a:cs typeface="OPPOSans M" pitchFamily="18" charset="-122"/>
              </a:rPr>
              <a:t>系统管理员审批节点</a:t>
            </a:r>
            <a:endParaRPr kumimoji="1" lang="zh-CN" altLang="en-US" dirty="0">
              <a:solidFill>
                <a:srgbClr val="C00000"/>
              </a:solidFill>
              <a:latin typeface="OPPOSans M" pitchFamily="18" charset="-122"/>
              <a:ea typeface="OPPOSans M" pitchFamily="18" charset="-122"/>
              <a:cs typeface="OPPOSans M" pitchFamily="18" charset="-122"/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18E52956-ABFD-5DF1-39AF-68F73ABBF3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294858"/>
              </p:ext>
            </p:extLst>
          </p:nvPr>
        </p:nvGraphicFramePr>
        <p:xfrm>
          <a:off x="453700" y="1386675"/>
          <a:ext cx="10582599" cy="756031"/>
        </p:xfrm>
        <a:graphic>
          <a:graphicData uri="http://schemas.openxmlformats.org/drawingml/2006/table">
            <a:tbl>
              <a:tblPr/>
              <a:tblGrid>
                <a:gridCol w="1262630">
                  <a:extLst>
                    <a:ext uri="{9D8B030D-6E8A-4147-A177-3AD203B41FA5}">
                      <a16:colId xmlns:a16="http://schemas.microsoft.com/office/drawing/2014/main" val="1651861712"/>
                    </a:ext>
                  </a:extLst>
                </a:gridCol>
                <a:gridCol w="1057452">
                  <a:extLst>
                    <a:ext uri="{9D8B030D-6E8A-4147-A177-3AD203B41FA5}">
                      <a16:colId xmlns:a16="http://schemas.microsoft.com/office/drawing/2014/main" val="3349003857"/>
                    </a:ext>
                  </a:extLst>
                </a:gridCol>
                <a:gridCol w="1499373">
                  <a:extLst>
                    <a:ext uri="{9D8B030D-6E8A-4147-A177-3AD203B41FA5}">
                      <a16:colId xmlns:a16="http://schemas.microsoft.com/office/drawing/2014/main" val="3989472911"/>
                    </a:ext>
                  </a:extLst>
                </a:gridCol>
                <a:gridCol w="1720334">
                  <a:extLst>
                    <a:ext uri="{9D8B030D-6E8A-4147-A177-3AD203B41FA5}">
                      <a16:colId xmlns:a16="http://schemas.microsoft.com/office/drawing/2014/main" val="416888506"/>
                    </a:ext>
                  </a:extLst>
                </a:gridCol>
                <a:gridCol w="1325195">
                  <a:extLst>
                    <a:ext uri="{9D8B030D-6E8A-4147-A177-3AD203B41FA5}">
                      <a16:colId xmlns:a16="http://schemas.microsoft.com/office/drawing/2014/main" val="3683009460"/>
                    </a:ext>
                  </a:extLst>
                </a:gridCol>
                <a:gridCol w="1200068">
                  <a:extLst>
                    <a:ext uri="{9D8B030D-6E8A-4147-A177-3AD203B41FA5}">
                      <a16:colId xmlns:a16="http://schemas.microsoft.com/office/drawing/2014/main" val="878699169"/>
                    </a:ext>
                  </a:extLst>
                </a:gridCol>
                <a:gridCol w="1024277">
                  <a:extLst>
                    <a:ext uri="{9D8B030D-6E8A-4147-A177-3AD203B41FA5}">
                      <a16:colId xmlns:a16="http://schemas.microsoft.com/office/drawing/2014/main" val="2418231426"/>
                    </a:ext>
                  </a:extLst>
                </a:gridCol>
                <a:gridCol w="746635">
                  <a:extLst>
                    <a:ext uri="{9D8B030D-6E8A-4147-A177-3AD203B41FA5}">
                      <a16:colId xmlns:a16="http://schemas.microsoft.com/office/drawing/2014/main" val="2990514186"/>
                    </a:ext>
                  </a:extLst>
                </a:gridCol>
                <a:gridCol w="746635">
                  <a:extLst>
                    <a:ext uri="{9D8B030D-6E8A-4147-A177-3AD203B41FA5}">
                      <a16:colId xmlns:a16="http://schemas.microsoft.com/office/drawing/2014/main" val="2905778509"/>
                    </a:ext>
                  </a:extLst>
                </a:gridCol>
              </a:tblGrid>
              <a:tr h="75603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altLang="zh-CN" sz="1000" b="0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1</a:t>
                      </a:r>
                      <a:r>
                        <a:rPr kumimoji="1" lang="zh-CN" altLang="en-US" sz="1000" b="0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申请人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altLang="zh-CN" sz="1000" b="0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2</a:t>
                      </a:r>
                      <a:r>
                        <a:rPr kumimoji="1" lang="zh-CN" altLang="en-US" sz="1000" b="0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关键用户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altLang="zh-CN" sz="1000" b="0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3</a:t>
                      </a:r>
                      <a:r>
                        <a:rPr kumimoji="1" lang="zh-CN" altLang="en-US" sz="1000" b="0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申请人部门负责人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altLang="zh-CN" sz="1000" b="0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4</a:t>
                      </a:r>
                      <a:r>
                        <a:rPr kumimoji="1" lang="zh-CN" altLang="en-US" sz="1000" b="0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信息化负责人</a:t>
                      </a:r>
                      <a:r>
                        <a:rPr kumimoji="1" lang="en-US" altLang="zh-CN" sz="1000" b="0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/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kumimoji="1" lang="zh-CN" altLang="en-US" sz="1000" b="0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系统主责部门负责人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altLang="zh-CN" sz="1000" b="0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5</a:t>
                      </a:r>
                      <a:r>
                        <a:rPr kumimoji="1" lang="zh-CN" altLang="en-US" sz="1000" b="0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人力专员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altLang="zh-CN" sz="1000" b="0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6</a:t>
                      </a:r>
                      <a:r>
                        <a:rPr kumimoji="1" lang="zh-CN" altLang="en-US" sz="1000" b="0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人力资源部</a:t>
                      </a:r>
                      <a:br>
                        <a:rPr kumimoji="1" lang="en-US" altLang="zh-CN" sz="1000" b="0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</a:br>
                      <a:r>
                        <a:rPr kumimoji="1" lang="zh-CN" altLang="en-US" sz="1000" b="0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经理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altLang="zh-CN" sz="1000" b="0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7</a:t>
                      </a:r>
                      <a:r>
                        <a:rPr kumimoji="1" lang="zh-CN" altLang="en-US" sz="1000" b="0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系统管理员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altLang="zh-CN" sz="1000" b="0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8</a:t>
                      </a:r>
                      <a:r>
                        <a:rPr kumimoji="1" lang="zh-CN" altLang="en-US" sz="1000" b="0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申请人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altLang="zh-CN" sz="1000" b="0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9</a:t>
                      </a:r>
                      <a:r>
                        <a:rPr kumimoji="1" lang="zh-CN" altLang="en-US" sz="1000" b="0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OPPOSans M" pitchFamily="18" charset="-122"/>
                          <a:cs typeface="+mn-cs"/>
                        </a:rPr>
                        <a:t>归档</a:t>
                      </a:r>
                    </a:p>
                  </a:txBody>
                  <a:tcPr marL="5482" marR="5482" marT="5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3677894"/>
                  </a:ext>
                </a:extLst>
              </a:tr>
            </a:tbl>
          </a:graphicData>
        </a:graphic>
      </p:graphicFrame>
      <p:sp>
        <p:nvSpPr>
          <p:cNvPr id="8" name="文本框 7">
            <a:extLst>
              <a:ext uri="{FF2B5EF4-FFF2-40B4-BE49-F238E27FC236}">
                <a16:creationId xmlns:a16="http://schemas.microsoft.com/office/drawing/2014/main" id="{D6A51A2C-DA1B-65E1-FBA7-F877725B0220}"/>
              </a:ext>
            </a:extLst>
          </p:cNvPr>
          <p:cNvSpPr txBox="1"/>
          <p:nvPr/>
        </p:nvSpPr>
        <p:spPr>
          <a:xfrm>
            <a:off x="453700" y="891013"/>
            <a:ext cx="8060380" cy="406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5000"/>
              </a:lnSpc>
            </a:pPr>
            <a:r>
              <a:rPr kumimoji="1" lang="zh-CN" altLang="en-US" dirty="0">
                <a:latin typeface="OPPOSans M" pitchFamily="18" charset="-122"/>
                <a:ea typeface="OPPOSans M" pitchFamily="18" charset="-122"/>
                <a:cs typeface="OPPOSans M" pitchFamily="18" charset="-122"/>
              </a:rPr>
              <a:t>信息化运维流程总计</a:t>
            </a:r>
            <a:r>
              <a:rPr kumimoji="1" lang="en-US" altLang="zh-CN" b="1" u="sng" dirty="0">
                <a:solidFill>
                  <a:srgbClr val="FF0000"/>
                </a:solidFill>
                <a:latin typeface="OPPOSans M" pitchFamily="18" charset="-122"/>
                <a:ea typeface="OPPOSans M" pitchFamily="18" charset="-122"/>
                <a:cs typeface="OPPOSans M" pitchFamily="18" charset="-122"/>
              </a:rPr>
              <a:t>9</a:t>
            </a:r>
            <a:r>
              <a:rPr kumimoji="1" lang="zh-CN" altLang="en-US" dirty="0">
                <a:latin typeface="OPPOSans M" pitchFamily="18" charset="-122"/>
                <a:ea typeface="OPPOSans M" pitchFamily="18" charset="-122"/>
                <a:cs typeface="OPPOSans M" pitchFamily="18" charset="-122"/>
              </a:rPr>
              <a:t>个审批节点（</a:t>
            </a:r>
            <a:r>
              <a:rPr kumimoji="1" lang="zh-CN" altLang="en-US" dirty="0">
                <a:solidFill>
                  <a:schemeClr val="accent1"/>
                </a:solidFill>
                <a:latin typeface="OPPOSans M" pitchFamily="18" charset="-122"/>
                <a:ea typeface="OPPOSans M" pitchFamily="18" charset="-122"/>
                <a:cs typeface="OPPOSans M" pitchFamily="18" charset="-122"/>
              </a:rPr>
              <a:t>别的公司关键用户维护成内部顾问</a:t>
            </a:r>
            <a:r>
              <a:rPr kumimoji="1" lang="zh-CN" altLang="en-US" dirty="0">
                <a:latin typeface="OPPOSans M" pitchFamily="18" charset="-122"/>
                <a:ea typeface="OPPOSans M" pitchFamily="18" charset="-122"/>
                <a:cs typeface="OPPOSans M" pitchFamily="18" charset="-122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12550293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TCLVI色">
      <a:dk1>
        <a:srgbClr val="3F3F3F"/>
      </a:dk1>
      <a:lt1>
        <a:srgbClr val="FFFFFF"/>
      </a:lt1>
      <a:dk2>
        <a:srgbClr val="B2B2B2"/>
      </a:dk2>
      <a:lt2>
        <a:srgbClr val="E7E6E6"/>
      </a:lt2>
      <a:accent1>
        <a:srgbClr val="0084B4"/>
      </a:accent1>
      <a:accent2>
        <a:srgbClr val="5CD3FF"/>
      </a:accent2>
      <a:accent3>
        <a:srgbClr val="F47A00"/>
      </a:accent3>
      <a:accent4>
        <a:srgbClr val="FFC790"/>
      </a:accent4>
      <a:accent5>
        <a:srgbClr val="00CC99"/>
      </a:accent5>
      <a:accent6>
        <a:srgbClr val="66FFCC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lnSpc>
            <a:spcPct val="125000"/>
          </a:lnSpc>
          <a:defRPr kumimoji="1" dirty="0" smtClean="0">
            <a:latin typeface="OPPOSans M" pitchFamily="18" charset="-122"/>
            <a:ea typeface="OPPOSans M" pitchFamily="18" charset="-122"/>
            <a:cs typeface="OPPOSans M" pitchFamily="18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2821</TotalTime>
  <Words>1842</Words>
  <Application>Microsoft Office PowerPoint</Application>
  <PresentationFormat>宽屏</PresentationFormat>
  <Paragraphs>568</Paragraphs>
  <Slides>18</Slides>
  <Notes>16</Notes>
  <HiddenSlides>1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9" baseType="lpstr">
      <vt:lpstr>FZLanTingHeiS-R-GB</vt:lpstr>
      <vt:lpstr>OPPOSans B</vt:lpstr>
      <vt:lpstr>OPPOSans M</vt:lpstr>
      <vt:lpstr>OPPOSans R</vt:lpstr>
      <vt:lpstr>等线</vt:lpstr>
      <vt:lpstr>宋体</vt:lpstr>
      <vt:lpstr>Microsoft YaHei</vt:lpstr>
      <vt:lpstr>Microsoft YaHei</vt:lpstr>
      <vt:lpstr>Arial</vt:lpstr>
      <vt:lpstr>Calibri</vt:lpstr>
      <vt:lpstr>Office 主题​​</vt:lpstr>
      <vt:lpstr>PowerPoint 演示文稿</vt:lpstr>
      <vt:lpstr>PowerPoint 演示文稿</vt:lpstr>
      <vt:lpstr>信息化运维流程介绍</vt:lpstr>
      <vt:lpstr>信息化运维流程配置表</vt:lpstr>
      <vt:lpstr>信息化运维流程配置表</vt:lpstr>
      <vt:lpstr>信息化运维流程配置表</vt:lpstr>
      <vt:lpstr>信息系统账号管理流程介绍</vt:lpstr>
      <vt:lpstr>信息系统账号管理流程介绍</vt:lpstr>
      <vt:lpstr>信息系统账号管理流程</vt:lpstr>
      <vt:lpstr>信息系统业务运维管理流程介绍</vt:lpstr>
      <vt:lpstr>信息系统运维流程介绍</vt:lpstr>
      <vt:lpstr>信息系统运维流程介绍</vt:lpstr>
      <vt:lpstr>信息系统运维流程介绍</vt:lpstr>
      <vt:lpstr>信息系统运维流程介绍</vt:lpstr>
      <vt:lpstr>信息系统运维流程介绍</vt:lpstr>
      <vt:lpstr>信息化运维流程介绍</vt:lpstr>
      <vt:lpstr>信息化运维流程遗留问题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Mingyue Li</dc:creator>
  <cp:lastModifiedBy>秦凡</cp:lastModifiedBy>
  <cp:revision>398</cp:revision>
  <dcterms:created xsi:type="dcterms:W3CDTF">2022-03-30T03:38:18Z</dcterms:created>
  <dcterms:modified xsi:type="dcterms:W3CDTF">2024-10-29T07:31:36Z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2052-0.0.0.0</vt:lpwstr>
  </property>
</Properties>
</file>